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heme/themeOverride4.xml" ContentType="application/vnd.openxmlformats-officedocument.themeOverr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handoutMasterIdLst>
    <p:handoutMasterId r:id="rId65"/>
  </p:handoutMasterIdLst>
  <p:sldIdLst>
    <p:sldId id="425" r:id="rId2"/>
    <p:sldId id="418" r:id="rId3"/>
    <p:sldId id="404" r:id="rId4"/>
    <p:sldId id="426" r:id="rId5"/>
    <p:sldId id="427" r:id="rId6"/>
    <p:sldId id="428" r:id="rId7"/>
    <p:sldId id="429" r:id="rId8"/>
    <p:sldId id="430" r:id="rId9"/>
    <p:sldId id="431" r:id="rId10"/>
    <p:sldId id="432" r:id="rId11"/>
    <p:sldId id="433" r:id="rId12"/>
    <p:sldId id="435" r:id="rId13"/>
    <p:sldId id="436" r:id="rId14"/>
    <p:sldId id="437" r:id="rId15"/>
    <p:sldId id="439" r:id="rId16"/>
    <p:sldId id="440" r:id="rId17"/>
    <p:sldId id="441" r:id="rId18"/>
    <p:sldId id="442" r:id="rId19"/>
    <p:sldId id="443" r:id="rId20"/>
    <p:sldId id="444" r:id="rId21"/>
    <p:sldId id="445" r:id="rId22"/>
    <p:sldId id="446" r:id="rId23"/>
    <p:sldId id="447" r:id="rId24"/>
    <p:sldId id="448" r:id="rId25"/>
    <p:sldId id="449" r:id="rId26"/>
    <p:sldId id="450" r:id="rId27"/>
    <p:sldId id="451" r:id="rId28"/>
    <p:sldId id="452" r:id="rId29"/>
    <p:sldId id="453" r:id="rId30"/>
    <p:sldId id="454" r:id="rId31"/>
    <p:sldId id="455" r:id="rId32"/>
    <p:sldId id="456" r:id="rId33"/>
    <p:sldId id="457" r:id="rId34"/>
    <p:sldId id="458" r:id="rId35"/>
    <p:sldId id="459" r:id="rId36"/>
    <p:sldId id="460" r:id="rId37"/>
    <p:sldId id="461" r:id="rId38"/>
    <p:sldId id="462" r:id="rId39"/>
    <p:sldId id="463" r:id="rId40"/>
    <p:sldId id="464" r:id="rId41"/>
    <p:sldId id="465" r:id="rId42"/>
    <p:sldId id="466" r:id="rId43"/>
    <p:sldId id="467" r:id="rId44"/>
    <p:sldId id="468" r:id="rId45"/>
    <p:sldId id="469" r:id="rId46"/>
    <p:sldId id="470" r:id="rId47"/>
    <p:sldId id="471" r:id="rId48"/>
    <p:sldId id="472" r:id="rId49"/>
    <p:sldId id="473" r:id="rId50"/>
    <p:sldId id="474" r:id="rId51"/>
    <p:sldId id="475" r:id="rId52"/>
    <p:sldId id="476" r:id="rId53"/>
    <p:sldId id="477" r:id="rId54"/>
    <p:sldId id="478" r:id="rId55"/>
    <p:sldId id="479" r:id="rId56"/>
    <p:sldId id="480" r:id="rId57"/>
    <p:sldId id="481" r:id="rId58"/>
    <p:sldId id="482" r:id="rId59"/>
    <p:sldId id="483" r:id="rId60"/>
    <p:sldId id="484" r:id="rId61"/>
    <p:sldId id="485" r:id="rId62"/>
    <p:sldId id="424" r:id="rId63"/>
  </p:sldIdLst>
  <p:sldSz cx="9144000" cy="5143500" type="screen16x9"/>
  <p:notesSz cx="6858000" cy="9144000"/>
  <p:custDataLst>
    <p:tags r:id="rId6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880" userDrawn="1">
          <p15:clr>
            <a:srgbClr val="A4A3A4"/>
          </p15:clr>
        </p15:guide>
        <p15:guide id="3" orient="horz" pos="162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C4B"/>
    <a:srgbClr val="778495"/>
    <a:srgbClr val="9F624F"/>
    <a:srgbClr val="F2C091"/>
    <a:srgbClr val="E6C1B9"/>
    <a:srgbClr val="8F847D"/>
    <a:srgbClr val="5AAD9E"/>
    <a:srgbClr val="256C81"/>
    <a:srgbClr val="F1F8F1"/>
    <a:srgbClr val="F7FC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18" autoAdjust="0"/>
    <p:restoredTop sz="94414" autoAdjust="0"/>
  </p:normalViewPr>
  <p:slideViewPr>
    <p:cSldViewPr>
      <p:cViewPr varScale="1">
        <p:scale>
          <a:sx n="92" d="100"/>
          <a:sy n="92" d="100"/>
        </p:scale>
        <p:origin x="612" y="90"/>
      </p:cViewPr>
      <p:guideLst>
        <p:guide pos="2880"/>
        <p:guide orient="horz" pos="16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57" d="100"/>
          <a:sy n="57" d="100"/>
        </p:scale>
        <p:origin x="2808" y="3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78"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D39DC1-92ED-46C1-B923-2DD053B3204D}"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GB"/>
        </a:p>
      </dgm:t>
    </dgm:pt>
    <dgm:pt modelId="{6DC1F5BF-5F09-4234-9084-310995B91116}">
      <dgm:prSet phldrT="[Text]" custT="1"/>
      <dgm:spPr>
        <a:xfrm>
          <a:off x="2290464" y="2451"/>
          <a:ext cx="1515070" cy="757535"/>
        </a:xfrm>
        <a:solidFill>
          <a:srgbClr val="00B050"/>
        </a:solidFill>
        <a:ln w="25400" cap="flat" cmpd="sng" algn="ctr">
          <a:solidFill>
            <a:srgbClr val="FFFFFF">
              <a:hueOff val="0"/>
              <a:satOff val="0"/>
              <a:lumOff val="0"/>
              <a:alphaOff val="0"/>
            </a:srgbClr>
          </a:solidFill>
          <a:prstDash val="solid"/>
        </a:ln>
        <a:effectLst/>
      </dgm:spPr>
      <dgm:t>
        <a:bodyPr/>
        <a:lstStyle/>
        <a:p>
          <a:r>
            <a:rPr lang="zh-CN" altLang="en-US" sz="1400" b="1" dirty="0">
              <a:solidFill>
                <a:srgbClr val="FFFFFF"/>
              </a:solidFill>
              <a:latin typeface="Calibri" pitchFamily="34" charset="0"/>
              <a:ea typeface="华文楷体"/>
              <a:cs typeface="+mn-cs"/>
            </a:rPr>
            <a:t>全面洞察客户信息</a:t>
          </a:r>
          <a:endParaRPr lang="en-GB" altLang="en-US" sz="1400" b="1" dirty="0">
            <a:solidFill>
              <a:srgbClr val="FFFFFF"/>
            </a:solidFill>
            <a:latin typeface="Calibri" pitchFamily="34" charset="0"/>
            <a:ea typeface="华文楷体"/>
            <a:cs typeface="+mn-cs"/>
          </a:endParaRPr>
        </a:p>
      </dgm:t>
    </dgm:pt>
    <dgm:pt modelId="{C09477BB-8F33-4F2E-950F-939BC6878BB3}" type="parTrans" cxnId="{AD4BC5EE-D39A-4C21-AA77-2FB6C2A740DC}">
      <dgm:prSet/>
      <dgm:spPr/>
      <dgm:t>
        <a:bodyPr/>
        <a:lstStyle/>
        <a:p>
          <a:endParaRPr lang="en-GB" sz="2000" b="1">
            <a:latin typeface="Calibri" pitchFamily="34" charset="0"/>
            <a:cs typeface="Calibri" pitchFamily="34" charset="0"/>
          </a:endParaRPr>
        </a:p>
      </dgm:t>
    </dgm:pt>
    <dgm:pt modelId="{4ED963C2-5DC0-475D-9DB9-B978419E8261}" type="sibTrans" cxnId="{AD4BC5EE-D39A-4C21-AA77-2FB6C2A740DC}">
      <dgm:prSet/>
      <dgm:spPr>
        <a:xfrm>
          <a:off x="1013412" y="-3070"/>
          <a:ext cx="4069174" cy="4069174"/>
        </a:xfrm>
        <a:solidFill>
          <a:srgbClr val="D0A660">
            <a:tint val="40000"/>
            <a:hueOff val="0"/>
            <a:satOff val="0"/>
            <a:lumOff val="0"/>
            <a:alphaOff val="0"/>
          </a:srgbClr>
        </a:solidFill>
        <a:ln>
          <a:noFill/>
        </a:ln>
        <a:effectLst/>
      </dgm:spPr>
      <dgm:t>
        <a:bodyPr/>
        <a:lstStyle/>
        <a:p>
          <a:endParaRPr lang="en-GB" sz="2000" b="1">
            <a:latin typeface="Calibri" pitchFamily="34" charset="0"/>
            <a:cs typeface="Calibri" pitchFamily="34" charset="0"/>
          </a:endParaRPr>
        </a:p>
      </dgm:t>
    </dgm:pt>
    <dgm:pt modelId="{D4603433-045B-411B-B1A0-5148F6628C54}">
      <dgm:prSet phldrT="[Text]" custT="1"/>
      <dgm:spPr>
        <a:xfrm>
          <a:off x="3720082" y="827842"/>
          <a:ext cx="1515070" cy="757535"/>
        </a:xfrm>
        <a:solidFill>
          <a:srgbClr val="00B050"/>
        </a:solidFill>
        <a:ln w="25400" cap="flat" cmpd="sng" algn="ctr">
          <a:solidFill>
            <a:srgbClr val="FFFFFF">
              <a:hueOff val="0"/>
              <a:satOff val="0"/>
              <a:lumOff val="0"/>
              <a:alphaOff val="0"/>
            </a:srgbClr>
          </a:solidFill>
          <a:prstDash val="solid"/>
        </a:ln>
        <a:effectLst/>
      </dgm:spPr>
      <dgm:t>
        <a:bodyPr/>
        <a:lstStyle/>
        <a:p>
          <a:r>
            <a:rPr lang="zh-CN" altLang="en-US" sz="1400" b="1" dirty="0">
              <a:solidFill>
                <a:srgbClr val="FFFFFF"/>
              </a:solidFill>
              <a:latin typeface="Calibri" pitchFamily="34" charset="0"/>
              <a:ea typeface="华文楷体"/>
              <a:cs typeface="+mn-cs"/>
            </a:rPr>
            <a:t>提升企业资产管理</a:t>
          </a:r>
          <a:endParaRPr lang="en-GB" altLang="en-US" sz="1400" b="1" dirty="0">
            <a:solidFill>
              <a:srgbClr val="FFFFFF"/>
            </a:solidFill>
            <a:latin typeface="Calibri" pitchFamily="34" charset="0"/>
            <a:ea typeface="华文楷体"/>
            <a:cs typeface="+mn-cs"/>
          </a:endParaRPr>
        </a:p>
      </dgm:t>
    </dgm:pt>
    <dgm:pt modelId="{E3FE4F9B-868D-430F-B1EC-02E1EC9D9B2E}" type="parTrans" cxnId="{6E4C97F8-4A66-456D-A2D0-BCCAFF8F6B23}">
      <dgm:prSet/>
      <dgm:spPr/>
      <dgm:t>
        <a:bodyPr/>
        <a:lstStyle/>
        <a:p>
          <a:endParaRPr lang="en-GB" sz="2000" b="1">
            <a:latin typeface="Calibri" pitchFamily="34" charset="0"/>
            <a:cs typeface="Calibri" pitchFamily="34" charset="0"/>
          </a:endParaRPr>
        </a:p>
      </dgm:t>
    </dgm:pt>
    <dgm:pt modelId="{7A287CC4-2102-4A25-BA43-8E89402F4847}" type="sibTrans" cxnId="{6E4C97F8-4A66-456D-A2D0-BCCAFF8F6B23}">
      <dgm:prSet/>
      <dgm:spPr/>
      <dgm:t>
        <a:bodyPr/>
        <a:lstStyle/>
        <a:p>
          <a:endParaRPr lang="en-GB" sz="2000" b="1">
            <a:latin typeface="Calibri" pitchFamily="34" charset="0"/>
            <a:cs typeface="Calibri" pitchFamily="34" charset="0"/>
          </a:endParaRPr>
        </a:p>
      </dgm:t>
    </dgm:pt>
    <dgm:pt modelId="{C77309D0-0784-4BE1-AC4C-6EAEEC73DEE2}">
      <dgm:prSet phldrT="[Text]" custT="1"/>
      <dgm:spPr>
        <a:xfrm>
          <a:off x="3720082" y="2478622"/>
          <a:ext cx="1515070" cy="757535"/>
        </a:xfrm>
        <a:solidFill>
          <a:srgbClr val="00B050"/>
        </a:solidFill>
        <a:ln w="25400" cap="flat" cmpd="sng" algn="ctr">
          <a:solidFill>
            <a:srgbClr val="FFFFFF">
              <a:hueOff val="0"/>
              <a:satOff val="0"/>
              <a:lumOff val="0"/>
              <a:alphaOff val="0"/>
            </a:srgbClr>
          </a:solidFill>
          <a:prstDash val="solid"/>
        </a:ln>
        <a:effectLst/>
      </dgm:spPr>
      <dgm:t>
        <a:bodyPr/>
        <a:lstStyle/>
        <a:p>
          <a:r>
            <a:rPr lang="zh-CN" altLang="en-US" sz="1400" b="1" dirty="0">
              <a:solidFill>
                <a:srgbClr val="FFFFFF"/>
              </a:solidFill>
              <a:latin typeface="Calibri" pitchFamily="34" charset="0"/>
              <a:ea typeface="华文楷体"/>
              <a:cs typeface="+mn-cs"/>
            </a:rPr>
            <a:t>数据深度利用</a:t>
          </a:r>
          <a:endParaRPr lang="en-GB" sz="1400" b="1" dirty="0">
            <a:solidFill>
              <a:srgbClr val="FFFFFF"/>
            </a:solidFill>
            <a:latin typeface="Calibri" pitchFamily="34" charset="0"/>
            <a:ea typeface="华文楷体"/>
            <a:cs typeface="+mn-cs"/>
          </a:endParaRPr>
        </a:p>
      </dgm:t>
    </dgm:pt>
    <dgm:pt modelId="{A1B85CE9-F6F3-4624-8080-540F6E8F3E1D}" type="parTrans" cxnId="{C7B40BD3-E253-4FEA-AC1B-FFCB55F20198}">
      <dgm:prSet/>
      <dgm:spPr/>
      <dgm:t>
        <a:bodyPr/>
        <a:lstStyle/>
        <a:p>
          <a:endParaRPr lang="en-GB" sz="2000" b="1">
            <a:latin typeface="Calibri" pitchFamily="34" charset="0"/>
            <a:cs typeface="Calibri" pitchFamily="34" charset="0"/>
          </a:endParaRPr>
        </a:p>
      </dgm:t>
    </dgm:pt>
    <dgm:pt modelId="{4455B1DE-6B23-4FAB-BCAD-7A2EE71DC514}" type="sibTrans" cxnId="{C7B40BD3-E253-4FEA-AC1B-FFCB55F20198}">
      <dgm:prSet/>
      <dgm:spPr/>
      <dgm:t>
        <a:bodyPr/>
        <a:lstStyle/>
        <a:p>
          <a:endParaRPr lang="en-GB" sz="2000" b="1">
            <a:latin typeface="Calibri" pitchFamily="34" charset="0"/>
            <a:cs typeface="Calibri" pitchFamily="34" charset="0"/>
          </a:endParaRPr>
        </a:p>
      </dgm:t>
    </dgm:pt>
    <dgm:pt modelId="{04BFFF8A-B064-401F-8DB1-92FD72D0524F}">
      <dgm:prSet phldrT="[Text]" custT="1"/>
      <dgm:spPr>
        <a:xfrm>
          <a:off x="2280026" y="3304013"/>
          <a:ext cx="1535947" cy="757535"/>
        </a:xfrm>
        <a:solidFill>
          <a:srgbClr val="00B050"/>
        </a:solidFill>
        <a:ln w="25400" cap="flat" cmpd="sng" algn="ctr">
          <a:solidFill>
            <a:srgbClr val="FFFFFF">
              <a:hueOff val="0"/>
              <a:satOff val="0"/>
              <a:lumOff val="0"/>
              <a:alphaOff val="0"/>
            </a:srgbClr>
          </a:solidFill>
          <a:prstDash val="solid"/>
        </a:ln>
        <a:effectLst/>
      </dgm:spPr>
      <dgm:t>
        <a:bodyPr/>
        <a:lstStyle/>
        <a:p>
          <a:r>
            <a:rPr lang="zh-CN" altLang="en-US" sz="1400" b="1" dirty="0">
              <a:solidFill>
                <a:srgbClr val="FFFFFF"/>
              </a:solidFill>
              <a:latin typeface="Calibri" pitchFamily="34" charset="0"/>
              <a:ea typeface="华文楷体"/>
              <a:cs typeface="+mn-cs"/>
            </a:rPr>
            <a:t>风险及时感知和控制</a:t>
          </a:r>
          <a:endParaRPr lang="en-GB" altLang="en-US" sz="1400" b="1" dirty="0">
            <a:solidFill>
              <a:srgbClr val="FFFFFF"/>
            </a:solidFill>
            <a:latin typeface="Calibri" pitchFamily="34" charset="0"/>
            <a:ea typeface="华文楷体"/>
            <a:cs typeface="+mn-cs"/>
          </a:endParaRPr>
        </a:p>
      </dgm:t>
    </dgm:pt>
    <dgm:pt modelId="{240B89D9-D8AA-465A-B569-73B5E6E075CB}" type="parTrans" cxnId="{407786B2-C83B-45C0-B989-185B35BB0319}">
      <dgm:prSet/>
      <dgm:spPr/>
      <dgm:t>
        <a:bodyPr/>
        <a:lstStyle/>
        <a:p>
          <a:endParaRPr lang="en-GB" sz="2000" b="1">
            <a:latin typeface="Calibri" pitchFamily="34" charset="0"/>
            <a:cs typeface="Calibri" pitchFamily="34" charset="0"/>
          </a:endParaRPr>
        </a:p>
      </dgm:t>
    </dgm:pt>
    <dgm:pt modelId="{B4606E59-D64D-4557-8F38-32A476B52F13}" type="sibTrans" cxnId="{407786B2-C83B-45C0-B989-185B35BB0319}">
      <dgm:prSet/>
      <dgm:spPr/>
      <dgm:t>
        <a:bodyPr/>
        <a:lstStyle/>
        <a:p>
          <a:endParaRPr lang="en-GB" sz="2000" b="1">
            <a:latin typeface="Calibri" pitchFamily="34" charset="0"/>
            <a:cs typeface="Calibri" pitchFamily="34" charset="0"/>
          </a:endParaRPr>
        </a:p>
      </dgm:t>
    </dgm:pt>
    <dgm:pt modelId="{B3AA09D1-2CF6-4E92-B220-051328053957}">
      <dgm:prSet phldrT="[Text]" custT="1"/>
      <dgm:spPr>
        <a:xfrm>
          <a:off x="860846" y="2478622"/>
          <a:ext cx="1515070" cy="757535"/>
        </a:xfrm>
        <a:solidFill>
          <a:srgbClr val="00B050"/>
        </a:solidFill>
        <a:ln w="25400" cap="flat" cmpd="sng" algn="ctr">
          <a:solidFill>
            <a:srgbClr val="FFFFFF">
              <a:hueOff val="0"/>
              <a:satOff val="0"/>
              <a:lumOff val="0"/>
              <a:alphaOff val="0"/>
            </a:srgbClr>
          </a:solidFill>
          <a:prstDash val="solid"/>
        </a:ln>
        <a:effectLst/>
      </dgm:spPr>
      <dgm:t>
        <a:bodyPr/>
        <a:lstStyle/>
        <a:p>
          <a:r>
            <a:rPr lang="zh-CN" altLang="en-US" sz="1400" b="1" dirty="0">
              <a:solidFill>
                <a:srgbClr val="FFFFFF"/>
              </a:solidFill>
              <a:latin typeface="Calibri" pitchFamily="34" charset="0"/>
              <a:ea typeface="华文楷体"/>
              <a:cs typeface="+mn-cs"/>
            </a:rPr>
            <a:t>辅助智能决策</a:t>
          </a:r>
          <a:endParaRPr lang="en-GB" altLang="en-US" sz="1400" b="1" dirty="0">
            <a:solidFill>
              <a:srgbClr val="FFFFFF"/>
            </a:solidFill>
            <a:latin typeface="Calibri" pitchFamily="34" charset="0"/>
            <a:ea typeface="华文楷体"/>
            <a:cs typeface="+mn-cs"/>
          </a:endParaRPr>
        </a:p>
      </dgm:t>
    </dgm:pt>
    <dgm:pt modelId="{ED02AA21-CE17-4A53-91CB-4BBA859AA886}" type="parTrans" cxnId="{362EC2CA-B9AE-4880-9EB7-2C6865A0EE08}">
      <dgm:prSet/>
      <dgm:spPr/>
      <dgm:t>
        <a:bodyPr/>
        <a:lstStyle/>
        <a:p>
          <a:endParaRPr lang="en-GB" sz="2000" b="1">
            <a:latin typeface="Calibri" pitchFamily="34" charset="0"/>
            <a:cs typeface="Calibri" pitchFamily="34" charset="0"/>
          </a:endParaRPr>
        </a:p>
      </dgm:t>
    </dgm:pt>
    <dgm:pt modelId="{2DA7F2B5-6097-4268-9E77-4D07388EE3E2}" type="sibTrans" cxnId="{362EC2CA-B9AE-4880-9EB7-2C6865A0EE08}">
      <dgm:prSet/>
      <dgm:spPr/>
      <dgm:t>
        <a:bodyPr/>
        <a:lstStyle/>
        <a:p>
          <a:endParaRPr lang="en-GB" sz="2000" b="1">
            <a:latin typeface="Calibri" pitchFamily="34" charset="0"/>
            <a:cs typeface="Calibri" pitchFamily="34" charset="0"/>
          </a:endParaRPr>
        </a:p>
      </dgm:t>
    </dgm:pt>
    <dgm:pt modelId="{FF214025-9DCD-45AB-907E-F718A915E0DF}">
      <dgm:prSet phldrT="[Text]" custT="1"/>
      <dgm:spPr>
        <a:xfrm>
          <a:off x="860846" y="827842"/>
          <a:ext cx="1515070" cy="757535"/>
        </a:xfrm>
        <a:solidFill>
          <a:srgbClr val="00B050"/>
        </a:solidFill>
        <a:ln w="25400" cap="flat" cmpd="sng" algn="ctr">
          <a:solidFill>
            <a:srgbClr val="FFFFFF">
              <a:hueOff val="0"/>
              <a:satOff val="0"/>
              <a:lumOff val="0"/>
              <a:alphaOff val="0"/>
            </a:srgbClr>
          </a:solidFill>
          <a:prstDash val="solid"/>
        </a:ln>
        <a:effectLst/>
      </dgm:spPr>
      <dgm:t>
        <a:bodyPr/>
        <a:lstStyle/>
        <a:p>
          <a:r>
            <a:rPr lang="zh-CN" altLang="en-US" sz="1400" b="1" dirty="0">
              <a:solidFill>
                <a:srgbClr val="FFFFFF"/>
              </a:solidFill>
              <a:latin typeface="Calibri" pitchFamily="34" charset="0"/>
              <a:ea typeface="华文楷体"/>
              <a:cs typeface="+mn-cs"/>
            </a:rPr>
            <a:t>更快和更大规模的产品创新</a:t>
          </a:r>
          <a:endParaRPr lang="en-GB" altLang="en-US" sz="1400" b="1" dirty="0">
            <a:solidFill>
              <a:srgbClr val="FFFFFF"/>
            </a:solidFill>
            <a:latin typeface="Calibri" pitchFamily="34" charset="0"/>
            <a:ea typeface="华文楷体"/>
            <a:cs typeface="+mn-cs"/>
          </a:endParaRPr>
        </a:p>
      </dgm:t>
    </dgm:pt>
    <dgm:pt modelId="{C7EE1D6A-34A5-4898-9264-850243B2E562}" type="parTrans" cxnId="{88B11720-D562-4A4B-AE84-97476EE15845}">
      <dgm:prSet/>
      <dgm:spPr/>
      <dgm:t>
        <a:bodyPr/>
        <a:lstStyle/>
        <a:p>
          <a:endParaRPr lang="en-GB" sz="2000" b="1">
            <a:latin typeface="Calibri" pitchFamily="34" charset="0"/>
            <a:cs typeface="Calibri" pitchFamily="34" charset="0"/>
          </a:endParaRPr>
        </a:p>
      </dgm:t>
    </dgm:pt>
    <dgm:pt modelId="{2DDB65D1-A8E5-4D4E-924E-8F5EF912793F}" type="sibTrans" cxnId="{88B11720-D562-4A4B-AE84-97476EE15845}">
      <dgm:prSet/>
      <dgm:spPr/>
      <dgm:t>
        <a:bodyPr/>
        <a:lstStyle/>
        <a:p>
          <a:endParaRPr lang="en-GB" sz="2000" b="1">
            <a:latin typeface="Calibri" pitchFamily="34" charset="0"/>
            <a:cs typeface="Calibri" pitchFamily="34" charset="0"/>
          </a:endParaRPr>
        </a:p>
      </dgm:t>
    </dgm:pt>
    <dgm:pt modelId="{636B594A-69EE-490C-8266-87FA0045A3C8}" type="pres">
      <dgm:prSet presAssocID="{69D39DC1-92ED-46C1-B923-2DD053B3204D}" presName="Name0" presStyleCnt="0">
        <dgm:presLayoutVars>
          <dgm:dir/>
          <dgm:resizeHandles val="exact"/>
        </dgm:presLayoutVars>
      </dgm:prSet>
      <dgm:spPr/>
      <dgm:t>
        <a:bodyPr/>
        <a:lstStyle/>
        <a:p>
          <a:endParaRPr lang="zh-CN" altLang="en-US"/>
        </a:p>
      </dgm:t>
    </dgm:pt>
    <dgm:pt modelId="{367A71C1-AC86-40BF-BE49-4D65BA8C8C06}" type="pres">
      <dgm:prSet presAssocID="{69D39DC1-92ED-46C1-B923-2DD053B3204D}" presName="cycle" presStyleCnt="0"/>
      <dgm:spPr/>
    </dgm:pt>
    <dgm:pt modelId="{A5697A4F-15BD-4E4F-B139-57922BA8AFE8}" type="pres">
      <dgm:prSet presAssocID="{6DC1F5BF-5F09-4234-9084-310995B91116}" presName="nodeFirstNode" presStyleLbl="node1" presStyleIdx="0" presStyleCnt="6">
        <dgm:presLayoutVars>
          <dgm:bulletEnabled val="1"/>
        </dgm:presLayoutVars>
      </dgm:prSet>
      <dgm:spPr>
        <a:prstGeom prst="roundRect">
          <a:avLst/>
        </a:prstGeom>
      </dgm:spPr>
      <dgm:t>
        <a:bodyPr/>
        <a:lstStyle/>
        <a:p>
          <a:endParaRPr lang="zh-CN" altLang="en-US"/>
        </a:p>
      </dgm:t>
    </dgm:pt>
    <dgm:pt modelId="{FA218826-2924-4033-A15D-249C048F3E49}" type="pres">
      <dgm:prSet presAssocID="{4ED963C2-5DC0-475D-9DB9-B978419E8261}" presName="sibTransFirstNode" presStyleLbl="bgShp" presStyleIdx="0" presStyleCnt="1"/>
      <dgm:spPr>
        <a:prstGeom prst="circularArrow">
          <a:avLst>
            <a:gd name="adj1" fmla="val 5274"/>
            <a:gd name="adj2" fmla="val 312630"/>
            <a:gd name="adj3" fmla="val 14264564"/>
            <a:gd name="adj4" fmla="val 17105730"/>
            <a:gd name="adj5" fmla="val 5477"/>
          </a:avLst>
        </a:prstGeom>
      </dgm:spPr>
      <dgm:t>
        <a:bodyPr/>
        <a:lstStyle/>
        <a:p>
          <a:endParaRPr lang="zh-CN" altLang="en-US"/>
        </a:p>
      </dgm:t>
    </dgm:pt>
    <dgm:pt modelId="{3B036C88-41D4-435B-AF21-28DB820140C3}" type="pres">
      <dgm:prSet presAssocID="{D4603433-045B-411B-B1A0-5148F6628C54}" presName="nodeFollowingNodes" presStyleLbl="node1" presStyleIdx="1" presStyleCnt="6">
        <dgm:presLayoutVars>
          <dgm:bulletEnabled val="1"/>
        </dgm:presLayoutVars>
      </dgm:prSet>
      <dgm:spPr>
        <a:prstGeom prst="roundRect">
          <a:avLst/>
        </a:prstGeom>
      </dgm:spPr>
      <dgm:t>
        <a:bodyPr/>
        <a:lstStyle/>
        <a:p>
          <a:endParaRPr lang="zh-CN" altLang="en-US"/>
        </a:p>
      </dgm:t>
    </dgm:pt>
    <dgm:pt modelId="{CC83DA0E-4693-4351-A21E-ECC78770DE34}" type="pres">
      <dgm:prSet presAssocID="{C77309D0-0784-4BE1-AC4C-6EAEEC73DEE2}" presName="nodeFollowingNodes" presStyleLbl="node1" presStyleIdx="2" presStyleCnt="6" custScaleX="77842" custScaleY="95675">
        <dgm:presLayoutVars>
          <dgm:bulletEnabled val="1"/>
        </dgm:presLayoutVars>
      </dgm:prSet>
      <dgm:spPr>
        <a:prstGeom prst="roundRect">
          <a:avLst/>
        </a:prstGeom>
      </dgm:spPr>
      <dgm:t>
        <a:bodyPr/>
        <a:lstStyle/>
        <a:p>
          <a:endParaRPr lang="zh-CN" altLang="en-US"/>
        </a:p>
      </dgm:t>
    </dgm:pt>
    <dgm:pt modelId="{183214E9-767A-4D97-AB12-FA0757CFEBA1}" type="pres">
      <dgm:prSet presAssocID="{04BFFF8A-B064-401F-8DB1-92FD72D0524F}" presName="nodeFollowingNodes" presStyleLbl="node1" presStyleIdx="3" presStyleCnt="6" custScaleX="101378">
        <dgm:presLayoutVars>
          <dgm:bulletEnabled val="1"/>
        </dgm:presLayoutVars>
      </dgm:prSet>
      <dgm:spPr>
        <a:prstGeom prst="roundRect">
          <a:avLst/>
        </a:prstGeom>
      </dgm:spPr>
      <dgm:t>
        <a:bodyPr/>
        <a:lstStyle/>
        <a:p>
          <a:endParaRPr lang="zh-CN" altLang="en-US"/>
        </a:p>
      </dgm:t>
    </dgm:pt>
    <dgm:pt modelId="{F5125619-77C5-48FC-91BC-6E4324BE843A}" type="pres">
      <dgm:prSet presAssocID="{B3AA09D1-2CF6-4E92-B220-051328053957}" presName="nodeFollowingNodes" presStyleLbl="node1" presStyleIdx="4" presStyleCnt="6" custScaleX="83752" custScaleY="95675">
        <dgm:presLayoutVars>
          <dgm:bulletEnabled val="1"/>
        </dgm:presLayoutVars>
      </dgm:prSet>
      <dgm:spPr>
        <a:prstGeom prst="roundRect">
          <a:avLst/>
        </a:prstGeom>
      </dgm:spPr>
      <dgm:t>
        <a:bodyPr/>
        <a:lstStyle/>
        <a:p>
          <a:endParaRPr lang="zh-CN" altLang="en-US"/>
        </a:p>
      </dgm:t>
    </dgm:pt>
    <dgm:pt modelId="{C5B58368-4178-4DE4-BEB7-3C1888B4FEE1}" type="pres">
      <dgm:prSet presAssocID="{FF214025-9DCD-45AB-907E-F718A915E0DF}" presName="nodeFollowingNodes" presStyleLbl="node1" presStyleIdx="5" presStyleCnt="6" custScaleX="110799" custScaleY="108951">
        <dgm:presLayoutVars>
          <dgm:bulletEnabled val="1"/>
        </dgm:presLayoutVars>
      </dgm:prSet>
      <dgm:spPr>
        <a:prstGeom prst="roundRect">
          <a:avLst/>
        </a:prstGeom>
      </dgm:spPr>
      <dgm:t>
        <a:bodyPr/>
        <a:lstStyle/>
        <a:p>
          <a:endParaRPr lang="zh-CN" altLang="en-US"/>
        </a:p>
      </dgm:t>
    </dgm:pt>
  </dgm:ptLst>
  <dgm:cxnLst>
    <dgm:cxn modelId="{407786B2-C83B-45C0-B989-185B35BB0319}" srcId="{69D39DC1-92ED-46C1-B923-2DD053B3204D}" destId="{04BFFF8A-B064-401F-8DB1-92FD72D0524F}" srcOrd="3" destOrd="0" parTransId="{240B89D9-D8AA-465A-B569-73B5E6E075CB}" sibTransId="{B4606E59-D64D-4557-8F38-32A476B52F13}"/>
    <dgm:cxn modelId="{C7B40BD3-E253-4FEA-AC1B-FFCB55F20198}" srcId="{69D39DC1-92ED-46C1-B923-2DD053B3204D}" destId="{C77309D0-0784-4BE1-AC4C-6EAEEC73DEE2}" srcOrd="2" destOrd="0" parTransId="{A1B85CE9-F6F3-4624-8080-540F6E8F3E1D}" sibTransId="{4455B1DE-6B23-4FAB-BCAD-7A2EE71DC514}"/>
    <dgm:cxn modelId="{AD4BC5EE-D39A-4C21-AA77-2FB6C2A740DC}" srcId="{69D39DC1-92ED-46C1-B923-2DD053B3204D}" destId="{6DC1F5BF-5F09-4234-9084-310995B91116}" srcOrd="0" destOrd="0" parTransId="{C09477BB-8F33-4F2E-950F-939BC6878BB3}" sibTransId="{4ED963C2-5DC0-475D-9DB9-B978419E8261}"/>
    <dgm:cxn modelId="{36611ABD-837F-4AD3-BD5C-068CC587FF63}" type="presOf" srcId="{FF214025-9DCD-45AB-907E-F718A915E0DF}" destId="{C5B58368-4178-4DE4-BEB7-3C1888B4FEE1}" srcOrd="0" destOrd="0" presId="urn:microsoft.com/office/officeart/2005/8/layout/cycle3"/>
    <dgm:cxn modelId="{269361B2-10F6-48B5-91B2-C65BBEEE565C}" type="presOf" srcId="{6DC1F5BF-5F09-4234-9084-310995B91116}" destId="{A5697A4F-15BD-4E4F-B139-57922BA8AFE8}" srcOrd="0" destOrd="0" presId="urn:microsoft.com/office/officeart/2005/8/layout/cycle3"/>
    <dgm:cxn modelId="{0768E61A-6F17-4FC0-8676-8B259D2D884B}" type="presOf" srcId="{04BFFF8A-B064-401F-8DB1-92FD72D0524F}" destId="{183214E9-767A-4D97-AB12-FA0757CFEBA1}" srcOrd="0" destOrd="0" presId="urn:microsoft.com/office/officeart/2005/8/layout/cycle3"/>
    <dgm:cxn modelId="{599070CA-E2A7-4D7A-854C-8533741AE5BF}" type="presOf" srcId="{C77309D0-0784-4BE1-AC4C-6EAEEC73DEE2}" destId="{CC83DA0E-4693-4351-A21E-ECC78770DE34}" srcOrd="0" destOrd="0" presId="urn:microsoft.com/office/officeart/2005/8/layout/cycle3"/>
    <dgm:cxn modelId="{6E4C97F8-4A66-456D-A2D0-BCCAFF8F6B23}" srcId="{69D39DC1-92ED-46C1-B923-2DD053B3204D}" destId="{D4603433-045B-411B-B1A0-5148F6628C54}" srcOrd="1" destOrd="0" parTransId="{E3FE4F9B-868D-430F-B1EC-02E1EC9D9B2E}" sibTransId="{7A287CC4-2102-4A25-BA43-8E89402F4847}"/>
    <dgm:cxn modelId="{FC4F2828-1108-4006-BE18-9333D4AFFBE2}" type="presOf" srcId="{D4603433-045B-411B-B1A0-5148F6628C54}" destId="{3B036C88-41D4-435B-AF21-28DB820140C3}" srcOrd="0" destOrd="0" presId="urn:microsoft.com/office/officeart/2005/8/layout/cycle3"/>
    <dgm:cxn modelId="{9E3B3D3B-A98F-44BE-BFC2-5545E14C83C0}" type="presOf" srcId="{4ED963C2-5DC0-475D-9DB9-B978419E8261}" destId="{FA218826-2924-4033-A15D-249C048F3E49}" srcOrd="0" destOrd="0" presId="urn:microsoft.com/office/officeart/2005/8/layout/cycle3"/>
    <dgm:cxn modelId="{65E890F5-BBEC-4B53-AB25-7D0A82479D4E}" type="presOf" srcId="{69D39DC1-92ED-46C1-B923-2DD053B3204D}" destId="{636B594A-69EE-490C-8266-87FA0045A3C8}" srcOrd="0" destOrd="0" presId="urn:microsoft.com/office/officeart/2005/8/layout/cycle3"/>
    <dgm:cxn modelId="{7B3F2670-4C70-46C2-86E5-9DC3AC0FBBB8}" type="presOf" srcId="{B3AA09D1-2CF6-4E92-B220-051328053957}" destId="{F5125619-77C5-48FC-91BC-6E4324BE843A}" srcOrd="0" destOrd="0" presId="urn:microsoft.com/office/officeart/2005/8/layout/cycle3"/>
    <dgm:cxn modelId="{88B11720-D562-4A4B-AE84-97476EE15845}" srcId="{69D39DC1-92ED-46C1-B923-2DD053B3204D}" destId="{FF214025-9DCD-45AB-907E-F718A915E0DF}" srcOrd="5" destOrd="0" parTransId="{C7EE1D6A-34A5-4898-9264-850243B2E562}" sibTransId="{2DDB65D1-A8E5-4D4E-924E-8F5EF912793F}"/>
    <dgm:cxn modelId="{362EC2CA-B9AE-4880-9EB7-2C6865A0EE08}" srcId="{69D39DC1-92ED-46C1-B923-2DD053B3204D}" destId="{B3AA09D1-2CF6-4E92-B220-051328053957}" srcOrd="4" destOrd="0" parTransId="{ED02AA21-CE17-4A53-91CB-4BBA859AA886}" sibTransId="{2DA7F2B5-6097-4268-9E77-4D07388EE3E2}"/>
    <dgm:cxn modelId="{9DD58434-D4D3-4234-9CDF-CCC10B1C0E02}" type="presParOf" srcId="{636B594A-69EE-490C-8266-87FA0045A3C8}" destId="{367A71C1-AC86-40BF-BE49-4D65BA8C8C06}" srcOrd="0" destOrd="0" presId="urn:microsoft.com/office/officeart/2005/8/layout/cycle3"/>
    <dgm:cxn modelId="{EBC714CA-118B-4C12-8D4E-DAA2EDFB1D29}" type="presParOf" srcId="{367A71C1-AC86-40BF-BE49-4D65BA8C8C06}" destId="{A5697A4F-15BD-4E4F-B139-57922BA8AFE8}" srcOrd="0" destOrd="0" presId="urn:microsoft.com/office/officeart/2005/8/layout/cycle3"/>
    <dgm:cxn modelId="{C942C6DA-9FA4-4434-BED0-74DACB78B4A5}" type="presParOf" srcId="{367A71C1-AC86-40BF-BE49-4D65BA8C8C06}" destId="{FA218826-2924-4033-A15D-249C048F3E49}" srcOrd="1" destOrd="0" presId="urn:microsoft.com/office/officeart/2005/8/layout/cycle3"/>
    <dgm:cxn modelId="{C408DDBA-4732-4B9F-97B5-DA045097AC82}" type="presParOf" srcId="{367A71C1-AC86-40BF-BE49-4D65BA8C8C06}" destId="{3B036C88-41D4-435B-AF21-28DB820140C3}" srcOrd="2" destOrd="0" presId="urn:microsoft.com/office/officeart/2005/8/layout/cycle3"/>
    <dgm:cxn modelId="{0B197552-1806-48B7-AF96-78709FAED800}" type="presParOf" srcId="{367A71C1-AC86-40BF-BE49-4D65BA8C8C06}" destId="{CC83DA0E-4693-4351-A21E-ECC78770DE34}" srcOrd="3" destOrd="0" presId="urn:microsoft.com/office/officeart/2005/8/layout/cycle3"/>
    <dgm:cxn modelId="{33068BD3-58A2-4514-827C-2AFF482C3A2A}" type="presParOf" srcId="{367A71C1-AC86-40BF-BE49-4D65BA8C8C06}" destId="{183214E9-767A-4D97-AB12-FA0757CFEBA1}" srcOrd="4" destOrd="0" presId="urn:microsoft.com/office/officeart/2005/8/layout/cycle3"/>
    <dgm:cxn modelId="{B03DFAAF-A94C-4811-B169-8C0B841CFD16}" type="presParOf" srcId="{367A71C1-AC86-40BF-BE49-4D65BA8C8C06}" destId="{F5125619-77C5-48FC-91BC-6E4324BE843A}" srcOrd="5" destOrd="0" presId="urn:microsoft.com/office/officeart/2005/8/layout/cycle3"/>
    <dgm:cxn modelId="{F9A8B212-0400-460B-A00B-F6E474465500}" type="presParOf" srcId="{367A71C1-AC86-40BF-BE49-4D65BA8C8C06}" destId="{C5B58368-4178-4DE4-BEB7-3C1888B4FEE1}" srcOrd="6"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60935E-535F-4896-AF9F-38987D33E2E6}" type="doc">
      <dgm:prSet loTypeId="urn:microsoft.com/office/officeart/2005/8/layout/vList5" loCatId="list" qsTypeId="urn:microsoft.com/office/officeart/2005/8/quickstyle/simple1#2" qsCatId="simple" csTypeId="urn:microsoft.com/office/officeart/2005/8/colors/colorful3" csCatId="colorful" phldr="1"/>
      <dgm:spPr/>
      <dgm:t>
        <a:bodyPr/>
        <a:lstStyle/>
        <a:p>
          <a:endParaRPr lang="en-US"/>
        </a:p>
      </dgm:t>
    </dgm:pt>
    <dgm:pt modelId="{80D9C336-A292-49C9-95FD-615AC50E125C}">
      <dgm:prSet/>
      <dgm:spPr>
        <a:xfrm>
          <a:off x="0" y="2089"/>
          <a:ext cx="2962656" cy="913535"/>
        </a:xfrm>
        <a:solidFill>
          <a:srgbClr val="9BBB59">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rtl="0"/>
          <a:r>
            <a:rPr lang="zh-CN" altLang="en-US" dirty="0">
              <a:solidFill>
                <a:sysClr val="window" lastClr="FFFFFF"/>
              </a:solidFill>
              <a:latin typeface="Calibri"/>
              <a:ea typeface="宋体"/>
              <a:cs typeface="+mn-cs"/>
            </a:rPr>
            <a:t>展现与交互</a:t>
          </a:r>
          <a:endParaRPr lang="en-US" dirty="0">
            <a:solidFill>
              <a:sysClr val="window" lastClr="FFFFFF"/>
            </a:solidFill>
            <a:latin typeface="Calibri"/>
            <a:ea typeface="华文楷体"/>
            <a:cs typeface="+mn-cs"/>
          </a:endParaRPr>
        </a:p>
      </dgm:t>
    </dgm:pt>
    <dgm:pt modelId="{FB15774E-C562-4EE4-ADC2-D4430989C537}" type="parTrans" cxnId="{7ADEC0D7-1779-4940-ADA5-E96240C4251F}">
      <dgm:prSet/>
      <dgm:spPr/>
      <dgm:t>
        <a:bodyPr/>
        <a:lstStyle/>
        <a:p>
          <a:endParaRPr lang="en-US"/>
        </a:p>
      </dgm:t>
    </dgm:pt>
    <dgm:pt modelId="{CC4BB4D0-CABC-47F6-A608-4D7DC7D7BD3C}" type="sibTrans" cxnId="{7ADEC0D7-1779-4940-ADA5-E96240C4251F}">
      <dgm:prSet/>
      <dgm:spPr/>
      <dgm:t>
        <a:bodyPr/>
        <a:lstStyle/>
        <a:p>
          <a:endParaRPr lang="en-US"/>
        </a:p>
      </dgm:t>
    </dgm:pt>
    <dgm:pt modelId="{FF6E19C0-54FF-4EB0-89C0-8EA4A2DBCD7C}">
      <dgm:prSet/>
      <dgm:spPr>
        <a:xfrm>
          <a:off x="0" y="961301"/>
          <a:ext cx="2962656" cy="913535"/>
        </a:xfrm>
        <a:solidFill>
          <a:srgbClr val="9BBB59">
            <a:hueOff val="2812566"/>
            <a:satOff val="-4220"/>
            <a:lumOff val="-686"/>
            <a:alphaOff val="0"/>
          </a:srgbClr>
        </a:solidFill>
        <a:ln w="25400" cap="flat" cmpd="sng" algn="ctr">
          <a:solidFill>
            <a:sysClr val="window" lastClr="FFFFFF">
              <a:hueOff val="0"/>
              <a:satOff val="0"/>
              <a:lumOff val="0"/>
              <a:alphaOff val="0"/>
            </a:sysClr>
          </a:solidFill>
          <a:prstDash val="solid"/>
        </a:ln>
        <a:effectLst/>
      </dgm:spPr>
      <dgm:t>
        <a:bodyPr/>
        <a:lstStyle/>
        <a:p>
          <a:pPr rtl="0"/>
          <a:r>
            <a:rPr lang="zh-CN" altLang="en-US" dirty="0">
              <a:solidFill>
                <a:sysClr val="window" lastClr="FFFFFF"/>
              </a:solidFill>
              <a:latin typeface="Calibri"/>
              <a:ea typeface="宋体"/>
              <a:cs typeface="+mn-cs"/>
            </a:rPr>
            <a:t>数据计算</a:t>
          </a:r>
          <a:endParaRPr lang="en-US" dirty="0">
            <a:solidFill>
              <a:sysClr val="window" lastClr="FFFFFF"/>
            </a:solidFill>
            <a:latin typeface="Calibri"/>
            <a:ea typeface="华文楷体"/>
            <a:cs typeface="+mn-cs"/>
          </a:endParaRPr>
        </a:p>
      </dgm:t>
    </dgm:pt>
    <dgm:pt modelId="{DF2E17D0-3D3A-4DDF-9978-BEBD4F475973}" type="parTrans" cxnId="{A0AE9DB8-20AD-42E9-B364-EEE873791DEE}">
      <dgm:prSet/>
      <dgm:spPr/>
      <dgm:t>
        <a:bodyPr/>
        <a:lstStyle/>
        <a:p>
          <a:endParaRPr lang="en-US"/>
        </a:p>
      </dgm:t>
    </dgm:pt>
    <dgm:pt modelId="{7B201EA3-E9A3-4A7A-BA32-A72902BD21C8}" type="sibTrans" cxnId="{A0AE9DB8-20AD-42E9-B364-EEE873791DEE}">
      <dgm:prSet/>
      <dgm:spPr/>
      <dgm:t>
        <a:bodyPr/>
        <a:lstStyle/>
        <a:p>
          <a:endParaRPr lang="en-US"/>
        </a:p>
      </dgm:t>
    </dgm:pt>
    <dgm:pt modelId="{E425A0BE-8E3D-47E5-9FC5-E451A10CCD03}">
      <dgm:prSet/>
      <dgm:spPr>
        <a:xfrm rot="5400000">
          <a:off x="5230713" y="-1215402"/>
          <a:ext cx="730828" cy="5266944"/>
        </a:xfrm>
        <a:solidFill>
          <a:srgbClr val="9BBB59">
            <a:tint val="40000"/>
            <a:alpha val="90000"/>
            <a:hueOff val="2679212"/>
            <a:satOff val="-3448"/>
            <a:lumOff val="-269"/>
            <a:alphaOff val="0"/>
          </a:srgbClr>
        </a:solidFill>
        <a:ln w="25400" cap="flat" cmpd="sng" algn="ctr">
          <a:solidFill>
            <a:srgbClr val="9BBB59">
              <a:tint val="40000"/>
              <a:alpha val="90000"/>
              <a:hueOff val="2679212"/>
              <a:satOff val="-3448"/>
              <a:lumOff val="-269"/>
              <a:alphaOff val="0"/>
            </a:srgbClr>
          </a:solidFill>
          <a:prstDash val="solid"/>
        </a:ln>
        <a:effectLst/>
      </dgm:spPr>
      <dgm:t>
        <a:bodyPr/>
        <a:lstStyle/>
        <a:p>
          <a:pPr rtl="0"/>
          <a:r>
            <a:rPr lang="zh-CN" altLang="en-US" dirty="0">
              <a:solidFill>
                <a:sysClr val="windowText" lastClr="000000">
                  <a:hueOff val="0"/>
                  <a:satOff val="0"/>
                  <a:lumOff val="0"/>
                  <a:alphaOff val="0"/>
                </a:sysClr>
              </a:solidFill>
              <a:latin typeface="Calibri"/>
              <a:ea typeface="宋体"/>
              <a:cs typeface="+mn-cs"/>
            </a:rPr>
            <a:t>查询、统计、分析、预测、挖掘、图谱、</a:t>
          </a:r>
          <a:r>
            <a:rPr lang="en-US" dirty="0">
              <a:solidFill>
                <a:sysClr val="windowText" lastClr="000000">
                  <a:hueOff val="0"/>
                  <a:satOff val="0"/>
                  <a:lumOff val="0"/>
                  <a:alphaOff val="0"/>
                </a:sysClr>
              </a:solidFill>
              <a:latin typeface="Calibri"/>
              <a:ea typeface="华文楷体"/>
              <a:cs typeface="+mn-cs"/>
            </a:rPr>
            <a:t>BI</a:t>
          </a:r>
        </a:p>
      </dgm:t>
    </dgm:pt>
    <dgm:pt modelId="{C6B471A1-DD62-48B3-80AB-9048C777B68C}" type="parTrans" cxnId="{B84A890B-9438-425B-A7A6-C13AE32C5E0D}">
      <dgm:prSet/>
      <dgm:spPr/>
      <dgm:t>
        <a:bodyPr/>
        <a:lstStyle/>
        <a:p>
          <a:endParaRPr lang="en-US"/>
        </a:p>
      </dgm:t>
    </dgm:pt>
    <dgm:pt modelId="{02582390-5A4A-4D59-912A-A442399497BC}" type="sibTrans" cxnId="{B84A890B-9438-425B-A7A6-C13AE32C5E0D}">
      <dgm:prSet/>
      <dgm:spPr/>
      <dgm:t>
        <a:bodyPr/>
        <a:lstStyle/>
        <a:p>
          <a:endParaRPr lang="en-US"/>
        </a:p>
      </dgm:t>
    </dgm:pt>
    <dgm:pt modelId="{7E2CF064-C35B-4A2F-A648-A148DA22C989}">
      <dgm:prSet/>
      <dgm:spPr>
        <a:xfrm>
          <a:off x="0" y="1920513"/>
          <a:ext cx="2962656" cy="913535"/>
        </a:xfrm>
        <a:solidFill>
          <a:srgbClr val="9BBB59">
            <a:hueOff val="5625132"/>
            <a:satOff val="-8440"/>
            <a:lumOff val="-1373"/>
            <a:alphaOff val="0"/>
          </a:srgbClr>
        </a:solidFill>
        <a:ln w="25400" cap="flat" cmpd="sng" algn="ctr">
          <a:solidFill>
            <a:sysClr val="window" lastClr="FFFFFF">
              <a:hueOff val="0"/>
              <a:satOff val="0"/>
              <a:lumOff val="0"/>
              <a:alphaOff val="0"/>
            </a:sysClr>
          </a:solidFill>
          <a:prstDash val="solid"/>
        </a:ln>
        <a:effectLst/>
      </dgm:spPr>
      <dgm:t>
        <a:bodyPr/>
        <a:lstStyle/>
        <a:p>
          <a:pPr rtl="0"/>
          <a:r>
            <a:rPr lang="zh-CN" altLang="en-US" dirty="0">
              <a:solidFill>
                <a:sysClr val="window" lastClr="FFFFFF"/>
              </a:solidFill>
              <a:latin typeface="Calibri"/>
              <a:ea typeface="宋体"/>
              <a:cs typeface="+mn-cs"/>
            </a:rPr>
            <a:t>数据存储</a:t>
          </a:r>
          <a:endParaRPr lang="en-US" dirty="0">
            <a:solidFill>
              <a:sysClr val="window" lastClr="FFFFFF"/>
            </a:solidFill>
            <a:latin typeface="Calibri"/>
            <a:ea typeface="华文楷体"/>
            <a:cs typeface="+mn-cs"/>
          </a:endParaRPr>
        </a:p>
      </dgm:t>
    </dgm:pt>
    <dgm:pt modelId="{DAF5825F-A89A-45EF-930C-551887065C0F}" type="parTrans" cxnId="{5ABAEFAB-E0CE-46DD-BD3A-B76EB7AAF831}">
      <dgm:prSet/>
      <dgm:spPr/>
      <dgm:t>
        <a:bodyPr/>
        <a:lstStyle/>
        <a:p>
          <a:endParaRPr lang="en-US"/>
        </a:p>
      </dgm:t>
    </dgm:pt>
    <dgm:pt modelId="{A9BF20D3-AE35-4BB7-9BFB-D8049894CBC0}" type="sibTrans" cxnId="{5ABAEFAB-E0CE-46DD-BD3A-B76EB7AAF831}">
      <dgm:prSet/>
      <dgm:spPr/>
      <dgm:t>
        <a:bodyPr/>
        <a:lstStyle/>
        <a:p>
          <a:endParaRPr lang="en-US"/>
        </a:p>
      </dgm:t>
    </dgm:pt>
    <dgm:pt modelId="{576EB98E-A525-40AD-B2E4-AD61230A81C0}">
      <dgm:prSet/>
      <dgm:spPr>
        <a:xfrm rot="5400000">
          <a:off x="5230713" y="1662233"/>
          <a:ext cx="730828" cy="5266944"/>
        </a:xfrm>
        <a:solidFill>
          <a:srgbClr val="9BBB59">
            <a:tint val="40000"/>
            <a:alpha val="90000"/>
            <a:hueOff val="10716850"/>
            <a:satOff val="-13793"/>
            <a:lumOff val="-1075"/>
            <a:alphaOff val="0"/>
          </a:srgbClr>
        </a:solidFill>
        <a:ln w="25400" cap="flat" cmpd="sng" algn="ctr">
          <a:solidFill>
            <a:srgbClr val="9BBB59">
              <a:tint val="40000"/>
              <a:alpha val="90000"/>
              <a:hueOff val="10716850"/>
              <a:satOff val="-13793"/>
              <a:lumOff val="-1075"/>
              <a:alphaOff val="0"/>
            </a:srgbClr>
          </a:solidFill>
          <a:prstDash val="solid"/>
        </a:ln>
        <a:effectLst/>
      </dgm:spPr>
      <dgm:t>
        <a:bodyPr/>
        <a:lstStyle/>
        <a:p>
          <a:pPr rtl="0"/>
          <a:r>
            <a:rPr lang="zh-CN" altLang="en-US" dirty="0">
              <a:solidFill>
                <a:sysClr val="windowText" lastClr="000000">
                  <a:hueOff val="0"/>
                  <a:satOff val="0"/>
                  <a:lumOff val="0"/>
                  <a:alphaOff val="0"/>
                </a:sysClr>
              </a:solidFill>
              <a:latin typeface="Calibri"/>
              <a:ea typeface="宋体"/>
              <a:cs typeface="+mn-cs"/>
            </a:rPr>
            <a:t>云计算平台、云存储、网络、监控等 </a:t>
          </a:r>
          <a:endParaRPr lang="en-US" dirty="0">
            <a:solidFill>
              <a:sysClr val="windowText" lastClr="000000">
                <a:hueOff val="0"/>
                <a:satOff val="0"/>
                <a:lumOff val="0"/>
                <a:alphaOff val="0"/>
              </a:sysClr>
            </a:solidFill>
            <a:latin typeface="Calibri"/>
            <a:ea typeface="华文楷体"/>
            <a:cs typeface="+mn-cs"/>
          </a:endParaRPr>
        </a:p>
      </dgm:t>
    </dgm:pt>
    <dgm:pt modelId="{C87525BC-3105-444D-924D-48A0448834A7}" type="parTrans" cxnId="{BC13CEB2-1FF4-49E2-8053-A96EDCC8E2AF}">
      <dgm:prSet/>
      <dgm:spPr/>
      <dgm:t>
        <a:bodyPr/>
        <a:lstStyle/>
        <a:p>
          <a:endParaRPr lang="en-US"/>
        </a:p>
      </dgm:t>
    </dgm:pt>
    <dgm:pt modelId="{DAC164B5-50B2-4033-A9E6-68A43174CA70}" type="sibTrans" cxnId="{BC13CEB2-1FF4-49E2-8053-A96EDCC8E2AF}">
      <dgm:prSet/>
      <dgm:spPr/>
      <dgm:t>
        <a:bodyPr/>
        <a:lstStyle/>
        <a:p>
          <a:endParaRPr lang="en-US"/>
        </a:p>
      </dgm:t>
    </dgm:pt>
    <dgm:pt modelId="{BCCEB2B7-0122-4DE9-9CFB-8C0B5B7D258C}">
      <dgm:prSet/>
      <dgm:spPr>
        <a:xfrm rot="5400000">
          <a:off x="5230713" y="-2174614"/>
          <a:ext cx="730828" cy="5266944"/>
        </a:xfrm>
        <a:solidFill>
          <a:srgbClr val="9BBB59">
            <a:tint val="40000"/>
            <a:alpha val="90000"/>
            <a:hueOff val="0"/>
            <a:satOff val="0"/>
            <a:lumOff val="0"/>
            <a:alphaOff val="0"/>
          </a:srgbClr>
        </a:solidFill>
        <a:ln w="25400" cap="flat" cmpd="sng" algn="ctr">
          <a:solidFill>
            <a:srgbClr val="9BBB59">
              <a:tint val="40000"/>
              <a:alpha val="90000"/>
              <a:hueOff val="0"/>
              <a:satOff val="0"/>
              <a:lumOff val="0"/>
              <a:alphaOff val="0"/>
            </a:srgbClr>
          </a:solidFill>
          <a:prstDash val="solid"/>
        </a:ln>
        <a:effectLst/>
      </dgm:spPr>
      <dgm:t>
        <a:bodyPr/>
        <a:lstStyle/>
        <a:p>
          <a:pPr rtl="0"/>
          <a:r>
            <a:rPr lang="zh-CN" altLang="en-US" dirty="0">
              <a:solidFill>
                <a:sysClr val="windowText" lastClr="000000">
                  <a:hueOff val="0"/>
                  <a:satOff val="0"/>
                  <a:lumOff val="0"/>
                  <a:alphaOff val="0"/>
                </a:sysClr>
              </a:solidFill>
              <a:latin typeface="Calibri"/>
              <a:ea typeface="宋体"/>
              <a:cs typeface="+mn-cs"/>
            </a:rPr>
            <a:t>报表、图形、可视化工具、增强现实</a:t>
          </a:r>
          <a:endParaRPr lang="en-US" dirty="0">
            <a:solidFill>
              <a:sysClr val="windowText" lastClr="000000">
                <a:hueOff val="0"/>
                <a:satOff val="0"/>
                <a:lumOff val="0"/>
                <a:alphaOff val="0"/>
              </a:sysClr>
            </a:solidFill>
            <a:latin typeface="Calibri"/>
            <a:ea typeface="华文楷体"/>
            <a:cs typeface="+mn-cs"/>
          </a:endParaRPr>
        </a:p>
      </dgm:t>
    </dgm:pt>
    <dgm:pt modelId="{A85AB124-E60D-4707-9FF9-D006AAB5C965}" type="parTrans" cxnId="{2662D60B-2F1D-49C1-B2B1-8B4C5BA7EA68}">
      <dgm:prSet/>
      <dgm:spPr/>
      <dgm:t>
        <a:bodyPr/>
        <a:lstStyle/>
        <a:p>
          <a:endParaRPr lang="en-US"/>
        </a:p>
      </dgm:t>
    </dgm:pt>
    <dgm:pt modelId="{118A5B6D-6909-4342-A744-FF4B848A620A}" type="sibTrans" cxnId="{2662D60B-2F1D-49C1-B2B1-8B4C5BA7EA68}">
      <dgm:prSet/>
      <dgm:spPr/>
      <dgm:t>
        <a:bodyPr/>
        <a:lstStyle/>
        <a:p>
          <a:endParaRPr lang="en-US"/>
        </a:p>
      </dgm:t>
    </dgm:pt>
    <dgm:pt modelId="{E50E4447-082C-4065-BCFD-8A3F570BE718}">
      <dgm:prSet/>
      <dgm:spPr>
        <a:xfrm rot="5400000">
          <a:off x="5230713" y="703021"/>
          <a:ext cx="730828" cy="5266944"/>
        </a:xfrm>
        <a:solidFill>
          <a:srgbClr val="9BBB59">
            <a:tint val="40000"/>
            <a:alpha val="90000"/>
            <a:hueOff val="8037638"/>
            <a:satOff val="-10345"/>
            <a:lumOff val="-806"/>
            <a:alphaOff val="0"/>
          </a:srgbClr>
        </a:solidFill>
        <a:ln w="25400" cap="flat" cmpd="sng" algn="ctr">
          <a:solidFill>
            <a:srgbClr val="9BBB59">
              <a:tint val="40000"/>
              <a:alpha val="90000"/>
              <a:hueOff val="8037638"/>
              <a:satOff val="-10345"/>
              <a:lumOff val="-806"/>
              <a:alphaOff val="0"/>
            </a:srgbClr>
          </a:solidFill>
          <a:prstDash val="solid"/>
        </a:ln>
        <a:effectLst/>
      </dgm:spPr>
      <dgm:t>
        <a:bodyPr/>
        <a:lstStyle/>
        <a:p>
          <a:pPr rtl="0"/>
          <a:r>
            <a:rPr lang="en-US" dirty="0">
              <a:solidFill>
                <a:sysClr val="windowText" lastClr="000000">
                  <a:hueOff val="0"/>
                  <a:satOff val="0"/>
                  <a:lumOff val="0"/>
                  <a:alphaOff val="0"/>
                </a:sysClr>
              </a:solidFill>
              <a:latin typeface="Calibri"/>
              <a:ea typeface="华文楷体"/>
              <a:cs typeface="+mn-cs"/>
            </a:rPr>
            <a:t>ETL</a:t>
          </a:r>
          <a:r>
            <a:rPr lang="zh-CN" altLang="en-US" dirty="0">
              <a:solidFill>
                <a:sysClr val="windowText" lastClr="000000">
                  <a:hueOff val="0"/>
                  <a:satOff val="0"/>
                  <a:lumOff val="0"/>
                  <a:alphaOff val="0"/>
                </a:sysClr>
              </a:solidFill>
              <a:latin typeface="Calibri"/>
              <a:ea typeface="宋体"/>
              <a:cs typeface="+mn-cs"/>
            </a:rPr>
            <a:t>工具，数据总线</a:t>
          </a:r>
          <a:endParaRPr lang="en-US" dirty="0">
            <a:solidFill>
              <a:sysClr val="windowText" lastClr="000000">
                <a:hueOff val="0"/>
                <a:satOff val="0"/>
                <a:lumOff val="0"/>
                <a:alphaOff val="0"/>
              </a:sysClr>
            </a:solidFill>
            <a:latin typeface="Calibri"/>
            <a:ea typeface="华文楷体"/>
            <a:cs typeface="+mn-cs"/>
          </a:endParaRPr>
        </a:p>
      </dgm:t>
    </dgm:pt>
    <dgm:pt modelId="{709908AF-CA25-4B1C-948A-78E8D6642EE1}" type="parTrans" cxnId="{C292E37B-DA8F-45A9-B275-1BA93057B0AF}">
      <dgm:prSet/>
      <dgm:spPr/>
      <dgm:t>
        <a:bodyPr/>
        <a:lstStyle/>
        <a:p>
          <a:endParaRPr lang="en-US"/>
        </a:p>
      </dgm:t>
    </dgm:pt>
    <dgm:pt modelId="{41980288-E4EC-41B9-92DA-3DD7EE6F21C5}" type="sibTrans" cxnId="{C292E37B-DA8F-45A9-B275-1BA93057B0AF}">
      <dgm:prSet/>
      <dgm:spPr/>
      <dgm:t>
        <a:bodyPr/>
        <a:lstStyle/>
        <a:p>
          <a:endParaRPr lang="en-US"/>
        </a:p>
      </dgm:t>
    </dgm:pt>
    <dgm:pt modelId="{CD714FFB-8DE1-43C5-B138-0EE7E61CEA2D}">
      <dgm:prSet/>
      <dgm:spPr>
        <a:xfrm>
          <a:off x="0" y="3838938"/>
          <a:ext cx="2962656" cy="913535"/>
        </a:xfrm>
        <a:solidFill>
          <a:srgbClr val="9BBB59">
            <a:hueOff val="11250264"/>
            <a:satOff val="-16880"/>
            <a:lumOff val="-2745"/>
            <a:alphaOff val="0"/>
          </a:srgbClr>
        </a:solidFill>
        <a:ln w="25400" cap="flat" cmpd="sng" algn="ctr">
          <a:solidFill>
            <a:sysClr val="window" lastClr="FFFFFF">
              <a:hueOff val="0"/>
              <a:satOff val="0"/>
              <a:lumOff val="0"/>
              <a:alphaOff val="0"/>
            </a:sysClr>
          </a:solidFill>
          <a:prstDash val="solid"/>
        </a:ln>
        <a:effectLst/>
      </dgm:spPr>
      <dgm:t>
        <a:bodyPr/>
        <a:lstStyle/>
        <a:p>
          <a:r>
            <a:rPr lang="zh-CN" altLang="en-US" dirty="0">
              <a:solidFill>
                <a:sysClr val="window" lastClr="FFFFFF"/>
              </a:solidFill>
              <a:latin typeface="Calibri"/>
              <a:ea typeface="宋体"/>
              <a:cs typeface="+mn-cs"/>
            </a:rPr>
            <a:t>基础架构支持</a:t>
          </a:r>
          <a:endParaRPr lang="en-US" dirty="0">
            <a:solidFill>
              <a:sysClr val="window" lastClr="FFFFFF"/>
            </a:solidFill>
            <a:latin typeface="Calibri"/>
            <a:ea typeface="华文楷体"/>
            <a:cs typeface="+mn-cs"/>
          </a:endParaRPr>
        </a:p>
      </dgm:t>
    </dgm:pt>
    <dgm:pt modelId="{5DE07704-28E6-4D87-9914-2B55D6F87DBA}" type="parTrans" cxnId="{59849550-E9B7-4263-AE40-3EC8254803FA}">
      <dgm:prSet/>
      <dgm:spPr/>
      <dgm:t>
        <a:bodyPr/>
        <a:lstStyle/>
        <a:p>
          <a:endParaRPr lang="en-US"/>
        </a:p>
      </dgm:t>
    </dgm:pt>
    <dgm:pt modelId="{33539A9A-C17A-4B73-BDE2-5E64FE30BB74}" type="sibTrans" cxnId="{59849550-E9B7-4263-AE40-3EC8254803FA}">
      <dgm:prSet/>
      <dgm:spPr/>
      <dgm:t>
        <a:bodyPr/>
        <a:lstStyle/>
        <a:p>
          <a:endParaRPr lang="en-US"/>
        </a:p>
      </dgm:t>
    </dgm:pt>
    <dgm:pt modelId="{C49D943F-4C93-4510-B149-ABCE523207BB}">
      <dgm:prSet/>
      <dgm:spPr>
        <a:xfrm rot="5400000">
          <a:off x="5230713" y="-256190"/>
          <a:ext cx="730828" cy="5266944"/>
        </a:xfrm>
        <a:solidFill>
          <a:srgbClr val="9BBB59">
            <a:tint val="40000"/>
            <a:alpha val="90000"/>
            <a:hueOff val="5358425"/>
            <a:satOff val="-6896"/>
            <a:lumOff val="-537"/>
            <a:alphaOff val="0"/>
          </a:srgbClr>
        </a:solidFill>
        <a:ln w="25400" cap="flat" cmpd="sng" algn="ctr">
          <a:solidFill>
            <a:srgbClr val="9BBB59">
              <a:tint val="40000"/>
              <a:alpha val="90000"/>
              <a:hueOff val="5358425"/>
              <a:satOff val="-6896"/>
              <a:lumOff val="-537"/>
              <a:alphaOff val="0"/>
            </a:srgbClr>
          </a:solidFill>
          <a:prstDash val="solid"/>
        </a:ln>
        <a:effectLst/>
      </dgm:spPr>
      <dgm:t>
        <a:bodyPr/>
        <a:lstStyle/>
        <a:p>
          <a:pPr rtl="0"/>
          <a:r>
            <a:rPr lang="zh-CN" altLang="en-US" dirty="0">
              <a:solidFill>
                <a:sysClr val="windowText" lastClr="000000">
                  <a:hueOff val="0"/>
                  <a:satOff val="0"/>
                  <a:lumOff val="0"/>
                  <a:alphaOff val="0"/>
                </a:sysClr>
              </a:solidFill>
              <a:latin typeface="Calibri"/>
              <a:ea typeface="宋体"/>
              <a:cs typeface="+mn-cs"/>
            </a:rPr>
            <a:t>分布式文件系统，分布式数据库 </a:t>
          </a:r>
          <a:endParaRPr lang="en-US" dirty="0">
            <a:solidFill>
              <a:sysClr val="windowText" lastClr="000000">
                <a:hueOff val="0"/>
                <a:satOff val="0"/>
                <a:lumOff val="0"/>
                <a:alphaOff val="0"/>
              </a:sysClr>
            </a:solidFill>
            <a:latin typeface="Calibri"/>
            <a:ea typeface="华文楷体"/>
            <a:cs typeface="+mn-cs"/>
          </a:endParaRPr>
        </a:p>
      </dgm:t>
    </dgm:pt>
    <dgm:pt modelId="{5FB424E6-22C1-4A0D-988A-E0D633361ADB}" type="parTrans" cxnId="{6929C1DF-4751-406D-BFAC-5889599C49E0}">
      <dgm:prSet/>
      <dgm:spPr/>
      <dgm:t>
        <a:bodyPr/>
        <a:lstStyle/>
        <a:p>
          <a:endParaRPr lang="en-US"/>
        </a:p>
      </dgm:t>
    </dgm:pt>
    <dgm:pt modelId="{A81109EE-BD4E-4352-8DE8-32FDE39562F2}" type="sibTrans" cxnId="{6929C1DF-4751-406D-BFAC-5889599C49E0}">
      <dgm:prSet/>
      <dgm:spPr/>
      <dgm:t>
        <a:bodyPr/>
        <a:lstStyle/>
        <a:p>
          <a:endParaRPr lang="en-US"/>
        </a:p>
      </dgm:t>
    </dgm:pt>
    <dgm:pt modelId="{4FD74785-3CFF-40CF-A42A-10788C725C89}">
      <dgm:prSet/>
      <dgm:spPr>
        <a:xfrm>
          <a:off x="0" y="2879725"/>
          <a:ext cx="2962656" cy="913535"/>
        </a:xfrm>
        <a:solidFill>
          <a:srgbClr val="9BBB59">
            <a:hueOff val="8437698"/>
            <a:satOff val="-12660"/>
            <a:lumOff val="-2059"/>
            <a:alphaOff val="0"/>
          </a:srgbClr>
        </a:solidFill>
        <a:ln w="25400" cap="flat" cmpd="sng" algn="ctr">
          <a:solidFill>
            <a:sysClr val="window" lastClr="FFFFFF">
              <a:hueOff val="0"/>
              <a:satOff val="0"/>
              <a:lumOff val="0"/>
              <a:alphaOff val="0"/>
            </a:sysClr>
          </a:solidFill>
          <a:prstDash val="solid"/>
        </a:ln>
        <a:effectLst/>
      </dgm:spPr>
      <dgm:t>
        <a:bodyPr/>
        <a:lstStyle/>
        <a:p>
          <a:r>
            <a:rPr lang="zh-CN" altLang="en-US" dirty="0">
              <a:solidFill>
                <a:sysClr val="window" lastClr="FFFFFF"/>
              </a:solidFill>
              <a:latin typeface="Calibri"/>
              <a:ea typeface="宋体"/>
              <a:cs typeface="+mn-cs"/>
            </a:rPr>
            <a:t>数据采集</a:t>
          </a:r>
          <a:endParaRPr lang="en-US" dirty="0">
            <a:solidFill>
              <a:sysClr val="window" lastClr="FFFFFF"/>
            </a:solidFill>
            <a:latin typeface="Calibri"/>
            <a:ea typeface="华文楷体"/>
            <a:cs typeface="+mn-cs"/>
          </a:endParaRPr>
        </a:p>
      </dgm:t>
    </dgm:pt>
    <dgm:pt modelId="{878B7815-5CDF-4AE1-BC2C-07ABEF54DDF5}" type="parTrans" cxnId="{B80A0A03-7B7E-477E-987F-25E92BE44F3A}">
      <dgm:prSet/>
      <dgm:spPr/>
      <dgm:t>
        <a:bodyPr/>
        <a:lstStyle/>
        <a:p>
          <a:endParaRPr lang="en-US"/>
        </a:p>
      </dgm:t>
    </dgm:pt>
    <dgm:pt modelId="{E2A8E166-BAA0-41C6-94AC-2F31CD2340F5}" type="sibTrans" cxnId="{B80A0A03-7B7E-477E-987F-25E92BE44F3A}">
      <dgm:prSet/>
      <dgm:spPr/>
      <dgm:t>
        <a:bodyPr/>
        <a:lstStyle/>
        <a:p>
          <a:endParaRPr lang="en-US"/>
        </a:p>
      </dgm:t>
    </dgm:pt>
    <dgm:pt modelId="{B8F18F1A-6D19-4884-8FFE-589C44B49143}" type="pres">
      <dgm:prSet presAssocID="{5B60935E-535F-4896-AF9F-38987D33E2E6}" presName="Name0" presStyleCnt="0">
        <dgm:presLayoutVars>
          <dgm:dir/>
          <dgm:animLvl val="lvl"/>
          <dgm:resizeHandles val="exact"/>
        </dgm:presLayoutVars>
      </dgm:prSet>
      <dgm:spPr/>
      <dgm:t>
        <a:bodyPr/>
        <a:lstStyle/>
        <a:p>
          <a:endParaRPr lang="zh-CN" altLang="en-US"/>
        </a:p>
      </dgm:t>
    </dgm:pt>
    <dgm:pt modelId="{88165C0D-D8DD-4011-866A-71CA16046BA4}" type="pres">
      <dgm:prSet presAssocID="{80D9C336-A292-49C9-95FD-615AC50E125C}" presName="linNode" presStyleCnt="0"/>
      <dgm:spPr/>
    </dgm:pt>
    <dgm:pt modelId="{4572049B-0011-4D38-96A5-D82FE6EFF80E}" type="pres">
      <dgm:prSet presAssocID="{80D9C336-A292-49C9-95FD-615AC50E125C}" presName="parentText" presStyleLbl="node1" presStyleIdx="0" presStyleCnt="5">
        <dgm:presLayoutVars>
          <dgm:chMax val="1"/>
          <dgm:bulletEnabled val="1"/>
        </dgm:presLayoutVars>
      </dgm:prSet>
      <dgm:spPr>
        <a:prstGeom prst="roundRect">
          <a:avLst/>
        </a:prstGeom>
      </dgm:spPr>
      <dgm:t>
        <a:bodyPr/>
        <a:lstStyle/>
        <a:p>
          <a:endParaRPr lang="zh-CN" altLang="en-US"/>
        </a:p>
      </dgm:t>
    </dgm:pt>
    <dgm:pt modelId="{44CAEA81-D111-4CB3-869C-654E7DAD2118}" type="pres">
      <dgm:prSet presAssocID="{80D9C336-A292-49C9-95FD-615AC50E125C}" presName="descendantText" presStyleLbl="alignAccFollowNode1" presStyleIdx="0" presStyleCnt="5">
        <dgm:presLayoutVars>
          <dgm:bulletEnabled val="1"/>
        </dgm:presLayoutVars>
      </dgm:prSet>
      <dgm:spPr>
        <a:prstGeom prst="round2SameRect">
          <a:avLst/>
        </a:prstGeom>
      </dgm:spPr>
      <dgm:t>
        <a:bodyPr/>
        <a:lstStyle/>
        <a:p>
          <a:endParaRPr lang="zh-CN" altLang="en-US"/>
        </a:p>
      </dgm:t>
    </dgm:pt>
    <dgm:pt modelId="{23E12124-F4CD-4F63-ACEA-2FE4936A8FE6}" type="pres">
      <dgm:prSet presAssocID="{CC4BB4D0-CABC-47F6-A608-4D7DC7D7BD3C}" presName="sp" presStyleCnt="0"/>
      <dgm:spPr/>
    </dgm:pt>
    <dgm:pt modelId="{09000432-8EE4-4077-8B78-0703CC6005D8}" type="pres">
      <dgm:prSet presAssocID="{FF6E19C0-54FF-4EB0-89C0-8EA4A2DBCD7C}" presName="linNode" presStyleCnt="0"/>
      <dgm:spPr/>
    </dgm:pt>
    <dgm:pt modelId="{04FE5C71-CF85-4B08-B16B-D83E6066192D}" type="pres">
      <dgm:prSet presAssocID="{FF6E19C0-54FF-4EB0-89C0-8EA4A2DBCD7C}" presName="parentText" presStyleLbl="node1" presStyleIdx="1" presStyleCnt="5">
        <dgm:presLayoutVars>
          <dgm:chMax val="1"/>
          <dgm:bulletEnabled val="1"/>
        </dgm:presLayoutVars>
      </dgm:prSet>
      <dgm:spPr>
        <a:prstGeom prst="roundRect">
          <a:avLst/>
        </a:prstGeom>
      </dgm:spPr>
      <dgm:t>
        <a:bodyPr/>
        <a:lstStyle/>
        <a:p>
          <a:endParaRPr lang="zh-CN" altLang="en-US"/>
        </a:p>
      </dgm:t>
    </dgm:pt>
    <dgm:pt modelId="{B2A9B34C-AECB-4955-B865-36B6D4C8BBF1}" type="pres">
      <dgm:prSet presAssocID="{FF6E19C0-54FF-4EB0-89C0-8EA4A2DBCD7C}" presName="descendantText" presStyleLbl="alignAccFollowNode1" presStyleIdx="1" presStyleCnt="5">
        <dgm:presLayoutVars>
          <dgm:bulletEnabled val="1"/>
        </dgm:presLayoutVars>
      </dgm:prSet>
      <dgm:spPr>
        <a:prstGeom prst="round2SameRect">
          <a:avLst/>
        </a:prstGeom>
      </dgm:spPr>
      <dgm:t>
        <a:bodyPr/>
        <a:lstStyle/>
        <a:p>
          <a:endParaRPr lang="zh-CN" altLang="en-US"/>
        </a:p>
      </dgm:t>
    </dgm:pt>
    <dgm:pt modelId="{FF7DFF97-C44A-416B-BE79-8815B53F6859}" type="pres">
      <dgm:prSet presAssocID="{7B201EA3-E9A3-4A7A-BA32-A72902BD21C8}" presName="sp" presStyleCnt="0"/>
      <dgm:spPr/>
    </dgm:pt>
    <dgm:pt modelId="{37FD39EA-AC17-42AD-97AE-C58304FD8FFA}" type="pres">
      <dgm:prSet presAssocID="{7E2CF064-C35B-4A2F-A648-A148DA22C989}" presName="linNode" presStyleCnt="0"/>
      <dgm:spPr/>
    </dgm:pt>
    <dgm:pt modelId="{629A81E5-C946-4044-8CCF-07914769F91B}" type="pres">
      <dgm:prSet presAssocID="{7E2CF064-C35B-4A2F-A648-A148DA22C989}" presName="parentText" presStyleLbl="node1" presStyleIdx="2" presStyleCnt="5">
        <dgm:presLayoutVars>
          <dgm:chMax val="1"/>
          <dgm:bulletEnabled val="1"/>
        </dgm:presLayoutVars>
      </dgm:prSet>
      <dgm:spPr>
        <a:prstGeom prst="roundRect">
          <a:avLst/>
        </a:prstGeom>
      </dgm:spPr>
      <dgm:t>
        <a:bodyPr/>
        <a:lstStyle/>
        <a:p>
          <a:endParaRPr lang="zh-CN" altLang="en-US"/>
        </a:p>
      </dgm:t>
    </dgm:pt>
    <dgm:pt modelId="{BA5330E3-18B7-4630-9F13-F0D95168FA52}" type="pres">
      <dgm:prSet presAssocID="{7E2CF064-C35B-4A2F-A648-A148DA22C989}" presName="descendantText" presStyleLbl="alignAccFollowNode1" presStyleIdx="2" presStyleCnt="5">
        <dgm:presLayoutVars>
          <dgm:bulletEnabled val="1"/>
        </dgm:presLayoutVars>
      </dgm:prSet>
      <dgm:spPr>
        <a:prstGeom prst="round2SameRect">
          <a:avLst/>
        </a:prstGeom>
      </dgm:spPr>
      <dgm:t>
        <a:bodyPr/>
        <a:lstStyle/>
        <a:p>
          <a:endParaRPr lang="zh-CN" altLang="en-US"/>
        </a:p>
      </dgm:t>
    </dgm:pt>
    <dgm:pt modelId="{9D49798C-913E-4A5A-AE45-3FEC79EB3339}" type="pres">
      <dgm:prSet presAssocID="{A9BF20D3-AE35-4BB7-9BFB-D8049894CBC0}" presName="sp" presStyleCnt="0"/>
      <dgm:spPr/>
    </dgm:pt>
    <dgm:pt modelId="{2327BD87-769E-413F-B770-77C1F10B32D3}" type="pres">
      <dgm:prSet presAssocID="{4FD74785-3CFF-40CF-A42A-10788C725C89}" presName="linNode" presStyleCnt="0"/>
      <dgm:spPr/>
    </dgm:pt>
    <dgm:pt modelId="{8A6FDE40-823C-4091-BD7C-46CC04D05E67}" type="pres">
      <dgm:prSet presAssocID="{4FD74785-3CFF-40CF-A42A-10788C725C89}" presName="parentText" presStyleLbl="node1" presStyleIdx="3" presStyleCnt="5">
        <dgm:presLayoutVars>
          <dgm:chMax val="1"/>
          <dgm:bulletEnabled val="1"/>
        </dgm:presLayoutVars>
      </dgm:prSet>
      <dgm:spPr>
        <a:prstGeom prst="roundRect">
          <a:avLst/>
        </a:prstGeom>
      </dgm:spPr>
      <dgm:t>
        <a:bodyPr/>
        <a:lstStyle/>
        <a:p>
          <a:endParaRPr lang="zh-CN" altLang="en-US"/>
        </a:p>
      </dgm:t>
    </dgm:pt>
    <dgm:pt modelId="{41DFD7BC-AD6A-4339-8691-A68650FA3C7A}" type="pres">
      <dgm:prSet presAssocID="{4FD74785-3CFF-40CF-A42A-10788C725C89}" presName="descendantText" presStyleLbl="alignAccFollowNode1" presStyleIdx="3" presStyleCnt="5">
        <dgm:presLayoutVars>
          <dgm:bulletEnabled val="1"/>
        </dgm:presLayoutVars>
      </dgm:prSet>
      <dgm:spPr>
        <a:prstGeom prst="round2SameRect">
          <a:avLst/>
        </a:prstGeom>
      </dgm:spPr>
      <dgm:t>
        <a:bodyPr/>
        <a:lstStyle/>
        <a:p>
          <a:endParaRPr lang="zh-CN" altLang="en-US"/>
        </a:p>
      </dgm:t>
    </dgm:pt>
    <dgm:pt modelId="{0CB8960A-E7AB-43CD-B4CA-5E9E01FD40B2}" type="pres">
      <dgm:prSet presAssocID="{E2A8E166-BAA0-41C6-94AC-2F31CD2340F5}" presName="sp" presStyleCnt="0"/>
      <dgm:spPr/>
    </dgm:pt>
    <dgm:pt modelId="{22E2514C-8A79-4F2F-8C93-8E79C762F186}" type="pres">
      <dgm:prSet presAssocID="{CD714FFB-8DE1-43C5-B138-0EE7E61CEA2D}" presName="linNode" presStyleCnt="0"/>
      <dgm:spPr/>
    </dgm:pt>
    <dgm:pt modelId="{ABA75CE5-179C-44A3-BD81-F19FBC507543}" type="pres">
      <dgm:prSet presAssocID="{CD714FFB-8DE1-43C5-B138-0EE7E61CEA2D}" presName="parentText" presStyleLbl="node1" presStyleIdx="4" presStyleCnt="5">
        <dgm:presLayoutVars>
          <dgm:chMax val="1"/>
          <dgm:bulletEnabled val="1"/>
        </dgm:presLayoutVars>
      </dgm:prSet>
      <dgm:spPr>
        <a:prstGeom prst="roundRect">
          <a:avLst/>
        </a:prstGeom>
      </dgm:spPr>
      <dgm:t>
        <a:bodyPr/>
        <a:lstStyle/>
        <a:p>
          <a:endParaRPr lang="zh-CN" altLang="en-US"/>
        </a:p>
      </dgm:t>
    </dgm:pt>
    <dgm:pt modelId="{C4055FC3-125A-4864-9B50-DB88B94526D2}" type="pres">
      <dgm:prSet presAssocID="{CD714FFB-8DE1-43C5-B138-0EE7E61CEA2D}" presName="descendantText" presStyleLbl="alignAccFollowNode1" presStyleIdx="4" presStyleCnt="5">
        <dgm:presLayoutVars>
          <dgm:bulletEnabled val="1"/>
        </dgm:presLayoutVars>
      </dgm:prSet>
      <dgm:spPr>
        <a:prstGeom prst="round2SameRect">
          <a:avLst/>
        </a:prstGeom>
      </dgm:spPr>
      <dgm:t>
        <a:bodyPr/>
        <a:lstStyle/>
        <a:p>
          <a:endParaRPr lang="zh-CN" altLang="en-US"/>
        </a:p>
      </dgm:t>
    </dgm:pt>
  </dgm:ptLst>
  <dgm:cxnLst>
    <dgm:cxn modelId="{7ADEC0D7-1779-4940-ADA5-E96240C4251F}" srcId="{5B60935E-535F-4896-AF9F-38987D33E2E6}" destId="{80D9C336-A292-49C9-95FD-615AC50E125C}" srcOrd="0" destOrd="0" parTransId="{FB15774E-C562-4EE4-ADC2-D4430989C537}" sibTransId="{CC4BB4D0-CABC-47F6-A608-4D7DC7D7BD3C}"/>
    <dgm:cxn modelId="{253BAEC6-2120-4850-A355-B1DD99B553AC}" type="presOf" srcId="{7E2CF064-C35B-4A2F-A648-A148DA22C989}" destId="{629A81E5-C946-4044-8CCF-07914769F91B}" srcOrd="0" destOrd="0" presId="urn:microsoft.com/office/officeart/2005/8/layout/vList5"/>
    <dgm:cxn modelId="{23E27E43-41EA-4657-8845-E6743FC19AF9}" type="presOf" srcId="{BCCEB2B7-0122-4DE9-9CFB-8C0B5B7D258C}" destId="{44CAEA81-D111-4CB3-869C-654E7DAD2118}" srcOrd="0" destOrd="0" presId="urn:microsoft.com/office/officeart/2005/8/layout/vList5"/>
    <dgm:cxn modelId="{B80A0A03-7B7E-477E-987F-25E92BE44F3A}" srcId="{5B60935E-535F-4896-AF9F-38987D33E2E6}" destId="{4FD74785-3CFF-40CF-A42A-10788C725C89}" srcOrd="3" destOrd="0" parTransId="{878B7815-5CDF-4AE1-BC2C-07ABEF54DDF5}" sibTransId="{E2A8E166-BAA0-41C6-94AC-2F31CD2340F5}"/>
    <dgm:cxn modelId="{2662D60B-2F1D-49C1-B2B1-8B4C5BA7EA68}" srcId="{80D9C336-A292-49C9-95FD-615AC50E125C}" destId="{BCCEB2B7-0122-4DE9-9CFB-8C0B5B7D258C}" srcOrd="0" destOrd="0" parTransId="{A85AB124-E60D-4707-9FF9-D006AAB5C965}" sibTransId="{118A5B6D-6909-4342-A744-FF4B848A620A}"/>
    <dgm:cxn modelId="{BC13CEB2-1FF4-49E2-8053-A96EDCC8E2AF}" srcId="{CD714FFB-8DE1-43C5-B138-0EE7E61CEA2D}" destId="{576EB98E-A525-40AD-B2E4-AD61230A81C0}" srcOrd="0" destOrd="0" parTransId="{C87525BC-3105-444D-924D-48A0448834A7}" sibTransId="{DAC164B5-50B2-4033-A9E6-68A43174CA70}"/>
    <dgm:cxn modelId="{D0B5D98F-AC8C-4A32-922E-2D6F0F656BBF}" type="presOf" srcId="{CD714FFB-8DE1-43C5-B138-0EE7E61CEA2D}" destId="{ABA75CE5-179C-44A3-BD81-F19FBC507543}" srcOrd="0" destOrd="0" presId="urn:microsoft.com/office/officeart/2005/8/layout/vList5"/>
    <dgm:cxn modelId="{A0AE9DB8-20AD-42E9-B364-EEE873791DEE}" srcId="{5B60935E-535F-4896-AF9F-38987D33E2E6}" destId="{FF6E19C0-54FF-4EB0-89C0-8EA4A2DBCD7C}" srcOrd="1" destOrd="0" parTransId="{DF2E17D0-3D3A-4DDF-9978-BEBD4F475973}" sibTransId="{7B201EA3-E9A3-4A7A-BA32-A72902BD21C8}"/>
    <dgm:cxn modelId="{5ABAEFAB-E0CE-46DD-BD3A-B76EB7AAF831}" srcId="{5B60935E-535F-4896-AF9F-38987D33E2E6}" destId="{7E2CF064-C35B-4A2F-A648-A148DA22C989}" srcOrd="2" destOrd="0" parTransId="{DAF5825F-A89A-45EF-930C-551887065C0F}" sibTransId="{A9BF20D3-AE35-4BB7-9BFB-D8049894CBC0}"/>
    <dgm:cxn modelId="{E65EE200-F4D3-4B73-A6AA-2628C133D708}" type="presOf" srcId="{5B60935E-535F-4896-AF9F-38987D33E2E6}" destId="{B8F18F1A-6D19-4884-8FFE-589C44B49143}" srcOrd="0" destOrd="0" presId="urn:microsoft.com/office/officeart/2005/8/layout/vList5"/>
    <dgm:cxn modelId="{6929C1DF-4751-406D-BFAC-5889599C49E0}" srcId="{7E2CF064-C35B-4A2F-A648-A148DA22C989}" destId="{C49D943F-4C93-4510-B149-ABCE523207BB}" srcOrd="0" destOrd="0" parTransId="{5FB424E6-22C1-4A0D-988A-E0D633361ADB}" sibTransId="{A81109EE-BD4E-4352-8DE8-32FDE39562F2}"/>
    <dgm:cxn modelId="{0478FA9F-BEB8-4437-8BD7-081BFDE2F4D0}" type="presOf" srcId="{576EB98E-A525-40AD-B2E4-AD61230A81C0}" destId="{C4055FC3-125A-4864-9B50-DB88B94526D2}" srcOrd="0" destOrd="0" presId="urn:microsoft.com/office/officeart/2005/8/layout/vList5"/>
    <dgm:cxn modelId="{89D2D7EB-D3F4-46A1-A5A5-45C57AEEE807}" type="presOf" srcId="{E50E4447-082C-4065-BCFD-8A3F570BE718}" destId="{41DFD7BC-AD6A-4339-8691-A68650FA3C7A}" srcOrd="0" destOrd="0" presId="urn:microsoft.com/office/officeart/2005/8/layout/vList5"/>
    <dgm:cxn modelId="{BE8B46B5-ACCF-4F0C-94BD-F5F4CC2D45B1}" type="presOf" srcId="{FF6E19C0-54FF-4EB0-89C0-8EA4A2DBCD7C}" destId="{04FE5C71-CF85-4B08-B16B-D83E6066192D}" srcOrd="0" destOrd="0" presId="urn:microsoft.com/office/officeart/2005/8/layout/vList5"/>
    <dgm:cxn modelId="{B84A890B-9438-425B-A7A6-C13AE32C5E0D}" srcId="{FF6E19C0-54FF-4EB0-89C0-8EA4A2DBCD7C}" destId="{E425A0BE-8E3D-47E5-9FC5-E451A10CCD03}" srcOrd="0" destOrd="0" parTransId="{C6B471A1-DD62-48B3-80AB-9048C777B68C}" sibTransId="{02582390-5A4A-4D59-912A-A442399497BC}"/>
    <dgm:cxn modelId="{59849550-E9B7-4263-AE40-3EC8254803FA}" srcId="{5B60935E-535F-4896-AF9F-38987D33E2E6}" destId="{CD714FFB-8DE1-43C5-B138-0EE7E61CEA2D}" srcOrd="4" destOrd="0" parTransId="{5DE07704-28E6-4D87-9914-2B55D6F87DBA}" sibTransId="{33539A9A-C17A-4B73-BDE2-5E64FE30BB74}"/>
    <dgm:cxn modelId="{389652A9-415E-422B-ACFD-3FA20D930E12}" type="presOf" srcId="{80D9C336-A292-49C9-95FD-615AC50E125C}" destId="{4572049B-0011-4D38-96A5-D82FE6EFF80E}" srcOrd="0" destOrd="0" presId="urn:microsoft.com/office/officeart/2005/8/layout/vList5"/>
    <dgm:cxn modelId="{C292E37B-DA8F-45A9-B275-1BA93057B0AF}" srcId="{4FD74785-3CFF-40CF-A42A-10788C725C89}" destId="{E50E4447-082C-4065-BCFD-8A3F570BE718}" srcOrd="0" destOrd="0" parTransId="{709908AF-CA25-4B1C-948A-78E8D6642EE1}" sibTransId="{41980288-E4EC-41B9-92DA-3DD7EE6F21C5}"/>
    <dgm:cxn modelId="{0A469C6A-8BAD-4F2D-BC97-3583019E3F67}" type="presOf" srcId="{E425A0BE-8E3D-47E5-9FC5-E451A10CCD03}" destId="{B2A9B34C-AECB-4955-B865-36B6D4C8BBF1}" srcOrd="0" destOrd="0" presId="urn:microsoft.com/office/officeart/2005/8/layout/vList5"/>
    <dgm:cxn modelId="{4B0C24BC-4895-43D9-9CDF-916FCF5DD2CA}" type="presOf" srcId="{4FD74785-3CFF-40CF-A42A-10788C725C89}" destId="{8A6FDE40-823C-4091-BD7C-46CC04D05E67}" srcOrd="0" destOrd="0" presId="urn:microsoft.com/office/officeart/2005/8/layout/vList5"/>
    <dgm:cxn modelId="{F4681B54-CACE-4378-A36C-828155242F59}" type="presOf" srcId="{C49D943F-4C93-4510-B149-ABCE523207BB}" destId="{BA5330E3-18B7-4630-9F13-F0D95168FA52}" srcOrd="0" destOrd="0" presId="urn:microsoft.com/office/officeart/2005/8/layout/vList5"/>
    <dgm:cxn modelId="{B7D100B6-C3E8-4E29-A309-89DBC64FFAEF}" type="presParOf" srcId="{B8F18F1A-6D19-4884-8FFE-589C44B49143}" destId="{88165C0D-D8DD-4011-866A-71CA16046BA4}" srcOrd="0" destOrd="0" presId="urn:microsoft.com/office/officeart/2005/8/layout/vList5"/>
    <dgm:cxn modelId="{7CFD48D8-C67C-4BAF-B2A6-14078D9B2A5F}" type="presParOf" srcId="{88165C0D-D8DD-4011-866A-71CA16046BA4}" destId="{4572049B-0011-4D38-96A5-D82FE6EFF80E}" srcOrd="0" destOrd="0" presId="urn:microsoft.com/office/officeart/2005/8/layout/vList5"/>
    <dgm:cxn modelId="{E7141D34-080D-40D0-BF38-FC7483ACFFA9}" type="presParOf" srcId="{88165C0D-D8DD-4011-866A-71CA16046BA4}" destId="{44CAEA81-D111-4CB3-869C-654E7DAD2118}" srcOrd="1" destOrd="0" presId="urn:microsoft.com/office/officeart/2005/8/layout/vList5"/>
    <dgm:cxn modelId="{E2D9E966-B7FE-4211-9F9C-C9C1AFC7DE11}" type="presParOf" srcId="{B8F18F1A-6D19-4884-8FFE-589C44B49143}" destId="{23E12124-F4CD-4F63-ACEA-2FE4936A8FE6}" srcOrd="1" destOrd="0" presId="urn:microsoft.com/office/officeart/2005/8/layout/vList5"/>
    <dgm:cxn modelId="{30469B4D-8806-4A39-B5C1-3A2536023A52}" type="presParOf" srcId="{B8F18F1A-6D19-4884-8FFE-589C44B49143}" destId="{09000432-8EE4-4077-8B78-0703CC6005D8}" srcOrd="2" destOrd="0" presId="urn:microsoft.com/office/officeart/2005/8/layout/vList5"/>
    <dgm:cxn modelId="{725DD228-AC30-4B62-8AF3-F1BF9B209AE3}" type="presParOf" srcId="{09000432-8EE4-4077-8B78-0703CC6005D8}" destId="{04FE5C71-CF85-4B08-B16B-D83E6066192D}" srcOrd="0" destOrd="0" presId="urn:microsoft.com/office/officeart/2005/8/layout/vList5"/>
    <dgm:cxn modelId="{D9E928A4-07FD-4993-A30E-DB670B4B5A50}" type="presParOf" srcId="{09000432-8EE4-4077-8B78-0703CC6005D8}" destId="{B2A9B34C-AECB-4955-B865-36B6D4C8BBF1}" srcOrd="1" destOrd="0" presId="urn:microsoft.com/office/officeart/2005/8/layout/vList5"/>
    <dgm:cxn modelId="{6895C4E2-9F4E-4335-A6C2-B5CCECB90542}" type="presParOf" srcId="{B8F18F1A-6D19-4884-8FFE-589C44B49143}" destId="{FF7DFF97-C44A-416B-BE79-8815B53F6859}" srcOrd="3" destOrd="0" presId="urn:microsoft.com/office/officeart/2005/8/layout/vList5"/>
    <dgm:cxn modelId="{D6DE9E5A-6B65-454F-B67B-B303574C571E}" type="presParOf" srcId="{B8F18F1A-6D19-4884-8FFE-589C44B49143}" destId="{37FD39EA-AC17-42AD-97AE-C58304FD8FFA}" srcOrd="4" destOrd="0" presId="urn:microsoft.com/office/officeart/2005/8/layout/vList5"/>
    <dgm:cxn modelId="{E2185E33-4453-4458-A3A8-7EF8798E12F2}" type="presParOf" srcId="{37FD39EA-AC17-42AD-97AE-C58304FD8FFA}" destId="{629A81E5-C946-4044-8CCF-07914769F91B}" srcOrd="0" destOrd="0" presId="urn:microsoft.com/office/officeart/2005/8/layout/vList5"/>
    <dgm:cxn modelId="{D1BD97E2-B884-4ADD-8309-A8DBAC84AD91}" type="presParOf" srcId="{37FD39EA-AC17-42AD-97AE-C58304FD8FFA}" destId="{BA5330E3-18B7-4630-9F13-F0D95168FA52}" srcOrd="1" destOrd="0" presId="urn:microsoft.com/office/officeart/2005/8/layout/vList5"/>
    <dgm:cxn modelId="{411499DB-ABE2-4DC6-B8A1-F0144249DC02}" type="presParOf" srcId="{B8F18F1A-6D19-4884-8FFE-589C44B49143}" destId="{9D49798C-913E-4A5A-AE45-3FEC79EB3339}" srcOrd="5" destOrd="0" presId="urn:microsoft.com/office/officeart/2005/8/layout/vList5"/>
    <dgm:cxn modelId="{51D99715-87F0-4D94-B2F9-A480A6D4DEF4}" type="presParOf" srcId="{B8F18F1A-6D19-4884-8FFE-589C44B49143}" destId="{2327BD87-769E-413F-B770-77C1F10B32D3}" srcOrd="6" destOrd="0" presId="urn:microsoft.com/office/officeart/2005/8/layout/vList5"/>
    <dgm:cxn modelId="{F458D2C9-754A-4599-B7D1-207AC9DB6B27}" type="presParOf" srcId="{2327BD87-769E-413F-B770-77C1F10B32D3}" destId="{8A6FDE40-823C-4091-BD7C-46CC04D05E67}" srcOrd="0" destOrd="0" presId="urn:microsoft.com/office/officeart/2005/8/layout/vList5"/>
    <dgm:cxn modelId="{30C9F45F-6C53-49AB-A45E-1B5E4FC645CF}" type="presParOf" srcId="{2327BD87-769E-413F-B770-77C1F10B32D3}" destId="{41DFD7BC-AD6A-4339-8691-A68650FA3C7A}" srcOrd="1" destOrd="0" presId="urn:microsoft.com/office/officeart/2005/8/layout/vList5"/>
    <dgm:cxn modelId="{757E4322-206F-4337-A364-6B9E16BB3A7E}" type="presParOf" srcId="{B8F18F1A-6D19-4884-8FFE-589C44B49143}" destId="{0CB8960A-E7AB-43CD-B4CA-5E9E01FD40B2}" srcOrd="7" destOrd="0" presId="urn:microsoft.com/office/officeart/2005/8/layout/vList5"/>
    <dgm:cxn modelId="{005890FC-69F4-4ECD-9D6F-C4EDFC321F7C}" type="presParOf" srcId="{B8F18F1A-6D19-4884-8FFE-589C44B49143}" destId="{22E2514C-8A79-4F2F-8C93-8E79C762F186}" srcOrd="8" destOrd="0" presId="urn:microsoft.com/office/officeart/2005/8/layout/vList5"/>
    <dgm:cxn modelId="{FB3E5F36-1956-443E-B311-EE2EACB58592}" type="presParOf" srcId="{22E2514C-8A79-4F2F-8C93-8E79C762F186}" destId="{ABA75CE5-179C-44A3-BD81-F19FBC507543}" srcOrd="0" destOrd="0" presId="urn:microsoft.com/office/officeart/2005/8/layout/vList5"/>
    <dgm:cxn modelId="{60F7CA57-49F2-4A08-9717-60724238BC10}" type="presParOf" srcId="{22E2514C-8A79-4F2F-8C93-8E79C762F186}" destId="{C4055FC3-125A-4864-9B50-DB88B94526D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73AD2D8-0097-4A67-917A-1564399D0B9F}"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4933DD46-D7F2-4AAB-8C6C-4D3C4BD9438A}">
      <dgm:prSet custT="1"/>
      <dgm:spPr>
        <a:xfrm>
          <a:off x="785" y="1497025"/>
          <a:ext cx="2749060" cy="1996033"/>
        </a:xfrm>
        <a:solidFill>
          <a:srgbClr val="D0A66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rtl="0"/>
          <a:r>
            <a:rPr lang="zh-CN" altLang="en-US" sz="2400" dirty="0">
              <a:solidFill>
                <a:srgbClr val="FFFFFF"/>
              </a:solidFill>
              <a:latin typeface="华文楷体"/>
              <a:ea typeface="华文楷体"/>
              <a:cs typeface="+mn-cs"/>
            </a:rPr>
            <a:t>离线处理平台</a:t>
          </a:r>
          <a:endParaRPr lang="en-US" sz="2400" dirty="0">
            <a:solidFill>
              <a:srgbClr val="FFFFFF"/>
            </a:solidFill>
            <a:latin typeface="华文楷体"/>
            <a:ea typeface="华文楷体"/>
            <a:cs typeface="+mn-cs"/>
          </a:endParaRPr>
        </a:p>
      </dgm:t>
    </dgm:pt>
    <dgm:pt modelId="{7CBA30DB-10FA-4DA0-B416-D53DE6A25651}" type="parTrans" cxnId="{92445653-DB06-4D3D-A093-CEEB9F17919D}">
      <dgm:prSet/>
      <dgm:spPr/>
      <dgm:t>
        <a:bodyPr/>
        <a:lstStyle/>
        <a:p>
          <a:endParaRPr lang="en-US" sz="1400"/>
        </a:p>
      </dgm:t>
    </dgm:pt>
    <dgm:pt modelId="{92E558B2-D1AA-4252-8FE0-4420ACBA289B}" type="sibTrans" cxnId="{92445653-DB06-4D3D-A093-CEEB9F17919D}">
      <dgm:prSet/>
      <dgm:spPr/>
      <dgm:t>
        <a:bodyPr/>
        <a:lstStyle/>
        <a:p>
          <a:endParaRPr lang="en-US" sz="1400"/>
        </a:p>
      </dgm:t>
    </dgm:pt>
    <dgm:pt modelId="{C1B5E271-AE7B-4222-B427-6D80A33B43A8}">
      <dgm:prSet custT="1"/>
      <dgm:spPr>
        <a:xfrm>
          <a:off x="785" y="1497025"/>
          <a:ext cx="2749060" cy="1996033"/>
        </a:xfrm>
        <a:solidFill>
          <a:srgbClr val="D0A66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rtl="0"/>
          <a:r>
            <a:rPr lang="en-US" sz="1800" dirty="0" err="1">
              <a:solidFill>
                <a:srgbClr val="FFFFFF"/>
              </a:solidFill>
              <a:latin typeface="华文楷体"/>
              <a:ea typeface="华文楷体"/>
              <a:cs typeface="+mn-cs"/>
            </a:rPr>
            <a:t>Hadoo</a:t>
          </a:r>
          <a:r>
            <a:rPr lang="en-US" altLang="zh-CN" sz="1800" dirty="0" err="1">
              <a:solidFill>
                <a:srgbClr val="FFFFFF"/>
              </a:solidFill>
              <a:latin typeface="华文楷体"/>
              <a:ea typeface="华文楷体"/>
              <a:cs typeface="+mn-cs"/>
            </a:rPr>
            <a:t>p</a:t>
          </a:r>
          <a:endParaRPr lang="en-US" sz="1800" dirty="0">
            <a:solidFill>
              <a:srgbClr val="FFFFFF"/>
            </a:solidFill>
            <a:latin typeface="华文楷体"/>
            <a:ea typeface="华文楷体"/>
            <a:cs typeface="+mn-cs"/>
          </a:endParaRPr>
        </a:p>
      </dgm:t>
    </dgm:pt>
    <dgm:pt modelId="{32AEA678-66D7-4E95-BFE4-E2149CECD81B}" type="parTrans" cxnId="{1E6C1C34-6D22-4A7F-A2BE-1D159AD908B9}">
      <dgm:prSet/>
      <dgm:spPr/>
      <dgm:t>
        <a:bodyPr/>
        <a:lstStyle/>
        <a:p>
          <a:endParaRPr lang="en-US" sz="1400"/>
        </a:p>
      </dgm:t>
    </dgm:pt>
    <dgm:pt modelId="{AEEB6505-FEA9-44CD-A643-1AEDA24DD676}" type="sibTrans" cxnId="{1E6C1C34-6D22-4A7F-A2BE-1D159AD908B9}">
      <dgm:prSet/>
      <dgm:spPr/>
      <dgm:t>
        <a:bodyPr/>
        <a:lstStyle/>
        <a:p>
          <a:endParaRPr lang="en-US" sz="1400"/>
        </a:p>
      </dgm:t>
    </dgm:pt>
    <dgm:pt modelId="{CCB944D3-89BE-4659-9901-B3EB9482D686}">
      <dgm:prSet custT="1"/>
      <dgm:spPr>
        <a:xfrm>
          <a:off x="3208022" y="1497025"/>
          <a:ext cx="3208015" cy="1996033"/>
        </a:xfrm>
        <a:solidFill>
          <a:srgbClr val="92D050"/>
        </a:solidFill>
        <a:ln w="25400" cap="flat" cmpd="sng" algn="ctr">
          <a:solidFill>
            <a:srgbClr val="FFFFFF">
              <a:hueOff val="0"/>
              <a:satOff val="0"/>
              <a:lumOff val="0"/>
              <a:alphaOff val="0"/>
            </a:srgbClr>
          </a:solidFill>
          <a:prstDash val="solid"/>
        </a:ln>
        <a:effectLst/>
      </dgm:spPr>
      <dgm:t>
        <a:bodyPr/>
        <a:lstStyle/>
        <a:p>
          <a:pPr rtl="0"/>
          <a:r>
            <a:rPr lang="zh-CN" altLang="en-US" sz="2400" dirty="0">
              <a:solidFill>
                <a:srgbClr val="FFFFFF"/>
              </a:solidFill>
              <a:latin typeface="华文楷体"/>
              <a:ea typeface="华文楷体"/>
              <a:cs typeface="+mn-cs"/>
            </a:rPr>
            <a:t>交互式处理平台</a:t>
          </a:r>
          <a:endParaRPr lang="en-US" sz="2400" dirty="0">
            <a:solidFill>
              <a:srgbClr val="FFFFFF"/>
            </a:solidFill>
            <a:latin typeface="华文楷体"/>
            <a:ea typeface="华文楷体"/>
            <a:cs typeface="+mn-cs"/>
          </a:endParaRPr>
        </a:p>
      </dgm:t>
    </dgm:pt>
    <dgm:pt modelId="{E15CB0F2-E0A2-4CD1-B8A7-7F2C80779148}" type="parTrans" cxnId="{F7CFB1B6-6ACB-4D60-ABD5-131049ECF51A}">
      <dgm:prSet/>
      <dgm:spPr/>
      <dgm:t>
        <a:bodyPr/>
        <a:lstStyle/>
        <a:p>
          <a:endParaRPr lang="en-US" sz="1400"/>
        </a:p>
      </dgm:t>
    </dgm:pt>
    <dgm:pt modelId="{8F6DA11B-00A4-4940-B0AC-A7611FB63D16}" type="sibTrans" cxnId="{F7CFB1B6-6ACB-4D60-ABD5-131049ECF51A}">
      <dgm:prSet/>
      <dgm:spPr/>
      <dgm:t>
        <a:bodyPr/>
        <a:lstStyle/>
        <a:p>
          <a:endParaRPr lang="en-US" sz="1400"/>
        </a:p>
      </dgm:t>
    </dgm:pt>
    <dgm:pt modelId="{B67811AB-FE38-4121-9D36-7F37958A00D0}">
      <dgm:prSet custT="1"/>
      <dgm:spPr>
        <a:xfrm>
          <a:off x="3208022" y="1497025"/>
          <a:ext cx="3208015" cy="1996033"/>
        </a:xfrm>
        <a:solidFill>
          <a:srgbClr val="92D050"/>
        </a:solidFill>
        <a:ln w="25400" cap="flat" cmpd="sng" algn="ctr">
          <a:solidFill>
            <a:srgbClr val="FFFFFF">
              <a:hueOff val="0"/>
              <a:satOff val="0"/>
              <a:lumOff val="0"/>
              <a:alphaOff val="0"/>
            </a:srgbClr>
          </a:solidFill>
          <a:prstDash val="solid"/>
        </a:ln>
        <a:effectLst/>
      </dgm:spPr>
      <dgm:t>
        <a:bodyPr/>
        <a:lstStyle/>
        <a:p>
          <a:pPr rtl="0"/>
          <a:r>
            <a:rPr lang="en-US" sz="1800" dirty="0">
              <a:solidFill>
                <a:srgbClr val="FFFFFF"/>
              </a:solidFill>
              <a:latin typeface="华文楷体"/>
              <a:ea typeface="华文楷体"/>
              <a:cs typeface="+mn-cs"/>
            </a:rPr>
            <a:t>Spark</a:t>
          </a:r>
          <a:r>
            <a:rPr lang="zh-CN" altLang="en-US" sz="1800" dirty="0">
              <a:solidFill>
                <a:srgbClr val="FFFFFF"/>
              </a:solidFill>
              <a:latin typeface="华文楷体"/>
              <a:ea typeface="华文楷体"/>
              <a:cs typeface="+mn-cs"/>
            </a:rPr>
            <a:t>，</a:t>
          </a:r>
          <a:r>
            <a:rPr lang="en-US" altLang="zh-CN" sz="1800" dirty="0">
              <a:solidFill>
                <a:srgbClr val="FFFFFF"/>
              </a:solidFill>
              <a:latin typeface="华文楷体"/>
              <a:ea typeface="华文楷体"/>
              <a:cs typeface="+mn-cs"/>
            </a:rPr>
            <a:t>Swift</a:t>
          </a:r>
          <a:endParaRPr lang="en-US" sz="1800" dirty="0">
            <a:solidFill>
              <a:srgbClr val="FFFFFF"/>
            </a:solidFill>
            <a:latin typeface="华文楷体"/>
            <a:ea typeface="华文楷体"/>
            <a:cs typeface="+mn-cs"/>
          </a:endParaRPr>
        </a:p>
      </dgm:t>
    </dgm:pt>
    <dgm:pt modelId="{4ED64B91-D790-4742-A8C9-AB6DDC5858B0}" type="parTrans" cxnId="{88BFECC3-E471-47BC-8A1C-52180F30D3DA}">
      <dgm:prSet/>
      <dgm:spPr/>
      <dgm:t>
        <a:bodyPr/>
        <a:lstStyle/>
        <a:p>
          <a:endParaRPr lang="en-US" sz="1400"/>
        </a:p>
      </dgm:t>
    </dgm:pt>
    <dgm:pt modelId="{659D41C0-C876-48F3-9879-7DC07B4B2139}" type="sibTrans" cxnId="{88BFECC3-E471-47BC-8A1C-52180F30D3DA}">
      <dgm:prSet/>
      <dgm:spPr/>
      <dgm:t>
        <a:bodyPr/>
        <a:lstStyle/>
        <a:p>
          <a:endParaRPr lang="en-US" sz="1400"/>
        </a:p>
      </dgm:t>
    </dgm:pt>
    <dgm:pt modelId="{3FF6F4EE-5E61-4A02-9E37-96789E596333}">
      <dgm:prSet custT="1"/>
      <dgm:spPr>
        <a:xfrm>
          <a:off x="6874214" y="1497025"/>
          <a:ext cx="2749060" cy="1996033"/>
        </a:xfrm>
        <a:solidFill>
          <a:srgbClr val="00B0F0"/>
        </a:solidFill>
        <a:ln w="25400" cap="flat" cmpd="sng" algn="ctr">
          <a:solidFill>
            <a:srgbClr val="FFFFFF">
              <a:hueOff val="0"/>
              <a:satOff val="0"/>
              <a:lumOff val="0"/>
              <a:alphaOff val="0"/>
            </a:srgbClr>
          </a:solidFill>
          <a:prstDash val="solid"/>
        </a:ln>
        <a:effectLst/>
      </dgm:spPr>
      <dgm:t>
        <a:bodyPr/>
        <a:lstStyle/>
        <a:p>
          <a:pPr rtl="0"/>
          <a:r>
            <a:rPr lang="zh-CN" altLang="en-US" sz="2400" dirty="0">
              <a:solidFill>
                <a:srgbClr val="FFFFFF"/>
              </a:solidFill>
              <a:latin typeface="华文楷体"/>
              <a:ea typeface="华文楷体"/>
              <a:cs typeface="+mn-cs"/>
            </a:rPr>
            <a:t>流处理平台</a:t>
          </a:r>
          <a:endParaRPr lang="en-US" sz="2400" dirty="0">
            <a:solidFill>
              <a:srgbClr val="FFFFFF"/>
            </a:solidFill>
            <a:latin typeface="华文楷体"/>
            <a:ea typeface="华文楷体"/>
            <a:cs typeface="+mn-cs"/>
          </a:endParaRPr>
        </a:p>
      </dgm:t>
    </dgm:pt>
    <dgm:pt modelId="{60CE8B49-6616-4F81-B3A1-19B37243D7EE}" type="parTrans" cxnId="{20D88C81-DD8F-4DC9-9748-D746FA78BE80}">
      <dgm:prSet/>
      <dgm:spPr/>
      <dgm:t>
        <a:bodyPr/>
        <a:lstStyle/>
        <a:p>
          <a:endParaRPr lang="en-US" sz="1400"/>
        </a:p>
      </dgm:t>
    </dgm:pt>
    <dgm:pt modelId="{A9D936F7-592A-49A8-B707-8C9BC4137DE1}" type="sibTrans" cxnId="{20D88C81-DD8F-4DC9-9748-D746FA78BE80}">
      <dgm:prSet/>
      <dgm:spPr/>
      <dgm:t>
        <a:bodyPr/>
        <a:lstStyle/>
        <a:p>
          <a:endParaRPr lang="en-US" sz="1400"/>
        </a:p>
      </dgm:t>
    </dgm:pt>
    <dgm:pt modelId="{8270B9D3-2C17-4DC0-B9DB-CC53FB151E64}">
      <dgm:prSet custT="1"/>
      <dgm:spPr>
        <a:xfrm>
          <a:off x="6874214" y="1497025"/>
          <a:ext cx="2749060" cy="1996033"/>
        </a:xfrm>
        <a:solidFill>
          <a:srgbClr val="00B0F0"/>
        </a:solidFill>
        <a:ln w="25400" cap="flat" cmpd="sng" algn="ctr">
          <a:solidFill>
            <a:srgbClr val="FFFFFF">
              <a:hueOff val="0"/>
              <a:satOff val="0"/>
              <a:lumOff val="0"/>
              <a:alphaOff val="0"/>
            </a:srgbClr>
          </a:solidFill>
          <a:prstDash val="solid"/>
        </a:ln>
        <a:effectLst/>
      </dgm:spPr>
      <dgm:t>
        <a:bodyPr/>
        <a:lstStyle/>
        <a:p>
          <a:pPr rtl="0"/>
          <a:r>
            <a:rPr lang="en-US" sz="1800" dirty="0">
              <a:solidFill>
                <a:srgbClr val="FFFFFF"/>
              </a:solidFill>
              <a:latin typeface="华文楷体"/>
              <a:ea typeface="华文楷体"/>
              <a:cs typeface="+mn-cs"/>
            </a:rPr>
            <a:t>S4</a:t>
          </a:r>
          <a:r>
            <a:rPr lang="zh-CN" altLang="en-US" sz="1800" dirty="0">
              <a:solidFill>
                <a:srgbClr val="FFFFFF"/>
              </a:solidFill>
              <a:latin typeface="华文楷体"/>
              <a:ea typeface="华文楷体"/>
              <a:cs typeface="+mn-cs"/>
            </a:rPr>
            <a:t>，</a:t>
          </a:r>
          <a:r>
            <a:rPr lang="en-US" sz="1800" dirty="0">
              <a:solidFill>
                <a:srgbClr val="FFFFFF"/>
              </a:solidFill>
              <a:latin typeface="华文楷体"/>
              <a:ea typeface="华文楷体"/>
              <a:cs typeface="+mn-cs"/>
            </a:rPr>
            <a:t>Storm</a:t>
          </a:r>
        </a:p>
      </dgm:t>
    </dgm:pt>
    <dgm:pt modelId="{C25CBE24-896B-4D51-A16F-F16FE8751266}" type="parTrans" cxnId="{A88E93A0-96B7-4FEB-81E9-0456896D8C3A}">
      <dgm:prSet/>
      <dgm:spPr/>
      <dgm:t>
        <a:bodyPr/>
        <a:lstStyle/>
        <a:p>
          <a:endParaRPr lang="en-US" sz="1400"/>
        </a:p>
      </dgm:t>
    </dgm:pt>
    <dgm:pt modelId="{312873D2-D8A2-464D-B9DD-2B3BD47452C5}" type="sibTrans" cxnId="{A88E93A0-96B7-4FEB-81E9-0456896D8C3A}">
      <dgm:prSet/>
      <dgm:spPr/>
      <dgm:t>
        <a:bodyPr/>
        <a:lstStyle/>
        <a:p>
          <a:endParaRPr lang="en-US" sz="1400"/>
        </a:p>
      </dgm:t>
    </dgm:pt>
    <dgm:pt modelId="{0B5B5A93-6215-4620-AD99-F5A6270529F2}" type="pres">
      <dgm:prSet presAssocID="{973AD2D8-0097-4A67-917A-1564399D0B9F}" presName="CompostProcess" presStyleCnt="0">
        <dgm:presLayoutVars>
          <dgm:dir/>
          <dgm:resizeHandles val="exact"/>
        </dgm:presLayoutVars>
      </dgm:prSet>
      <dgm:spPr/>
      <dgm:t>
        <a:bodyPr/>
        <a:lstStyle/>
        <a:p>
          <a:endParaRPr lang="zh-CN" altLang="en-US"/>
        </a:p>
      </dgm:t>
    </dgm:pt>
    <dgm:pt modelId="{65289302-C210-408F-93CE-015CD1B685AB}" type="pres">
      <dgm:prSet presAssocID="{973AD2D8-0097-4A67-917A-1564399D0B9F}" presName="arrow" presStyleLbl="bgShp" presStyleIdx="0" presStyleCnt="1"/>
      <dgm:spPr>
        <a:xfrm>
          <a:off x="721804" y="0"/>
          <a:ext cx="8180451" cy="4990084"/>
        </a:xfrm>
        <a:prstGeom prst="rightArrow">
          <a:avLst/>
        </a:prstGeom>
        <a:solidFill>
          <a:srgbClr val="CCCCFF"/>
        </a:solidFill>
        <a:ln>
          <a:noFill/>
        </a:ln>
        <a:effectLst/>
      </dgm:spPr>
    </dgm:pt>
    <dgm:pt modelId="{6E2A2516-E6DE-4BF8-9B6B-B272349B0E02}" type="pres">
      <dgm:prSet presAssocID="{973AD2D8-0097-4A67-917A-1564399D0B9F}" presName="linearProcess" presStyleCnt="0"/>
      <dgm:spPr/>
    </dgm:pt>
    <dgm:pt modelId="{C47AFC88-28A0-4DE3-8376-41F6AA14AFB9}" type="pres">
      <dgm:prSet presAssocID="{4933DD46-D7F2-4AAB-8C6C-4D3C4BD9438A}" presName="textNode" presStyleLbl="node1" presStyleIdx="0" presStyleCnt="3" custScaleY="111702">
        <dgm:presLayoutVars>
          <dgm:bulletEnabled val="1"/>
        </dgm:presLayoutVars>
      </dgm:prSet>
      <dgm:spPr>
        <a:prstGeom prst="roundRect">
          <a:avLst/>
        </a:prstGeom>
      </dgm:spPr>
      <dgm:t>
        <a:bodyPr/>
        <a:lstStyle/>
        <a:p>
          <a:endParaRPr lang="zh-CN" altLang="en-US"/>
        </a:p>
      </dgm:t>
    </dgm:pt>
    <dgm:pt modelId="{07DAF1CC-5853-447D-9E84-CE3D3CF33F47}" type="pres">
      <dgm:prSet presAssocID="{92E558B2-D1AA-4252-8FE0-4420ACBA289B}" presName="sibTrans" presStyleCnt="0"/>
      <dgm:spPr/>
    </dgm:pt>
    <dgm:pt modelId="{5A5E74EE-6AB8-4182-97A5-DB46ACBC83A5}" type="pres">
      <dgm:prSet presAssocID="{CCB944D3-89BE-4659-9901-B3EB9482D686}" presName="textNode" presStyleLbl="node1" presStyleIdx="1" presStyleCnt="3" custScaleX="116695" custScaleY="111702">
        <dgm:presLayoutVars>
          <dgm:bulletEnabled val="1"/>
        </dgm:presLayoutVars>
      </dgm:prSet>
      <dgm:spPr>
        <a:prstGeom prst="roundRect">
          <a:avLst/>
        </a:prstGeom>
      </dgm:spPr>
      <dgm:t>
        <a:bodyPr/>
        <a:lstStyle/>
        <a:p>
          <a:endParaRPr lang="zh-CN" altLang="en-US"/>
        </a:p>
      </dgm:t>
    </dgm:pt>
    <dgm:pt modelId="{EF5BDBD8-9458-4B80-A8B6-09477AF45B02}" type="pres">
      <dgm:prSet presAssocID="{8F6DA11B-00A4-4940-B0AC-A7611FB63D16}" presName="sibTrans" presStyleCnt="0"/>
      <dgm:spPr/>
    </dgm:pt>
    <dgm:pt modelId="{9DAD9699-7670-4AAA-9D6E-B329C6082454}" type="pres">
      <dgm:prSet presAssocID="{3FF6F4EE-5E61-4A02-9E37-96789E596333}" presName="textNode" presStyleLbl="node1" presStyleIdx="2" presStyleCnt="3" custScaleY="111702">
        <dgm:presLayoutVars>
          <dgm:bulletEnabled val="1"/>
        </dgm:presLayoutVars>
      </dgm:prSet>
      <dgm:spPr>
        <a:prstGeom prst="roundRect">
          <a:avLst/>
        </a:prstGeom>
      </dgm:spPr>
      <dgm:t>
        <a:bodyPr/>
        <a:lstStyle/>
        <a:p>
          <a:endParaRPr lang="zh-CN" altLang="en-US"/>
        </a:p>
      </dgm:t>
    </dgm:pt>
  </dgm:ptLst>
  <dgm:cxnLst>
    <dgm:cxn modelId="{88BFECC3-E471-47BC-8A1C-52180F30D3DA}" srcId="{CCB944D3-89BE-4659-9901-B3EB9482D686}" destId="{B67811AB-FE38-4121-9D36-7F37958A00D0}" srcOrd="0" destOrd="0" parTransId="{4ED64B91-D790-4742-A8C9-AB6DDC5858B0}" sibTransId="{659D41C0-C876-48F3-9879-7DC07B4B2139}"/>
    <dgm:cxn modelId="{92445653-DB06-4D3D-A093-CEEB9F17919D}" srcId="{973AD2D8-0097-4A67-917A-1564399D0B9F}" destId="{4933DD46-D7F2-4AAB-8C6C-4D3C4BD9438A}" srcOrd="0" destOrd="0" parTransId="{7CBA30DB-10FA-4DA0-B416-D53DE6A25651}" sibTransId="{92E558B2-D1AA-4252-8FE0-4420ACBA289B}"/>
    <dgm:cxn modelId="{F7CFB1B6-6ACB-4D60-ABD5-131049ECF51A}" srcId="{973AD2D8-0097-4A67-917A-1564399D0B9F}" destId="{CCB944D3-89BE-4659-9901-B3EB9482D686}" srcOrd="1" destOrd="0" parTransId="{E15CB0F2-E0A2-4CD1-B8A7-7F2C80779148}" sibTransId="{8F6DA11B-00A4-4940-B0AC-A7611FB63D16}"/>
    <dgm:cxn modelId="{30A93F6B-4D3B-478C-8A0F-28D3894D2089}" type="presOf" srcId="{C1B5E271-AE7B-4222-B427-6D80A33B43A8}" destId="{C47AFC88-28A0-4DE3-8376-41F6AA14AFB9}" srcOrd="0" destOrd="1" presId="urn:microsoft.com/office/officeart/2005/8/layout/hProcess9"/>
    <dgm:cxn modelId="{1E6C1C34-6D22-4A7F-A2BE-1D159AD908B9}" srcId="{4933DD46-D7F2-4AAB-8C6C-4D3C4BD9438A}" destId="{C1B5E271-AE7B-4222-B427-6D80A33B43A8}" srcOrd="0" destOrd="0" parTransId="{32AEA678-66D7-4E95-BFE4-E2149CECD81B}" sibTransId="{AEEB6505-FEA9-44CD-A643-1AEDA24DD676}"/>
    <dgm:cxn modelId="{B2244512-AC1C-4F8D-A3E1-9C7E5BDC4FB2}" type="presOf" srcId="{973AD2D8-0097-4A67-917A-1564399D0B9F}" destId="{0B5B5A93-6215-4620-AD99-F5A6270529F2}" srcOrd="0" destOrd="0" presId="urn:microsoft.com/office/officeart/2005/8/layout/hProcess9"/>
    <dgm:cxn modelId="{F12990DF-CFC1-47CD-9901-984D127F9B2A}" type="presOf" srcId="{3FF6F4EE-5E61-4A02-9E37-96789E596333}" destId="{9DAD9699-7670-4AAA-9D6E-B329C6082454}" srcOrd="0" destOrd="0" presId="urn:microsoft.com/office/officeart/2005/8/layout/hProcess9"/>
    <dgm:cxn modelId="{20D88C81-DD8F-4DC9-9748-D746FA78BE80}" srcId="{973AD2D8-0097-4A67-917A-1564399D0B9F}" destId="{3FF6F4EE-5E61-4A02-9E37-96789E596333}" srcOrd="2" destOrd="0" parTransId="{60CE8B49-6616-4F81-B3A1-19B37243D7EE}" sibTransId="{A9D936F7-592A-49A8-B707-8C9BC4137DE1}"/>
    <dgm:cxn modelId="{04B7FF60-CA2F-4651-9F8A-BF02081BF5FE}" type="presOf" srcId="{8270B9D3-2C17-4DC0-B9DB-CC53FB151E64}" destId="{9DAD9699-7670-4AAA-9D6E-B329C6082454}" srcOrd="0" destOrd="1" presId="urn:microsoft.com/office/officeart/2005/8/layout/hProcess9"/>
    <dgm:cxn modelId="{E3CC2219-76B0-4615-99A9-8BA940F37903}" type="presOf" srcId="{4933DD46-D7F2-4AAB-8C6C-4D3C4BD9438A}" destId="{C47AFC88-28A0-4DE3-8376-41F6AA14AFB9}" srcOrd="0" destOrd="0" presId="urn:microsoft.com/office/officeart/2005/8/layout/hProcess9"/>
    <dgm:cxn modelId="{579CDFD0-459C-401F-AC9B-A9536A41DB50}" type="presOf" srcId="{B67811AB-FE38-4121-9D36-7F37958A00D0}" destId="{5A5E74EE-6AB8-4182-97A5-DB46ACBC83A5}" srcOrd="0" destOrd="1" presId="urn:microsoft.com/office/officeart/2005/8/layout/hProcess9"/>
    <dgm:cxn modelId="{A88E93A0-96B7-4FEB-81E9-0456896D8C3A}" srcId="{3FF6F4EE-5E61-4A02-9E37-96789E596333}" destId="{8270B9D3-2C17-4DC0-B9DB-CC53FB151E64}" srcOrd="0" destOrd="0" parTransId="{C25CBE24-896B-4D51-A16F-F16FE8751266}" sibTransId="{312873D2-D8A2-464D-B9DD-2B3BD47452C5}"/>
    <dgm:cxn modelId="{AC83D570-2285-493C-BD59-0F330E00C78E}" type="presOf" srcId="{CCB944D3-89BE-4659-9901-B3EB9482D686}" destId="{5A5E74EE-6AB8-4182-97A5-DB46ACBC83A5}" srcOrd="0" destOrd="0" presId="urn:microsoft.com/office/officeart/2005/8/layout/hProcess9"/>
    <dgm:cxn modelId="{C6DC4628-8464-4DCB-87D0-3A80064E147F}" type="presParOf" srcId="{0B5B5A93-6215-4620-AD99-F5A6270529F2}" destId="{65289302-C210-408F-93CE-015CD1B685AB}" srcOrd="0" destOrd="0" presId="urn:microsoft.com/office/officeart/2005/8/layout/hProcess9"/>
    <dgm:cxn modelId="{33200205-7C59-46C4-9470-4ED8594A0C77}" type="presParOf" srcId="{0B5B5A93-6215-4620-AD99-F5A6270529F2}" destId="{6E2A2516-E6DE-4BF8-9B6B-B272349B0E02}" srcOrd="1" destOrd="0" presId="urn:microsoft.com/office/officeart/2005/8/layout/hProcess9"/>
    <dgm:cxn modelId="{9EA8EA21-C10C-4A40-9499-00F151844FA7}" type="presParOf" srcId="{6E2A2516-E6DE-4BF8-9B6B-B272349B0E02}" destId="{C47AFC88-28A0-4DE3-8376-41F6AA14AFB9}" srcOrd="0" destOrd="0" presId="urn:microsoft.com/office/officeart/2005/8/layout/hProcess9"/>
    <dgm:cxn modelId="{E26F4AC0-CF49-478D-A9A4-81C0500D4AE3}" type="presParOf" srcId="{6E2A2516-E6DE-4BF8-9B6B-B272349B0E02}" destId="{07DAF1CC-5853-447D-9E84-CE3D3CF33F47}" srcOrd="1" destOrd="0" presId="urn:microsoft.com/office/officeart/2005/8/layout/hProcess9"/>
    <dgm:cxn modelId="{9D37917C-8CAC-450F-B46B-3559398F6899}" type="presParOf" srcId="{6E2A2516-E6DE-4BF8-9B6B-B272349B0E02}" destId="{5A5E74EE-6AB8-4182-97A5-DB46ACBC83A5}" srcOrd="2" destOrd="0" presId="urn:microsoft.com/office/officeart/2005/8/layout/hProcess9"/>
    <dgm:cxn modelId="{BE569DA0-3B03-4C19-8EF3-7589EB20BB68}" type="presParOf" srcId="{6E2A2516-E6DE-4BF8-9B6B-B272349B0E02}" destId="{EF5BDBD8-9458-4B80-A8B6-09477AF45B02}" srcOrd="3" destOrd="0" presId="urn:microsoft.com/office/officeart/2005/8/layout/hProcess9"/>
    <dgm:cxn modelId="{B7BEA231-1EAE-48FA-ADD0-2890B3BD2DD7}" type="presParOf" srcId="{6E2A2516-E6DE-4BF8-9B6B-B272349B0E02}" destId="{9DAD9699-7670-4AAA-9D6E-B329C6082454}"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218826-2924-4033-A15D-249C048F3E49}">
      <dsp:nvSpPr>
        <dsp:cNvPr id="0" name=""/>
        <dsp:cNvSpPr/>
      </dsp:nvSpPr>
      <dsp:spPr>
        <a:xfrm>
          <a:off x="856829" y="-3778"/>
          <a:ext cx="3163405" cy="3163405"/>
        </a:xfrm>
        <a:prstGeom prst="circularArrow">
          <a:avLst>
            <a:gd name="adj1" fmla="val 5274"/>
            <a:gd name="adj2" fmla="val 312630"/>
            <a:gd name="adj3" fmla="val 14264564"/>
            <a:gd name="adj4" fmla="val 17105730"/>
            <a:gd name="adj5" fmla="val 5477"/>
          </a:avLst>
        </a:prstGeom>
        <a:solidFill>
          <a:srgbClr val="D0A660">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A5697A4F-15BD-4E4F-B139-57922BA8AFE8}">
      <dsp:nvSpPr>
        <dsp:cNvPr id="0" name=""/>
        <dsp:cNvSpPr/>
      </dsp:nvSpPr>
      <dsp:spPr>
        <a:xfrm>
          <a:off x="1862535" y="1121"/>
          <a:ext cx="1151993" cy="575996"/>
        </a:xfrm>
        <a:prstGeom prst="roundRect">
          <a:avLst/>
        </a:prstGeom>
        <a:solidFill>
          <a:srgbClr val="00B050"/>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dirty="0">
              <a:solidFill>
                <a:srgbClr val="FFFFFF"/>
              </a:solidFill>
              <a:latin typeface="Calibri" pitchFamily="34" charset="0"/>
              <a:ea typeface="华文楷体"/>
              <a:cs typeface="+mn-cs"/>
            </a:rPr>
            <a:t>全面洞察客户信息</a:t>
          </a:r>
          <a:endParaRPr lang="en-GB" altLang="en-US" sz="1400" b="1" kern="1200" dirty="0">
            <a:solidFill>
              <a:srgbClr val="FFFFFF"/>
            </a:solidFill>
            <a:latin typeface="Calibri" pitchFamily="34" charset="0"/>
            <a:ea typeface="华文楷体"/>
            <a:cs typeface="+mn-cs"/>
          </a:endParaRPr>
        </a:p>
      </dsp:txBody>
      <dsp:txXfrm>
        <a:off x="1890653" y="29239"/>
        <a:ext cx="1095757" cy="519760"/>
      </dsp:txXfrm>
    </dsp:sp>
    <dsp:sp modelId="{3B036C88-41D4-435B-AF21-28DB820140C3}">
      <dsp:nvSpPr>
        <dsp:cNvPr id="0" name=""/>
        <dsp:cNvSpPr/>
      </dsp:nvSpPr>
      <dsp:spPr>
        <a:xfrm>
          <a:off x="2973930" y="642786"/>
          <a:ext cx="1151993" cy="575996"/>
        </a:xfrm>
        <a:prstGeom prst="roundRect">
          <a:avLst/>
        </a:prstGeom>
        <a:solidFill>
          <a:srgbClr val="00B050"/>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dirty="0">
              <a:solidFill>
                <a:srgbClr val="FFFFFF"/>
              </a:solidFill>
              <a:latin typeface="Calibri" pitchFamily="34" charset="0"/>
              <a:ea typeface="华文楷体"/>
              <a:cs typeface="+mn-cs"/>
            </a:rPr>
            <a:t>提升企业资产管理</a:t>
          </a:r>
          <a:endParaRPr lang="en-GB" altLang="en-US" sz="1400" b="1" kern="1200" dirty="0">
            <a:solidFill>
              <a:srgbClr val="FFFFFF"/>
            </a:solidFill>
            <a:latin typeface="Calibri" pitchFamily="34" charset="0"/>
            <a:ea typeface="华文楷体"/>
            <a:cs typeface="+mn-cs"/>
          </a:endParaRPr>
        </a:p>
      </dsp:txBody>
      <dsp:txXfrm>
        <a:off x="3002048" y="670904"/>
        <a:ext cx="1095757" cy="519760"/>
      </dsp:txXfrm>
    </dsp:sp>
    <dsp:sp modelId="{CC83DA0E-4693-4351-A21E-ECC78770DE34}">
      <dsp:nvSpPr>
        <dsp:cNvPr id="0" name=""/>
        <dsp:cNvSpPr/>
      </dsp:nvSpPr>
      <dsp:spPr>
        <a:xfrm>
          <a:off x="3101560" y="1938570"/>
          <a:ext cx="896734" cy="551084"/>
        </a:xfrm>
        <a:prstGeom prst="roundRect">
          <a:avLst/>
        </a:prstGeom>
        <a:solidFill>
          <a:srgbClr val="00B050"/>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dirty="0">
              <a:solidFill>
                <a:srgbClr val="FFFFFF"/>
              </a:solidFill>
              <a:latin typeface="Calibri" pitchFamily="34" charset="0"/>
              <a:ea typeface="华文楷体"/>
              <a:cs typeface="+mn-cs"/>
            </a:rPr>
            <a:t>数据深度利用</a:t>
          </a:r>
          <a:endParaRPr lang="en-GB" sz="1400" b="1" kern="1200" dirty="0">
            <a:solidFill>
              <a:srgbClr val="FFFFFF"/>
            </a:solidFill>
            <a:latin typeface="Calibri" pitchFamily="34" charset="0"/>
            <a:ea typeface="华文楷体"/>
            <a:cs typeface="+mn-cs"/>
          </a:endParaRPr>
        </a:p>
      </dsp:txBody>
      <dsp:txXfrm>
        <a:off x="3128462" y="1965472"/>
        <a:ext cx="842930" cy="497280"/>
      </dsp:txXfrm>
    </dsp:sp>
    <dsp:sp modelId="{183214E9-767A-4D97-AB12-FA0757CFEBA1}">
      <dsp:nvSpPr>
        <dsp:cNvPr id="0" name=""/>
        <dsp:cNvSpPr/>
      </dsp:nvSpPr>
      <dsp:spPr>
        <a:xfrm>
          <a:off x="1854598" y="2567779"/>
          <a:ext cx="1167868" cy="575996"/>
        </a:xfrm>
        <a:prstGeom prst="roundRect">
          <a:avLst/>
        </a:prstGeom>
        <a:solidFill>
          <a:srgbClr val="00B050"/>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dirty="0">
              <a:solidFill>
                <a:srgbClr val="FFFFFF"/>
              </a:solidFill>
              <a:latin typeface="Calibri" pitchFamily="34" charset="0"/>
              <a:ea typeface="华文楷体"/>
              <a:cs typeface="+mn-cs"/>
            </a:rPr>
            <a:t>风险及时感知和控制</a:t>
          </a:r>
          <a:endParaRPr lang="en-GB" altLang="en-US" sz="1400" b="1" kern="1200" dirty="0">
            <a:solidFill>
              <a:srgbClr val="FFFFFF"/>
            </a:solidFill>
            <a:latin typeface="Calibri" pitchFamily="34" charset="0"/>
            <a:ea typeface="华文楷体"/>
            <a:cs typeface="+mn-cs"/>
          </a:endParaRPr>
        </a:p>
      </dsp:txBody>
      <dsp:txXfrm>
        <a:off x="1882716" y="2595897"/>
        <a:ext cx="1111632" cy="519760"/>
      </dsp:txXfrm>
    </dsp:sp>
    <dsp:sp modelId="{F5125619-77C5-48FC-91BC-6E4324BE843A}">
      <dsp:nvSpPr>
        <dsp:cNvPr id="0" name=""/>
        <dsp:cNvSpPr/>
      </dsp:nvSpPr>
      <dsp:spPr>
        <a:xfrm>
          <a:off x="844728" y="1938570"/>
          <a:ext cx="964817" cy="551084"/>
        </a:xfrm>
        <a:prstGeom prst="roundRect">
          <a:avLst/>
        </a:prstGeom>
        <a:solidFill>
          <a:srgbClr val="00B050"/>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dirty="0">
              <a:solidFill>
                <a:srgbClr val="FFFFFF"/>
              </a:solidFill>
              <a:latin typeface="Calibri" pitchFamily="34" charset="0"/>
              <a:ea typeface="华文楷体"/>
              <a:cs typeface="+mn-cs"/>
            </a:rPr>
            <a:t>辅助智能决策</a:t>
          </a:r>
          <a:endParaRPr lang="en-GB" altLang="en-US" sz="1400" b="1" kern="1200" dirty="0">
            <a:solidFill>
              <a:srgbClr val="FFFFFF"/>
            </a:solidFill>
            <a:latin typeface="Calibri" pitchFamily="34" charset="0"/>
            <a:ea typeface="华文楷体"/>
            <a:cs typeface="+mn-cs"/>
          </a:endParaRPr>
        </a:p>
      </dsp:txBody>
      <dsp:txXfrm>
        <a:off x="871630" y="1965472"/>
        <a:ext cx="911013" cy="497280"/>
      </dsp:txXfrm>
    </dsp:sp>
    <dsp:sp modelId="{C5B58368-4178-4DE4-BEB7-3C1888B4FEE1}">
      <dsp:nvSpPr>
        <dsp:cNvPr id="0" name=""/>
        <dsp:cNvSpPr/>
      </dsp:nvSpPr>
      <dsp:spPr>
        <a:xfrm>
          <a:off x="688938" y="617007"/>
          <a:ext cx="1276397" cy="627554"/>
        </a:xfrm>
        <a:prstGeom prst="roundRect">
          <a:avLst/>
        </a:prstGeom>
        <a:solidFill>
          <a:srgbClr val="00B050"/>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b="1" kern="1200" dirty="0">
              <a:solidFill>
                <a:srgbClr val="FFFFFF"/>
              </a:solidFill>
              <a:latin typeface="Calibri" pitchFamily="34" charset="0"/>
              <a:ea typeface="华文楷体"/>
              <a:cs typeface="+mn-cs"/>
            </a:rPr>
            <a:t>更快和更大规模的产品创新</a:t>
          </a:r>
          <a:endParaRPr lang="en-GB" altLang="en-US" sz="1400" b="1" kern="1200" dirty="0">
            <a:solidFill>
              <a:srgbClr val="FFFFFF"/>
            </a:solidFill>
            <a:latin typeface="Calibri" pitchFamily="34" charset="0"/>
            <a:ea typeface="华文楷体"/>
            <a:cs typeface="+mn-cs"/>
          </a:endParaRPr>
        </a:p>
      </dsp:txBody>
      <dsp:txXfrm>
        <a:off x="719573" y="647642"/>
        <a:ext cx="1215127" cy="5662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CAEA81-D111-4CB3-869C-654E7DAD2118}">
      <dsp:nvSpPr>
        <dsp:cNvPr id="0" name=""/>
        <dsp:cNvSpPr/>
      </dsp:nvSpPr>
      <dsp:spPr>
        <a:xfrm rot="5400000">
          <a:off x="4488733" y="-1869049"/>
          <a:ext cx="619758" cy="4516341"/>
        </a:xfrm>
        <a:prstGeom prst="round2SameRect">
          <a:avLst/>
        </a:prstGeom>
        <a:solidFill>
          <a:srgbClr val="9BBB59">
            <a:tint val="40000"/>
            <a:alpha val="90000"/>
            <a:hueOff val="0"/>
            <a:satOff val="0"/>
            <a:lumOff val="0"/>
            <a:alphaOff val="0"/>
          </a:srgbClr>
        </a:solidFill>
        <a:ln w="25400" cap="flat" cmpd="sng" algn="ctr">
          <a:solidFill>
            <a:srgbClr val="9BBB59">
              <a:tint val="40000"/>
              <a:alpha val="9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zh-CN" altLang="en-US" sz="1700" kern="1200" dirty="0">
              <a:solidFill>
                <a:sysClr val="windowText" lastClr="000000">
                  <a:hueOff val="0"/>
                  <a:satOff val="0"/>
                  <a:lumOff val="0"/>
                  <a:alphaOff val="0"/>
                </a:sysClr>
              </a:solidFill>
              <a:latin typeface="Calibri"/>
              <a:ea typeface="宋体"/>
              <a:cs typeface="+mn-cs"/>
            </a:rPr>
            <a:t>报表、图形、可视化工具、增强现实</a:t>
          </a:r>
          <a:endParaRPr lang="en-US" sz="1700" kern="1200" dirty="0">
            <a:solidFill>
              <a:sysClr val="windowText" lastClr="000000">
                <a:hueOff val="0"/>
                <a:satOff val="0"/>
                <a:lumOff val="0"/>
                <a:alphaOff val="0"/>
              </a:sysClr>
            </a:solidFill>
            <a:latin typeface="Calibri"/>
            <a:ea typeface="华文楷体"/>
            <a:cs typeface="+mn-cs"/>
          </a:endParaRPr>
        </a:p>
      </dsp:txBody>
      <dsp:txXfrm rot="-5400000">
        <a:off x="2540442" y="109496"/>
        <a:ext cx="4486087" cy="559250"/>
      </dsp:txXfrm>
    </dsp:sp>
    <dsp:sp modelId="{4572049B-0011-4D38-96A5-D82FE6EFF80E}">
      <dsp:nvSpPr>
        <dsp:cNvPr id="0" name=""/>
        <dsp:cNvSpPr/>
      </dsp:nvSpPr>
      <dsp:spPr>
        <a:xfrm>
          <a:off x="0" y="1771"/>
          <a:ext cx="2540442" cy="774698"/>
        </a:xfrm>
        <a:prstGeom prst="roundRect">
          <a:avLst/>
        </a:prstGeom>
        <a:solidFill>
          <a:srgbClr val="9BBB59">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rtl="0">
            <a:lnSpc>
              <a:spcPct val="90000"/>
            </a:lnSpc>
            <a:spcBef>
              <a:spcPct val="0"/>
            </a:spcBef>
            <a:spcAft>
              <a:spcPct val="35000"/>
            </a:spcAft>
          </a:pPr>
          <a:r>
            <a:rPr lang="zh-CN" altLang="en-US" sz="2900" kern="1200" dirty="0">
              <a:solidFill>
                <a:sysClr val="window" lastClr="FFFFFF"/>
              </a:solidFill>
              <a:latin typeface="Calibri"/>
              <a:ea typeface="宋体"/>
              <a:cs typeface="+mn-cs"/>
            </a:rPr>
            <a:t>展现与交互</a:t>
          </a:r>
          <a:endParaRPr lang="en-US" sz="2900" kern="1200" dirty="0">
            <a:solidFill>
              <a:sysClr val="window" lastClr="FFFFFF"/>
            </a:solidFill>
            <a:latin typeface="Calibri"/>
            <a:ea typeface="华文楷体"/>
            <a:cs typeface="+mn-cs"/>
          </a:endParaRPr>
        </a:p>
      </dsp:txBody>
      <dsp:txXfrm>
        <a:off x="37818" y="39589"/>
        <a:ext cx="2464806" cy="699062"/>
      </dsp:txXfrm>
    </dsp:sp>
    <dsp:sp modelId="{B2A9B34C-AECB-4955-B865-36B6D4C8BBF1}">
      <dsp:nvSpPr>
        <dsp:cNvPr id="0" name=""/>
        <dsp:cNvSpPr/>
      </dsp:nvSpPr>
      <dsp:spPr>
        <a:xfrm rot="5400000">
          <a:off x="4488733" y="-1055616"/>
          <a:ext cx="619758" cy="4516341"/>
        </a:xfrm>
        <a:prstGeom prst="round2SameRect">
          <a:avLst/>
        </a:prstGeom>
        <a:solidFill>
          <a:srgbClr val="9BBB59">
            <a:tint val="40000"/>
            <a:alpha val="90000"/>
            <a:hueOff val="2679212"/>
            <a:satOff val="-3448"/>
            <a:lumOff val="-269"/>
            <a:alphaOff val="0"/>
          </a:srgbClr>
        </a:solidFill>
        <a:ln w="25400" cap="flat" cmpd="sng" algn="ctr">
          <a:solidFill>
            <a:srgbClr val="9BBB59">
              <a:tint val="40000"/>
              <a:alpha val="90000"/>
              <a:hueOff val="2679212"/>
              <a:satOff val="-3448"/>
              <a:lumOff val="-269"/>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zh-CN" altLang="en-US" sz="1700" kern="1200" dirty="0">
              <a:solidFill>
                <a:sysClr val="windowText" lastClr="000000">
                  <a:hueOff val="0"/>
                  <a:satOff val="0"/>
                  <a:lumOff val="0"/>
                  <a:alphaOff val="0"/>
                </a:sysClr>
              </a:solidFill>
              <a:latin typeface="Calibri"/>
              <a:ea typeface="宋体"/>
              <a:cs typeface="+mn-cs"/>
            </a:rPr>
            <a:t>查询、统计、分析、预测、挖掘、图谱、</a:t>
          </a:r>
          <a:r>
            <a:rPr lang="en-US" sz="1700" kern="1200" dirty="0">
              <a:solidFill>
                <a:sysClr val="windowText" lastClr="000000">
                  <a:hueOff val="0"/>
                  <a:satOff val="0"/>
                  <a:lumOff val="0"/>
                  <a:alphaOff val="0"/>
                </a:sysClr>
              </a:solidFill>
              <a:latin typeface="Calibri"/>
              <a:ea typeface="华文楷体"/>
              <a:cs typeface="+mn-cs"/>
            </a:rPr>
            <a:t>BI</a:t>
          </a:r>
        </a:p>
      </dsp:txBody>
      <dsp:txXfrm rot="-5400000">
        <a:off x="2540442" y="922929"/>
        <a:ext cx="4486087" cy="559250"/>
      </dsp:txXfrm>
    </dsp:sp>
    <dsp:sp modelId="{04FE5C71-CF85-4B08-B16B-D83E6066192D}">
      <dsp:nvSpPr>
        <dsp:cNvPr id="0" name=""/>
        <dsp:cNvSpPr/>
      </dsp:nvSpPr>
      <dsp:spPr>
        <a:xfrm>
          <a:off x="0" y="815204"/>
          <a:ext cx="2540442" cy="774698"/>
        </a:xfrm>
        <a:prstGeom prst="roundRect">
          <a:avLst/>
        </a:prstGeom>
        <a:solidFill>
          <a:srgbClr val="9BBB59">
            <a:hueOff val="2812566"/>
            <a:satOff val="-4220"/>
            <a:lumOff val="-686"/>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rtl="0">
            <a:lnSpc>
              <a:spcPct val="90000"/>
            </a:lnSpc>
            <a:spcBef>
              <a:spcPct val="0"/>
            </a:spcBef>
            <a:spcAft>
              <a:spcPct val="35000"/>
            </a:spcAft>
          </a:pPr>
          <a:r>
            <a:rPr lang="zh-CN" altLang="en-US" sz="2900" kern="1200" dirty="0">
              <a:solidFill>
                <a:sysClr val="window" lastClr="FFFFFF"/>
              </a:solidFill>
              <a:latin typeface="Calibri"/>
              <a:ea typeface="宋体"/>
              <a:cs typeface="+mn-cs"/>
            </a:rPr>
            <a:t>数据计算</a:t>
          </a:r>
          <a:endParaRPr lang="en-US" sz="2900" kern="1200" dirty="0">
            <a:solidFill>
              <a:sysClr val="window" lastClr="FFFFFF"/>
            </a:solidFill>
            <a:latin typeface="Calibri"/>
            <a:ea typeface="华文楷体"/>
            <a:cs typeface="+mn-cs"/>
          </a:endParaRPr>
        </a:p>
      </dsp:txBody>
      <dsp:txXfrm>
        <a:off x="37818" y="853022"/>
        <a:ext cx="2464806" cy="699062"/>
      </dsp:txXfrm>
    </dsp:sp>
    <dsp:sp modelId="{BA5330E3-18B7-4630-9F13-F0D95168FA52}">
      <dsp:nvSpPr>
        <dsp:cNvPr id="0" name=""/>
        <dsp:cNvSpPr/>
      </dsp:nvSpPr>
      <dsp:spPr>
        <a:xfrm rot="5400000">
          <a:off x="4488733" y="-242183"/>
          <a:ext cx="619758" cy="4516341"/>
        </a:xfrm>
        <a:prstGeom prst="round2SameRect">
          <a:avLst/>
        </a:prstGeom>
        <a:solidFill>
          <a:srgbClr val="9BBB59">
            <a:tint val="40000"/>
            <a:alpha val="90000"/>
            <a:hueOff val="5358425"/>
            <a:satOff val="-6896"/>
            <a:lumOff val="-537"/>
            <a:alphaOff val="0"/>
          </a:srgbClr>
        </a:solidFill>
        <a:ln w="25400" cap="flat" cmpd="sng" algn="ctr">
          <a:solidFill>
            <a:srgbClr val="9BBB59">
              <a:tint val="40000"/>
              <a:alpha val="90000"/>
              <a:hueOff val="5358425"/>
              <a:satOff val="-6896"/>
              <a:lumOff val="-537"/>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zh-CN" altLang="en-US" sz="1700" kern="1200" dirty="0">
              <a:solidFill>
                <a:sysClr val="windowText" lastClr="000000">
                  <a:hueOff val="0"/>
                  <a:satOff val="0"/>
                  <a:lumOff val="0"/>
                  <a:alphaOff val="0"/>
                </a:sysClr>
              </a:solidFill>
              <a:latin typeface="Calibri"/>
              <a:ea typeface="宋体"/>
              <a:cs typeface="+mn-cs"/>
            </a:rPr>
            <a:t>分布式文件系统，分布式数据库 </a:t>
          </a:r>
          <a:endParaRPr lang="en-US" sz="1700" kern="1200" dirty="0">
            <a:solidFill>
              <a:sysClr val="windowText" lastClr="000000">
                <a:hueOff val="0"/>
                <a:satOff val="0"/>
                <a:lumOff val="0"/>
                <a:alphaOff val="0"/>
              </a:sysClr>
            </a:solidFill>
            <a:latin typeface="Calibri"/>
            <a:ea typeface="华文楷体"/>
            <a:cs typeface="+mn-cs"/>
          </a:endParaRPr>
        </a:p>
      </dsp:txBody>
      <dsp:txXfrm rot="-5400000">
        <a:off x="2540442" y="1736362"/>
        <a:ext cx="4486087" cy="559250"/>
      </dsp:txXfrm>
    </dsp:sp>
    <dsp:sp modelId="{629A81E5-C946-4044-8CCF-07914769F91B}">
      <dsp:nvSpPr>
        <dsp:cNvPr id="0" name=""/>
        <dsp:cNvSpPr/>
      </dsp:nvSpPr>
      <dsp:spPr>
        <a:xfrm>
          <a:off x="0" y="1628637"/>
          <a:ext cx="2540442" cy="774698"/>
        </a:xfrm>
        <a:prstGeom prst="roundRect">
          <a:avLst/>
        </a:prstGeom>
        <a:solidFill>
          <a:srgbClr val="9BBB59">
            <a:hueOff val="5625132"/>
            <a:satOff val="-8440"/>
            <a:lumOff val="-1373"/>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rtl="0">
            <a:lnSpc>
              <a:spcPct val="90000"/>
            </a:lnSpc>
            <a:spcBef>
              <a:spcPct val="0"/>
            </a:spcBef>
            <a:spcAft>
              <a:spcPct val="35000"/>
            </a:spcAft>
          </a:pPr>
          <a:r>
            <a:rPr lang="zh-CN" altLang="en-US" sz="2900" kern="1200" dirty="0">
              <a:solidFill>
                <a:sysClr val="window" lastClr="FFFFFF"/>
              </a:solidFill>
              <a:latin typeface="Calibri"/>
              <a:ea typeface="宋体"/>
              <a:cs typeface="+mn-cs"/>
            </a:rPr>
            <a:t>数据存储</a:t>
          </a:r>
          <a:endParaRPr lang="en-US" sz="2900" kern="1200" dirty="0">
            <a:solidFill>
              <a:sysClr val="window" lastClr="FFFFFF"/>
            </a:solidFill>
            <a:latin typeface="Calibri"/>
            <a:ea typeface="华文楷体"/>
            <a:cs typeface="+mn-cs"/>
          </a:endParaRPr>
        </a:p>
      </dsp:txBody>
      <dsp:txXfrm>
        <a:off x="37818" y="1666455"/>
        <a:ext cx="2464806" cy="699062"/>
      </dsp:txXfrm>
    </dsp:sp>
    <dsp:sp modelId="{41DFD7BC-AD6A-4339-8691-A68650FA3C7A}">
      <dsp:nvSpPr>
        <dsp:cNvPr id="0" name=""/>
        <dsp:cNvSpPr/>
      </dsp:nvSpPr>
      <dsp:spPr>
        <a:xfrm rot="5400000">
          <a:off x="4488733" y="571249"/>
          <a:ext cx="619758" cy="4516341"/>
        </a:xfrm>
        <a:prstGeom prst="round2SameRect">
          <a:avLst/>
        </a:prstGeom>
        <a:solidFill>
          <a:srgbClr val="9BBB59">
            <a:tint val="40000"/>
            <a:alpha val="90000"/>
            <a:hueOff val="8037638"/>
            <a:satOff val="-10345"/>
            <a:lumOff val="-806"/>
            <a:alphaOff val="0"/>
          </a:srgbClr>
        </a:solidFill>
        <a:ln w="25400" cap="flat" cmpd="sng" algn="ctr">
          <a:solidFill>
            <a:srgbClr val="9BBB59">
              <a:tint val="40000"/>
              <a:alpha val="90000"/>
              <a:hueOff val="8037638"/>
              <a:satOff val="-10345"/>
              <a:lumOff val="-806"/>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n-US" sz="1700" kern="1200" dirty="0">
              <a:solidFill>
                <a:sysClr val="windowText" lastClr="000000">
                  <a:hueOff val="0"/>
                  <a:satOff val="0"/>
                  <a:lumOff val="0"/>
                  <a:alphaOff val="0"/>
                </a:sysClr>
              </a:solidFill>
              <a:latin typeface="Calibri"/>
              <a:ea typeface="华文楷体"/>
              <a:cs typeface="+mn-cs"/>
            </a:rPr>
            <a:t>ETL</a:t>
          </a:r>
          <a:r>
            <a:rPr lang="zh-CN" altLang="en-US" sz="1700" kern="1200" dirty="0">
              <a:solidFill>
                <a:sysClr val="windowText" lastClr="000000">
                  <a:hueOff val="0"/>
                  <a:satOff val="0"/>
                  <a:lumOff val="0"/>
                  <a:alphaOff val="0"/>
                </a:sysClr>
              </a:solidFill>
              <a:latin typeface="Calibri"/>
              <a:ea typeface="宋体"/>
              <a:cs typeface="+mn-cs"/>
            </a:rPr>
            <a:t>工具，数据总线</a:t>
          </a:r>
          <a:endParaRPr lang="en-US" sz="1700" kern="1200" dirty="0">
            <a:solidFill>
              <a:sysClr val="windowText" lastClr="000000">
                <a:hueOff val="0"/>
                <a:satOff val="0"/>
                <a:lumOff val="0"/>
                <a:alphaOff val="0"/>
              </a:sysClr>
            </a:solidFill>
            <a:latin typeface="Calibri"/>
            <a:ea typeface="华文楷体"/>
            <a:cs typeface="+mn-cs"/>
          </a:endParaRPr>
        </a:p>
      </dsp:txBody>
      <dsp:txXfrm rot="-5400000">
        <a:off x="2540442" y="2549794"/>
        <a:ext cx="4486087" cy="559250"/>
      </dsp:txXfrm>
    </dsp:sp>
    <dsp:sp modelId="{8A6FDE40-823C-4091-BD7C-46CC04D05E67}">
      <dsp:nvSpPr>
        <dsp:cNvPr id="0" name=""/>
        <dsp:cNvSpPr/>
      </dsp:nvSpPr>
      <dsp:spPr>
        <a:xfrm>
          <a:off x="0" y="2442070"/>
          <a:ext cx="2540442" cy="774698"/>
        </a:xfrm>
        <a:prstGeom prst="roundRect">
          <a:avLst/>
        </a:prstGeom>
        <a:solidFill>
          <a:srgbClr val="9BBB59">
            <a:hueOff val="8437698"/>
            <a:satOff val="-12660"/>
            <a:lumOff val="-2059"/>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a:lnSpc>
              <a:spcPct val="90000"/>
            </a:lnSpc>
            <a:spcBef>
              <a:spcPct val="0"/>
            </a:spcBef>
            <a:spcAft>
              <a:spcPct val="35000"/>
            </a:spcAft>
          </a:pPr>
          <a:r>
            <a:rPr lang="zh-CN" altLang="en-US" sz="2900" kern="1200" dirty="0">
              <a:solidFill>
                <a:sysClr val="window" lastClr="FFFFFF"/>
              </a:solidFill>
              <a:latin typeface="Calibri"/>
              <a:ea typeface="宋体"/>
              <a:cs typeface="+mn-cs"/>
            </a:rPr>
            <a:t>数据采集</a:t>
          </a:r>
          <a:endParaRPr lang="en-US" sz="2900" kern="1200" dirty="0">
            <a:solidFill>
              <a:sysClr val="window" lastClr="FFFFFF"/>
            </a:solidFill>
            <a:latin typeface="Calibri"/>
            <a:ea typeface="华文楷体"/>
            <a:cs typeface="+mn-cs"/>
          </a:endParaRPr>
        </a:p>
      </dsp:txBody>
      <dsp:txXfrm>
        <a:off x="37818" y="2479888"/>
        <a:ext cx="2464806" cy="699062"/>
      </dsp:txXfrm>
    </dsp:sp>
    <dsp:sp modelId="{C4055FC3-125A-4864-9B50-DB88B94526D2}">
      <dsp:nvSpPr>
        <dsp:cNvPr id="0" name=""/>
        <dsp:cNvSpPr/>
      </dsp:nvSpPr>
      <dsp:spPr>
        <a:xfrm rot="5400000">
          <a:off x="4488733" y="1384682"/>
          <a:ext cx="619758" cy="4516341"/>
        </a:xfrm>
        <a:prstGeom prst="round2SameRect">
          <a:avLst/>
        </a:prstGeom>
        <a:solidFill>
          <a:srgbClr val="9BBB59">
            <a:tint val="40000"/>
            <a:alpha val="90000"/>
            <a:hueOff val="10716850"/>
            <a:satOff val="-13793"/>
            <a:lumOff val="-1075"/>
            <a:alphaOff val="0"/>
          </a:srgbClr>
        </a:solidFill>
        <a:ln w="25400" cap="flat" cmpd="sng" algn="ctr">
          <a:solidFill>
            <a:srgbClr val="9BBB59">
              <a:tint val="40000"/>
              <a:alpha val="90000"/>
              <a:hueOff val="10716850"/>
              <a:satOff val="-13793"/>
              <a:lumOff val="-1075"/>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zh-CN" altLang="en-US" sz="1700" kern="1200" dirty="0">
              <a:solidFill>
                <a:sysClr val="windowText" lastClr="000000">
                  <a:hueOff val="0"/>
                  <a:satOff val="0"/>
                  <a:lumOff val="0"/>
                  <a:alphaOff val="0"/>
                </a:sysClr>
              </a:solidFill>
              <a:latin typeface="Calibri"/>
              <a:ea typeface="宋体"/>
              <a:cs typeface="+mn-cs"/>
            </a:rPr>
            <a:t>云计算平台、云存储、网络、监控等 </a:t>
          </a:r>
          <a:endParaRPr lang="en-US" sz="1700" kern="1200" dirty="0">
            <a:solidFill>
              <a:sysClr val="windowText" lastClr="000000">
                <a:hueOff val="0"/>
                <a:satOff val="0"/>
                <a:lumOff val="0"/>
                <a:alphaOff val="0"/>
              </a:sysClr>
            </a:solidFill>
            <a:latin typeface="Calibri"/>
            <a:ea typeface="华文楷体"/>
            <a:cs typeface="+mn-cs"/>
          </a:endParaRPr>
        </a:p>
      </dsp:txBody>
      <dsp:txXfrm rot="-5400000">
        <a:off x="2540442" y="3363227"/>
        <a:ext cx="4486087" cy="559250"/>
      </dsp:txXfrm>
    </dsp:sp>
    <dsp:sp modelId="{ABA75CE5-179C-44A3-BD81-F19FBC507543}">
      <dsp:nvSpPr>
        <dsp:cNvPr id="0" name=""/>
        <dsp:cNvSpPr/>
      </dsp:nvSpPr>
      <dsp:spPr>
        <a:xfrm>
          <a:off x="0" y="3255504"/>
          <a:ext cx="2540442" cy="774698"/>
        </a:xfrm>
        <a:prstGeom prst="roundRect">
          <a:avLst/>
        </a:prstGeom>
        <a:solidFill>
          <a:srgbClr val="9BBB59">
            <a:hueOff val="11250264"/>
            <a:satOff val="-16880"/>
            <a:lumOff val="-2745"/>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a:lnSpc>
              <a:spcPct val="90000"/>
            </a:lnSpc>
            <a:spcBef>
              <a:spcPct val="0"/>
            </a:spcBef>
            <a:spcAft>
              <a:spcPct val="35000"/>
            </a:spcAft>
          </a:pPr>
          <a:r>
            <a:rPr lang="zh-CN" altLang="en-US" sz="2900" kern="1200" dirty="0">
              <a:solidFill>
                <a:sysClr val="window" lastClr="FFFFFF"/>
              </a:solidFill>
              <a:latin typeface="Calibri"/>
              <a:ea typeface="宋体"/>
              <a:cs typeface="+mn-cs"/>
            </a:rPr>
            <a:t>基础架构支持</a:t>
          </a:r>
          <a:endParaRPr lang="en-US" sz="2900" kern="1200" dirty="0">
            <a:solidFill>
              <a:sysClr val="window" lastClr="FFFFFF"/>
            </a:solidFill>
            <a:latin typeface="Calibri"/>
            <a:ea typeface="华文楷体"/>
            <a:cs typeface="+mn-cs"/>
          </a:endParaRPr>
        </a:p>
      </dsp:txBody>
      <dsp:txXfrm>
        <a:off x="37818" y="3293322"/>
        <a:ext cx="2464806" cy="6990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289302-C210-408F-93CE-015CD1B685AB}">
      <dsp:nvSpPr>
        <dsp:cNvPr id="0" name=""/>
        <dsp:cNvSpPr/>
      </dsp:nvSpPr>
      <dsp:spPr>
        <a:xfrm>
          <a:off x="469852" y="0"/>
          <a:ext cx="5324991" cy="3384376"/>
        </a:xfrm>
        <a:prstGeom prst="rightArrow">
          <a:avLst/>
        </a:prstGeom>
        <a:solidFill>
          <a:srgbClr val="CCCCFF"/>
        </a:solidFill>
        <a:ln>
          <a:noFill/>
        </a:ln>
        <a:effectLst/>
      </dsp:spPr>
      <dsp:style>
        <a:lnRef idx="0">
          <a:scrgbClr r="0" g="0" b="0"/>
        </a:lnRef>
        <a:fillRef idx="1">
          <a:scrgbClr r="0" g="0" b="0"/>
        </a:fillRef>
        <a:effectRef idx="0">
          <a:scrgbClr r="0" g="0" b="0"/>
        </a:effectRef>
        <a:fontRef idx="minor"/>
      </dsp:style>
    </dsp:sp>
    <dsp:sp modelId="{C47AFC88-28A0-4DE3-8376-41F6AA14AFB9}">
      <dsp:nvSpPr>
        <dsp:cNvPr id="0" name=""/>
        <dsp:cNvSpPr/>
      </dsp:nvSpPr>
      <dsp:spPr>
        <a:xfrm>
          <a:off x="686" y="936104"/>
          <a:ext cx="1834762" cy="1512166"/>
        </a:xfrm>
        <a:prstGeom prst="roundRect">
          <a:avLst/>
        </a:prstGeom>
        <a:solidFill>
          <a:srgbClr val="D0A66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zh-CN" altLang="en-US" sz="2400" kern="1200" dirty="0">
              <a:solidFill>
                <a:srgbClr val="FFFFFF"/>
              </a:solidFill>
              <a:latin typeface="华文楷体"/>
              <a:ea typeface="华文楷体"/>
              <a:cs typeface="+mn-cs"/>
            </a:rPr>
            <a:t>离线处理平台</a:t>
          </a:r>
          <a:endParaRPr lang="en-US" sz="2400" kern="1200" dirty="0">
            <a:solidFill>
              <a:srgbClr val="FFFFFF"/>
            </a:solidFill>
            <a:latin typeface="华文楷体"/>
            <a:ea typeface="华文楷体"/>
            <a:cs typeface="+mn-cs"/>
          </a:endParaRPr>
        </a:p>
        <a:p>
          <a:pPr marL="171450" lvl="1" indent="-171450" algn="l" defTabSz="800100" rtl="0">
            <a:lnSpc>
              <a:spcPct val="90000"/>
            </a:lnSpc>
            <a:spcBef>
              <a:spcPct val="0"/>
            </a:spcBef>
            <a:spcAft>
              <a:spcPct val="15000"/>
            </a:spcAft>
            <a:buChar char="••"/>
          </a:pPr>
          <a:r>
            <a:rPr lang="en-US" sz="1800" kern="1200" dirty="0" err="1">
              <a:solidFill>
                <a:srgbClr val="FFFFFF"/>
              </a:solidFill>
              <a:latin typeface="华文楷体"/>
              <a:ea typeface="华文楷体"/>
              <a:cs typeface="+mn-cs"/>
            </a:rPr>
            <a:t>Hadoo</a:t>
          </a:r>
          <a:r>
            <a:rPr lang="en-US" altLang="zh-CN" sz="1800" kern="1200" dirty="0" err="1">
              <a:solidFill>
                <a:srgbClr val="FFFFFF"/>
              </a:solidFill>
              <a:latin typeface="华文楷体"/>
              <a:ea typeface="华文楷体"/>
              <a:cs typeface="+mn-cs"/>
            </a:rPr>
            <a:t>p</a:t>
          </a:r>
          <a:endParaRPr lang="en-US" sz="1800" kern="1200" dirty="0">
            <a:solidFill>
              <a:srgbClr val="FFFFFF"/>
            </a:solidFill>
            <a:latin typeface="华文楷体"/>
            <a:ea typeface="华文楷体"/>
            <a:cs typeface="+mn-cs"/>
          </a:endParaRPr>
        </a:p>
      </dsp:txBody>
      <dsp:txXfrm>
        <a:off x="74504" y="1009922"/>
        <a:ext cx="1687126" cy="1364530"/>
      </dsp:txXfrm>
    </dsp:sp>
    <dsp:sp modelId="{5A5E74EE-6AB8-4182-97A5-DB46ACBC83A5}">
      <dsp:nvSpPr>
        <dsp:cNvPr id="0" name=""/>
        <dsp:cNvSpPr/>
      </dsp:nvSpPr>
      <dsp:spPr>
        <a:xfrm>
          <a:off x="2061809" y="936104"/>
          <a:ext cx="2141076" cy="1512166"/>
        </a:xfrm>
        <a:prstGeom prst="roundRect">
          <a:avLst/>
        </a:prstGeom>
        <a:solidFill>
          <a:srgbClr val="92D050"/>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zh-CN" altLang="en-US" sz="2400" kern="1200" dirty="0">
              <a:solidFill>
                <a:srgbClr val="FFFFFF"/>
              </a:solidFill>
              <a:latin typeface="华文楷体"/>
              <a:ea typeface="华文楷体"/>
              <a:cs typeface="+mn-cs"/>
            </a:rPr>
            <a:t>交互式处理平台</a:t>
          </a:r>
          <a:endParaRPr lang="en-US" sz="2400" kern="1200" dirty="0">
            <a:solidFill>
              <a:srgbClr val="FFFFFF"/>
            </a:solidFill>
            <a:latin typeface="华文楷体"/>
            <a:ea typeface="华文楷体"/>
            <a:cs typeface="+mn-cs"/>
          </a:endParaRPr>
        </a:p>
        <a:p>
          <a:pPr marL="171450" lvl="1" indent="-171450" algn="l" defTabSz="800100" rtl="0">
            <a:lnSpc>
              <a:spcPct val="90000"/>
            </a:lnSpc>
            <a:spcBef>
              <a:spcPct val="0"/>
            </a:spcBef>
            <a:spcAft>
              <a:spcPct val="15000"/>
            </a:spcAft>
            <a:buChar char="••"/>
          </a:pPr>
          <a:r>
            <a:rPr lang="en-US" sz="1800" kern="1200" dirty="0">
              <a:solidFill>
                <a:srgbClr val="FFFFFF"/>
              </a:solidFill>
              <a:latin typeface="华文楷体"/>
              <a:ea typeface="华文楷体"/>
              <a:cs typeface="+mn-cs"/>
            </a:rPr>
            <a:t>Spark</a:t>
          </a:r>
          <a:r>
            <a:rPr lang="zh-CN" altLang="en-US" sz="1800" kern="1200" dirty="0">
              <a:solidFill>
                <a:srgbClr val="FFFFFF"/>
              </a:solidFill>
              <a:latin typeface="华文楷体"/>
              <a:ea typeface="华文楷体"/>
              <a:cs typeface="+mn-cs"/>
            </a:rPr>
            <a:t>，</a:t>
          </a:r>
          <a:r>
            <a:rPr lang="en-US" altLang="zh-CN" sz="1800" kern="1200" dirty="0">
              <a:solidFill>
                <a:srgbClr val="FFFFFF"/>
              </a:solidFill>
              <a:latin typeface="华文楷体"/>
              <a:ea typeface="华文楷体"/>
              <a:cs typeface="+mn-cs"/>
            </a:rPr>
            <a:t>Swift</a:t>
          </a:r>
          <a:endParaRPr lang="en-US" sz="1800" kern="1200" dirty="0">
            <a:solidFill>
              <a:srgbClr val="FFFFFF"/>
            </a:solidFill>
            <a:latin typeface="华文楷体"/>
            <a:ea typeface="华文楷体"/>
            <a:cs typeface="+mn-cs"/>
          </a:endParaRPr>
        </a:p>
      </dsp:txBody>
      <dsp:txXfrm>
        <a:off x="2135627" y="1009922"/>
        <a:ext cx="1993440" cy="1364530"/>
      </dsp:txXfrm>
    </dsp:sp>
    <dsp:sp modelId="{9DAD9699-7670-4AAA-9D6E-B329C6082454}">
      <dsp:nvSpPr>
        <dsp:cNvPr id="0" name=""/>
        <dsp:cNvSpPr/>
      </dsp:nvSpPr>
      <dsp:spPr>
        <a:xfrm>
          <a:off x="4429247" y="936104"/>
          <a:ext cx="1834762" cy="1512166"/>
        </a:xfrm>
        <a:prstGeom prst="roundRect">
          <a:avLst/>
        </a:prstGeom>
        <a:solidFill>
          <a:srgbClr val="00B0F0"/>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zh-CN" altLang="en-US" sz="2400" kern="1200" dirty="0">
              <a:solidFill>
                <a:srgbClr val="FFFFFF"/>
              </a:solidFill>
              <a:latin typeface="华文楷体"/>
              <a:ea typeface="华文楷体"/>
              <a:cs typeface="+mn-cs"/>
            </a:rPr>
            <a:t>流处理平台</a:t>
          </a:r>
          <a:endParaRPr lang="en-US" sz="2400" kern="1200" dirty="0">
            <a:solidFill>
              <a:srgbClr val="FFFFFF"/>
            </a:solidFill>
            <a:latin typeface="华文楷体"/>
            <a:ea typeface="华文楷体"/>
            <a:cs typeface="+mn-cs"/>
          </a:endParaRPr>
        </a:p>
        <a:p>
          <a:pPr marL="171450" lvl="1" indent="-171450" algn="l" defTabSz="800100" rtl="0">
            <a:lnSpc>
              <a:spcPct val="90000"/>
            </a:lnSpc>
            <a:spcBef>
              <a:spcPct val="0"/>
            </a:spcBef>
            <a:spcAft>
              <a:spcPct val="15000"/>
            </a:spcAft>
            <a:buChar char="••"/>
          </a:pPr>
          <a:r>
            <a:rPr lang="en-US" sz="1800" kern="1200" dirty="0">
              <a:solidFill>
                <a:srgbClr val="FFFFFF"/>
              </a:solidFill>
              <a:latin typeface="华文楷体"/>
              <a:ea typeface="华文楷体"/>
              <a:cs typeface="+mn-cs"/>
            </a:rPr>
            <a:t>S4</a:t>
          </a:r>
          <a:r>
            <a:rPr lang="zh-CN" altLang="en-US" sz="1800" kern="1200" dirty="0">
              <a:solidFill>
                <a:srgbClr val="FFFFFF"/>
              </a:solidFill>
              <a:latin typeface="华文楷体"/>
              <a:ea typeface="华文楷体"/>
              <a:cs typeface="+mn-cs"/>
            </a:rPr>
            <a:t>，</a:t>
          </a:r>
          <a:r>
            <a:rPr lang="en-US" sz="1800" kern="1200" dirty="0">
              <a:solidFill>
                <a:srgbClr val="FFFFFF"/>
              </a:solidFill>
              <a:latin typeface="华文楷体"/>
              <a:ea typeface="华文楷体"/>
              <a:cs typeface="+mn-cs"/>
            </a:rPr>
            <a:t>Storm</a:t>
          </a:r>
        </a:p>
      </dsp:txBody>
      <dsp:txXfrm>
        <a:off x="4503065" y="1009922"/>
        <a:ext cx="1687126" cy="1364530"/>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53A075-29DF-4CAE-8BA7-CDA0ED456C88}" type="datetimeFigureOut">
              <a:rPr lang="zh-CN" altLang="en-US" smtClean="0"/>
              <a:pPr/>
              <a:t>2018/2/28</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3924EE-29F1-4E68-A53A-86CBCBDF827A}" type="slidenum">
              <a:rPr lang="zh-CN" altLang="en-US" smtClean="0"/>
              <a:pPr/>
              <a:t>‹#›</a:t>
            </a:fld>
            <a:endParaRPr lang="zh-CN" altLang="en-US"/>
          </a:p>
        </p:txBody>
      </p:sp>
    </p:spTree>
    <p:extLst>
      <p:ext uri="{BB962C8B-B14F-4D97-AF65-F5344CB8AC3E}">
        <p14:creationId xmlns:p14="http://schemas.microsoft.com/office/powerpoint/2010/main" val="2213844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B73EA-EE91-4E33-A9C1-8BF5DD7139A2}" type="datetimeFigureOut">
              <a:rPr lang="zh-CN" altLang="en-US" smtClean="0"/>
              <a:pPr/>
              <a:t>2018/2/28</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92B679-AE23-4750-8FB0-6513430B8953}" type="slidenum">
              <a:rPr lang="zh-CN" altLang="en-US" smtClean="0"/>
              <a:pPr/>
              <a:t>‹#›</a:t>
            </a:fld>
            <a:endParaRPr lang="zh-CN" altLang="en-US"/>
          </a:p>
        </p:txBody>
      </p:sp>
    </p:spTree>
    <p:extLst>
      <p:ext uri="{BB962C8B-B14F-4D97-AF65-F5344CB8AC3E}">
        <p14:creationId xmlns:p14="http://schemas.microsoft.com/office/powerpoint/2010/main" val="129930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1</a:t>
            </a:fld>
            <a:endParaRPr lang="zh-CN" altLang="en-US"/>
          </a:p>
        </p:txBody>
      </p:sp>
    </p:spTree>
    <p:extLst>
      <p:ext uri="{BB962C8B-B14F-4D97-AF65-F5344CB8AC3E}">
        <p14:creationId xmlns:p14="http://schemas.microsoft.com/office/powerpoint/2010/main" val="2118832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10</a:t>
            </a:fld>
            <a:endParaRPr lang="zh-CN" altLang="en-US"/>
          </a:p>
        </p:txBody>
      </p:sp>
    </p:spTree>
    <p:extLst>
      <p:ext uri="{BB962C8B-B14F-4D97-AF65-F5344CB8AC3E}">
        <p14:creationId xmlns:p14="http://schemas.microsoft.com/office/powerpoint/2010/main" val="1635964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11</a:t>
            </a:fld>
            <a:endParaRPr lang="zh-CN" altLang="en-US"/>
          </a:p>
        </p:txBody>
      </p:sp>
    </p:spTree>
    <p:extLst>
      <p:ext uri="{BB962C8B-B14F-4D97-AF65-F5344CB8AC3E}">
        <p14:creationId xmlns:p14="http://schemas.microsoft.com/office/powerpoint/2010/main" val="1800750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17</a:t>
            </a:fld>
            <a:endParaRPr lang="zh-CN" altLang="en-US"/>
          </a:p>
        </p:txBody>
      </p:sp>
    </p:spTree>
    <p:extLst>
      <p:ext uri="{BB962C8B-B14F-4D97-AF65-F5344CB8AC3E}">
        <p14:creationId xmlns:p14="http://schemas.microsoft.com/office/powerpoint/2010/main" val="3600517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一是依靠强大的数据和信用体系。阿里金融的信用数据是流动的、实时的，不是某个时点的静态数据，保证阿里对客户的信用评价准确度高。</a:t>
            </a:r>
          </a:p>
          <a:p>
            <a:endParaRPr lang="zh-CN" altLang="en-US" dirty="0" smtClean="0"/>
          </a:p>
          <a:p>
            <a:r>
              <a:rPr lang="zh-CN" altLang="en-US" dirty="0" smtClean="0"/>
              <a:t>    二是“网上借了钱不还”的情况实际上很罕见。“网上做生意的人更在乎信用，传统上的实体店还可以去看看你有没有实力，装修如何。但在网上，大家对信用风险更加在乎，如果借了阿里小贷的钱不还会进入黑名单，经过催收期不还将公之于众。”彭蕾说。在彭蕾看来，阿里小微金融的使命和阿里巴巴天下没有难做的生意是一脉相承的，小微金融的使命是让信用等于财富，这些企业做到一定程度后，将碰到发展的问题，包括融资的需求，消费者理财的需求等。</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23</a:t>
            </a:fld>
            <a:endParaRPr lang="zh-CN" altLang="en-US"/>
          </a:p>
        </p:txBody>
      </p:sp>
    </p:spTree>
    <p:extLst>
      <p:ext uri="{BB962C8B-B14F-4D97-AF65-F5344CB8AC3E}">
        <p14:creationId xmlns:p14="http://schemas.microsoft.com/office/powerpoint/2010/main" val="3487146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Arial" pitchFamily="34" charset="0"/>
                <a:ea typeface="+mn-ea"/>
                <a:cs typeface="+mn-cs"/>
              </a:rPr>
              <a:t>什么是“</a:t>
            </a:r>
            <a:r>
              <a:rPr lang="en-US" altLang="zh-CN" sz="1200" b="0" i="0" kern="1200" dirty="0" smtClean="0">
                <a:solidFill>
                  <a:schemeClr val="tx1"/>
                </a:solidFill>
                <a:effectLst/>
                <a:latin typeface="Arial" pitchFamily="34" charset="0"/>
                <a:ea typeface="+mn-ea"/>
                <a:cs typeface="+mn-cs"/>
              </a:rPr>
              <a:t>IOE”</a:t>
            </a:r>
            <a:r>
              <a:rPr lang="zh-CN" altLang="en-US" sz="1200" b="0" i="0" kern="1200" dirty="0" smtClean="0">
                <a:solidFill>
                  <a:schemeClr val="tx1"/>
                </a:solidFill>
                <a:effectLst/>
                <a:latin typeface="Arial" pitchFamily="34" charset="0"/>
                <a:ea typeface="+mn-ea"/>
                <a:cs typeface="+mn-cs"/>
              </a:rPr>
              <a:t>？</a:t>
            </a:r>
            <a:r>
              <a:rPr lang="en-US" altLang="zh-CN" sz="1200" b="0" i="0" kern="1200" dirty="0" smtClean="0">
                <a:solidFill>
                  <a:schemeClr val="tx1"/>
                </a:solidFill>
                <a:effectLst/>
                <a:latin typeface="Arial" pitchFamily="34" charset="0"/>
                <a:ea typeface="+mn-ea"/>
                <a:cs typeface="+mn-cs"/>
              </a:rPr>
              <a:t>IBM</a:t>
            </a:r>
            <a:r>
              <a:rPr lang="zh-CN" altLang="en-US" sz="1200" b="0" i="0" kern="1200" dirty="0" smtClean="0">
                <a:solidFill>
                  <a:schemeClr val="tx1"/>
                </a:solidFill>
                <a:effectLst/>
                <a:latin typeface="Arial" pitchFamily="34" charset="0"/>
                <a:ea typeface="+mn-ea"/>
                <a:cs typeface="+mn-cs"/>
              </a:rPr>
              <a:t>是服务器提供商，</a:t>
            </a:r>
            <a:r>
              <a:rPr lang="en-US" altLang="zh-CN" sz="1200" b="0" i="0" kern="1200" dirty="0" smtClean="0">
                <a:solidFill>
                  <a:schemeClr val="tx1"/>
                </a:solidFill>
                <a:effectLst/>
                <a:latin typeface="Arial" pitchFamily="34" charset="0"/>
                <a:ea typeface="+mn-ea"/>
                <a:cs typeface="+mn-cs"/>
              </a:rPr>
              <a:t>Oracle</a:t>
            </a:r>
            <a:r>
              <a:rPr lang="zh-CN" altLang="en-US" sz="1200" b="0" i="0" kern="1200" dirty="0" smtClean="0">
                <a:solidFill>
                  <a:schemeClr val="tx1"/>
                </a:solidFill>
                <a:effectLst/>
                <a:latin typeface="Arial" pitchFamily="34" charset="0"/>
                <a:ea typeface="+mn-ea"/>
                <a:cs typeface="+mn-cs"/>
              </a:rPr>
              <a:t>是数据库软件提供商，</a:t>
            </a:r>
            <a:r>
              <a:rPr lang="en-US" altLang="zh-CN" sz="1200" b="0" i="0" kern="1200" dirty="0" smtClean="0">
                <a:solidFill>
                  <a:schemeClr val="tx1"/>
                </a:solidFill>
                <a:effectLst/>
                <a:latin typeface="Arial" pitchFamily="34" charset="0"/>
                <a:ea typeface="+mn-ea"/>
                <a:cs typeface="+mn-cs"/>
              </a:rPr>
              <a:t>EMC</a:t>
            </a:r>
            <a:r>
              <a:rPr lang="zh-CN" altLang="en-US" sz="1200" b="0" i="0" kern="1200" dirty="0" smtClean="0">
                <a:solidFill>
                  <a:schemeClr val="tx1"/>
                </a:solidFill>
                <a:effectLst/>
                <a:latin typeface="Arial" pitchFamily="34" charset="0"/>
                <a:ea typeface="+mn-ea"/>
                <a:cs typeface="+mn-cs"/>
              </a:rPr>
              <a:t>则是存储设备提供商，三者构成了一个从软件到硬件的企业数据库系统。由这三驾马车构成的数据库系统几乎占领了全球大部分商用数据库系统市场份额。 较为著名的“去</a:t>
            </a:r>
            <a:r>
              <a:rPr lang="en-US" altLang="zh-CN" sz="1200" b="0" i="0" kern="1200" dirty="0" smtClean="0">
                <a:solidFill>
                  <a:schemeClr val="tx1"/>
                </a:solidFill>
                <a:effectLst/>
                <a:latin typeface="Arial" pitchFamily="34" charset="0"/>
                <a:ea typeface="+mn-ea"/>
                <a:cs typeface="+mn-cs"/>
              </a:rPr>
              <a:t>IOE</a:t>
            </a:r>
            <a:r>
              <a:rPr lang="zh-CN" altLang="en-US" sz="1200" b="0" i="0" kern="1200" dirty="0" smtClean="0">
                <a:solidFill>
                  <a:schemeClr val="tx1"/>
                </a:solidFill>
                <a:effectLst/>
                <a:latin typeface="Arial" pitchFamily="34" charset="0"/>
                <a:ea typeface="+mn-ea"/>
                <a:cs typeface="+mn-cs"/>
              </a:rPr>
              <a:t>”事件要追溯到去年</a:t>
            </a:r>
            <a:r>
              <a:rPr lang="en-US" altLang="zh-CN" sz="1200" b="0" i="0" kern="1200" dirty="0" smtClean="0">
                <a:solidFill>
                  <a:schemeClr val="tx1"/>
                </a:solidFill>
                <a:effectLst/>
                <a:latin typeface="Arial" pitchFamily="34" charset="0"/>
                <a:ea typeface="+mn-ea"/>
                <a:cs typeface="+mn-cs"/>
              </a:rPr>
              <a:t>5</a:t>
            </a:r>
            <a:r>
              <a:rPr lang="zh-CN" altLang="en-US" sz="1200" b="0" i="0" kern="1200" dirty="0" smtClean="0">
                <a:solidFill>
                  <a:schemeClr val="tx1"/>
                </a:solidFill>
                <a:effectLst/>
                <a:latin typeface="Arial" pitchFamily="34" charset="0"/>
                <a:ea typeface="+mn-ea"/>
                <a:cs typeface="+mn-cs"/>
              </a:rPr>
              <a:t>月份，阿里巴巴首先发动了“去</a:t>
            </a:r>
            <a:r>
              <a:rPr lang="en-US" altLang="zh-CN" sz="1200" b="0" i="0" kern="1200" dirty="0" smtClean="0">
                <a:solidFill>
                  <a:schemeClr val="tx1"/>
                </a:solidFill>
                <a:effectLst/>
                <a:latin typeface="Arial" pitchFamily="34" charset="0"/>
                <a:ea typeface="+mn-ea"/>
                <a:cs typeface="+mn-cs"/>
              </a:rPr>
              <a:t>IOE</a:t>
            </a:r>
            <a:r>
              <a:rPr lang="zh-CN" altLang="en-US" sz="1200" b="0" i="0" kern="1200" dirty="0" smtClean="0">
                <a:solidFill>
                  <a:schemeClr val="tx1"/>
                </a:solidFill>
                <a:effectLst/>
                <a:latin typeface="Arial" pitchFamily="34" charset="0"/>
                <a:ea typeface="+mn-ea"/>
                <a:cs typeface="+mn-cs"/>
              </a:rPr>
              <a:t>”运动。用成本更加低廉的软件</a:t>
            </a:r>
            <a:r>
              <a:rPr lang="en-US" altLang="zh-CN" sz="1200" b="0" i="0" kern="1200" dirty="0" smtClean="0">
                <a:solidFill>
                  <a:schemeClr val="tx1"/>
                </a:solidFill>
                <a:effectLst/>
                <a:latin typeface="Arial" pitchFamily="34" charset="0"/>
                <a:ea typeface="+mn-ea"/>
                <a:cs typeface="+mn-cs"/>
              </a:rPr>
              <a:t>——MYSQL</a:t>
            </a:r>
            <a:r>
              <a:rPr lang="zh-CN" altLang="en-US" sz="1200" b="0" i="0" kern="1200" dirty="0" smtClean="0">
                <a:solidFill>
                  <a:schemeClr val="tx1"/>
                </a:solidFill>
                <a:effectLst/>
                <a:latin typeface="Arial" pitchFamily="34" charset="0"/>
                <a:ea typeface="+mn-ea"/>
                <a:cs typeface="+mn-cs"/>
              </a:rPr>
              <a:t>替代</a:t>
            </a:r>
            <a:r>
              <a:rPr lang="en-US" altLang="zh-CN" sz="1200" b="0" i="0" kern="1200" dirty="0" smtClean="0">
                <a:solidFill>
                  <a:schemeClr val="tx1"/>
                </a:solidFill>
                <a:effectLst/>
                <a:latin typeface="Arial" pitchFamily="34" charset="0"/>
                <a:ea typeface="+mn-ea"/>
                <a:cs typeface="+mn-cs"/>
              </a:rPr>
              <a:t>Oracle</a:t>
            </a:r>
            <a:r>
              <a:rPr lang="zh-CN" altLang="en-US" sz="1200" b="0" i="0" kern="1200" dirty="0" smtClean="0">
                <a:solidFill>
                  <a:schemeClr val="tx1"/>
                </a:solidFill>
                <a:effectLst/>
                <a:latin typeface="Arial" pitchFamily="34" charset="0"/>
                <a:ea typeface="+mn-ea"/>
                <a:cs typeface="+mn-cs"/>
              </a:rPr>
              <a:t>，使用</a:t>
            </a:r>
            <a:r>
              <a:rPr lang="en-US" altLang="zh-CN" sz="1200" b="0" i="0" kern="1200" dirty="0" smtClean="0">
                <a:solidFill>
                  <a:schemeClr val="tx1"/>
                </a:solidFill>
                <a:effectLst/>
                <a:latin typeface="Arial" pitchFamily="34" charset="0"/>
                <a:ea typeface="+mn-ea"/>
                <a:cs typeface="+mn-cs"/>
              </a:rPr>
              <a:t>PC Server</a:t>
            </a:r>
            <a:r>
              <a:rPr lang="zh-CN" altLang="en-US" sz="1200" b="0" i="0" kern="1200" dirty="0" smtClean="0">
                <a:solidFill>
                  <a:schemeClr val="tx1"/>
                </a:solidFill>
                <a:effectLst/>
                <a:latin typeface="Arial" pitchFamily="34" charset="0"/>
                <a:ea typeface="+mn-ea"/>
                <a:cs typeface="+mn-cs"/>
              </a:rPr>
              <a:t>替代</a:t>
            </a:r>
            <a:r>
              <a:rPr lang="en-US" altLang="zh-CN" sz="1200" b="0" i="0" kern="1200" dirty="0" smtClean="0">
                <a:solidFill>
                  <a:schemeClr val="tx1"/>
                </a:solidFill>
                <a:effectLst/>
                <a:latin typeface="Arial" pitchFamily="34" charset="0"/>
                <a:ea typeface="+mn-ea"/>
                <a:cs typeface="+mn-cs"/>
              </a:rPr>
              <a:t>EMC2</a:t>
            </a:r>
            <a:r>
              <a:rPr lang="zh-CN" altLang="en-US" sz="1200" b="0" i="0" kern="1200" dirty="0" smtClean="0">
                <a:solidFill>
                  <a:schemeClr val="tx1"/>
                </a:solidFill>
                <a:effectLst/>
                <a:latin typeface="Arial" pitchFamily="34" charset="0"/>
                <a:ea typeface="+mn-ea"/>
                <a:cs typeface="+mn-cs"/>
              </a:rPr>
              <a:t>、</a:t>
            </a:r>
            <a:r>
              <a:rPr lang="en-US" altLang="zh-CN" sz="1200" b="0" i="0" kern="1200" dirty="0" smtClean="0">
                <a:solidFill>
                  <a:schemeClr val="tx1"/>
                </a:solidFill>
                <a:effectLst/>
                <a:latin typeface="Arial" pitchFamily="34" charset="0"/>
                <a:ea typeface="+mn-ea"/>
                <a:cs typeface="+mn-cs"/>
              </a:rPr>
              <a:t>IBM</a:t>
            </a:r>
            <a:r>
              <a:rPr lang="zh-CN" altLang="en-US" sz="1200" b="0" i="0" kern="1200" dirty="0" smtClean="0">
                <a:solidFill>
                  <a:schemeClr val="tx1"/>
                </a:solidFill>
                <a:effectLst/>
                <a:latin typeface="Arial" pitchFamily="34" charset="0"/>
                <a:ea typeface="+mn-ea"/>
                <a:cs typeface="+mn-cs"/>
              </a:rPr>
              <a:t>小型机等设备，以消除“</a:t>
            </a:r>
            <a:r>
              <a:rPr lang="en-US" altLang="zh-CN" sz="1200" b="0" i="0" kern="1200" dirty="0" smtClean="0">
                <a:solidFill>
                  <a:schemeClr val="tx1"/>
                </a:solidFill>
                <a:effectLst/>
                <a:latin typeface="Arial" pitchFamily="34" charset="0"/>
                <a:ea typeface="+mn-ea"/>
                <a:cs typeface="+mn-cs"/>
              </a:rPr>
              <a:t>IOE</a:t>
            </a:r>
            <a:r>
              <a:rPr lang="zh-CN" altLang="en-US" sz="1200" b="0" i="0" kern="1200" dirty="0" smtClean="0">
                <a:solidFill>
                  <a:schemeClr val="tx1"/>
                </a:solidFill>
                <a:effectLst/>
                <a:latin typeface="Arial" pitchFamily="34" charset="0"/>
                <a:ea typeface="+mn-ea"/>
                <a:cs typeface="+mn-cs"/>
              </a:rPr>
              <a:t>”对自己数据库系统的垄断。</a:t>
            </a:r>
            <a:endParaRPr lang="en-US" altLang="zh-CN" sz="1200" b="0" i="0" kern="1200" dirty="0" smtClean="0">
              <a:solidFill>
                <a:schemeClr val="tx1"/>
              </a:solidFill>
              <a:effectLst/>
              <a:latin typeface="Arial" pitchFamily="34" charset="0"/>
              <a:ea typeface="+mn-ea"/>
              <a:cs typeface="+mn-cs"/>
            </a:endParaRPr>
          </a:p>
          <a:p>
            <a:endParaRPr lang="en-US" altLang="zh-CN" sz="1200" b="0" i="0" kern="1200" dirty="0" smtClean="0">
              <a:solidFill>
                <a:schemeClr val="tx1"/>
              </a:solidFill>
              <a:effectLst/>
              <a:latin typeface="Arial" pitchFamily="34" charset="0"/>
              <a:ea typeface="+mn-ea"/>
              <a:cs typeface="+mn-cs"/>
            </a:endParaRPr>
          </a:p>
          <a:p>
            <a:r>
              <a:rPr lang="en-US" altLang="zh-CN" sz="1200" b="0" i="0" kern="1200" dirty="0" smtClean="0">
                <a:solidFill>
                  <a:schemeClr val="tx1"/>
                </a:solidFill>
                <a:effectLst/>
                <a:latin typeface="Arial" pitchFamily="34" charset="0"/>
                <a:ea typeface="+mn-ea"/>
                <a:cs typeface="+mn-cs"/>
              </a:rPr>
              <a:t>Transaction processing systems (TPS)</a:t>
            </a:r>
            <a:r>
              <a:rPr lang="zh-CN" altLang="en-US" sz="1200" b="0" i="0" kern="1200" dirty="0" smtClean="0">
                <a:solidFill>
                  <a:schemeClr val="tx1"/>
                </a:solidFill>
                <a:effectLst/>
                <a:latin typeface="Arial" pitchFamily="34" charset="0"/>
                <a:ea typeface="+mn-ea"/>
                <a:cs typeface="+mn-cs"/>
              </a:rPr>
              <a:t>即事务处理系统，用于提高事务处理效率与保证其正确性。每秒事务处理量</a:t>
            </a:r>
            <a:r>
              <a:rPr lang="en-US" altLang="zh-CN" sz="1200" b="0" i="0" kern="1200" dirty="0" smtClean="0">
                <a:solidFill>
                  <a:schemeClr val="tx1"/>
                </a:solidFill>
                <a:effectLst/>
                <a:latin typeface="Arial" pitchFamily="34" charset="0"/>
                <a:ea typeface="+mn-ea"/>
                <a:cs typeface="+mn-cs"/>
              </a:rPr>
              <a:t>(</a:t>
            </a:r>
            <a:r>
              <a:rPr lang="en-US" altLang="zh-CN" sz="1200" b="0" i="0" kern="1200" dirty="0" err="1" smtClean="0">
                <a:solidFill>
                  <a:schemeClr val="tx1"/>
                </a:solidFill>
                <a:effectLst/>
                <a:latin typeface="Arial" pitchFamily="34" charset="0"/>
                <a:ea typeface="+mn-ea"/>
                <a:cs typeface="+mn-cs"/>
              </a:rPr>
              <a:t>TransactionPerSecond</a:t>
            </a:r>
            <a:r>
              <a:rPr lang="en-US" altLang="zh-CN" sz="1200" b="0" i="0" kern="1200" dirty="0" smtClean="0">
                <a:solidFill>
                  <a:schemeClr val="tx1"/>
                </a:solidFill>
                <a:effectLst/>
                <a:latin typeface="Arial" pitchFamily="34" charset="0"/>
                <a:ea typeface="+mn-ea"/>
                <a:cs typeface="+mn-cs"/>
              </a:rPr>
              <a:t>)</a:t>
            </a:r>
            <a:r>
              <a:rPr lang="zh-CN" altLang="en-US" sz="1200" b="0" i="0" kern="1200" dirty="0" smtClean="0">
                <a:solidFill>
                  <a:schemeClr val="tx1"/>
                </a:solidFill>
                <a:effectLst/>
                <a:latin typeface="Arial" pitchFamily="34" charset="0"/>
                <a:ea typeface="+mn-ea"/>
                <a:cs typeface="+mn-cs"/>
              </a:rPr>
              <a:t>。</a:t>
            </a:r>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24</a:t>
            </a:fld>
            <a:endParaRPr lang="zh-CN" altLang="en-US"/>
          </a:p>
        </p:txBody>
      </p:sp>
    </p:spTree>
    <p:extLst>
      <p:ext uri="{BB962C8B-B14F-4D97-AF65-F5344CB8AC3E}">
        <p14:creationId xmlns:p14="http://schemas.microsoft.com/office/powerpoint/2010/main" val="36356546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25</a:t>
            </a:fld>
            <a:endParaRPr lang="zh-CN" altLang="en-US"/>
          </a:p>
        </p:txBody>
      </p:sp>
    </p:spTree>
    <p:extLst>
      <p:ext uri="{BB962C8B-B14F-4D97-AF65-F5344CB8AC3E}">
        <p14:creationId xmlns:p14="http://schemas.microsoft.com/office/powerpoint/2010/main" val="22207295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26</a:t>
            </a:fld>
            <a:endParaRPr lang="zh-CN" altLang="en-US"/>
          </a:p>
        </p:txBody>
      </p:sp>
    </p:spTree>
    <p:extLst>
      <p:ext uri="{BB962C8B-B14F-4D97-AF65-F5344CB8AC3E}">
        <p14:creationId xmlns:p14="http://schemas.microsoft.com/office/powerpoint/2010/main" val="38066670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27</a:t>
            </a:fld>
            <a:endParaRPr lang="zh-CN" altLang="en-US"/>
          </a:p>
        </p:txBody>
      </p:sp>
    </p:spTree>
    <p:extLst>
      <p:ext uri="{BB962C8B-B14F-4D97-AF65-F5344CB8AC3E}">
        <p14:creationId xmlns:p14="http://schemas.microsoft.com/office/powerpoint/2010/main" val="28704662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28</a:t>
            </a:fld>
            <a:endParaRPr lang="zh-CN" altLang="en-US"/>
          </a:p>
        </p:txBody>
      </p:sp>
    </p:spTree>
    <p:extLst>
      <p:ext uri="{BB962C8B-B14F-4D97-AF65-F5344CB8AC3E}">
        <p14:creationId xmlns:p14="http://schemas.microsoft.com/office/powerpoint/2010/main" val="21109392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29</a:t>
            </a:fld>
            <a:endParaRPr lang="zh-CN" altLang="en-US"/>
          </a:p>
        </p:txBody>
      </p:sp>
    </p:spTree>
    <p:extLst>
      <p:ext uri="{BB962C8B-B14F-4D97-AF65-F5344CB8AC3E}">
        <p14:creationId xmlns:p14="http://schemas.microsoft.com/office/powerpoint/2010/main" val="2081850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2</a:t>
            </a:fld>
            <a:endParaRPr lang="zh-CN" altLang="en-US"/>
          </a:p>
        </p:txBody>
      </p:sp>
    </p:spTree>
    <p:extLst>
      <p:ext uri="{BB962C8B-B14F-4D97-AF65-F5344CB8AC3E}">
        <p14:creationId xmlns:p14="http://schemas.microsoft.com/office/powerpoint/2010/main" val="21114862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base" latinLnBrk="0" hangingPunct="1">
              <a:lnSpc>
                <a:spcPct val="125000"/>
              </a:lnSpc>
              <a:spcBef>
                <a:spcPct val="0"/>
              </a:spcBef>
              <a:spcAft>
                <a:spcPct val="0"/>
              </a:spcAft>
              <a:buClrTx/>
              <a:buSzTx/>
              <a:buFont typeface="Wingdings" panose="05000000000000000000" pitchFamily="2" charset="2"/>
              <a:buChar char="l"/>
              <a:tabLst/>
            </a:pPr>
            <a:r>
              <a:rPr kumimoji="0" lang="zh-CN" altLang="en-US" sz="12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访问手机新浪网首页，约产生</a:t>
            </a:r>
            <a:r>
              <a:rPr kumimoji="0" lang="en-US" altLang="zh-CN" sz="12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20</a:t>
            </a:r>
            <a:r>
              <a:rPr kumimoji="0" lang="zh-CN" altLang="en-US" sz="12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条记录；</a:t>
            </a:r>
          </a:p>
          <a:p>
            <a:pPr marL="171450" marR="0" lvl="0" indent="-171450" algn="l" defTabSz="914400" rtl="0" eaLnBrk="1" fontAlgn="base" latinLnBrk="0" hangingPunct="1">
              <a:lnSpc>
                <a:spcPct val="125000"/>
              </a:lnSpc>
              <a:spcBef>
                <a:spcPct val="0"/>
              </a:spcBef>
              <a:spcAft>
                <a:spcPct val="0"/>
              </a:spcAft>
              <a:buClrTx/>
              <a:buSzTx/>
              <a:buFont typeface="Wingdings" panose="05000000000000000000" pitchFamily="2" charset="2"/>
              <a:buChar char="l"/>
              <a:tabLst/>
            </a:pPr>
            <a:r>
              <a:rPr kumimoji="0" lang="zh-CN" altLang="en-US" sz="12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访问新浪</a:t>
            </a:r>
            <a:r>
              <a:rPr kumimoji="0" lang="en-US" altLang="zh-CN" sz="12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iPad</a:t>
            </a:r>
            <a:r>
              <a:rPr kumimoji="0" lang="zh-CN" altLang="en-US" sz="12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首页，约产生</a:t>
            </a:r>
            <a:r>
              <a:rPr kumimoji="0" lang="en-US" altLang="zh-CN" sz="12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40</a:t>
            </a:r>
            <a:r>
              <a:rPr kumimoji="0" lang="zh-CN" altLang="en-US" sz="12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条记录；</a:t>
            </a:r>
          </a:p>
          <a:p>
            <a:pPr marL="171450" marR="0" lvl="0" indent="-171450" algn="l" defTabSz="914400" rtl="0" eaLnBrk="1" fontAlgn="base" latinLnBrk="0" hangingPunct="1">
              <a:lnSpc>
                <a:spcPct val="125000"/>
              </a:lnSpc>
              <a:spcBef>
                <a:spcPct val="0"/>
              </a:spcBef>
              <a:spcAft>
                <a:spcPct val="0"/>
              </a:spcAft>
              <a:buClrTx/>
              <a:buSzTx/>
              <a:buFont typeface="Wingdings" panose="05000000000000000000" pitchFamily="2" charset="2"/>
              <a:buChar char="l"/>
              <a:tabLst/>
            </a:pPr>
            <a:r>
              <a:rPr kumimoji="0" lang="zh-CN" altLang="en-US" sz="12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在</a:t>
            </a:r>
            <a:r>
              <a:rPr kumimoji="0" lang="en-US" altLang="zh-CN" sz="12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iPad</a:t>
            </a:r>
            <a:r>
              <a:rPr kumimoji="0" lang="zh-CN" altLang="en-US" sz="12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中看一条新浪新闻，产生超过</a:t>
            </a:r>
            <a:r>
              <a:rPr kumimoji="0" lang="en-US" altLang="zh-CN" sz="12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180</a:t>
            </a:r>
            <a:r>
              <a:rPr kumimoji="0" lang="zh-CN" altLang="en-US" sz="12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条记录；</a:t>
            </a:r>
          </a:p>
          <a:p>
            <a:pPr marL="171450" marR="0" lvl="0" indent="-171450" algn="l" defTabSz="914400" rtl="0" eaLnBrk="1" fontAlgn="base" latinLnBrk="0" hangingPunct="1">
              <a:lnSpc>
                <a:spcPct val="125000"/>
              </a:lnSpc>
              <a:spcBef>
                <a:spcPct val="0"/>
              </a:spcBef>
              <a:spcAft>
                <a:spcPct val="0"/>
              </a:spcAft>
              <a:buClrTx/>
              <a:buSzTx/>
              <a:buFont typeface="Wingdings" panose="05000000000000000000" pitchFamily="2" charset="2"/>
              <a:buChar char="l"/>
              <a:tabLst/>
            </a:pPr>
            <a:r>
              <a:rPr kumimoji="0" lang="zh-CN" altLang="en-US" sz="12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访问淘宝触摸屏版，约产生</a:t>
            </a:r>
            <a:r>
              <a:rPr kumimoji="0" lang="en-US" altLang="zh-CN" sz="12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60</a:t>
            </a:r>
            <a:r>
              <a:rPr kumimoji="0" lang="zh-CN" altLang="en-US" sz="12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条记录；</a:t>
            </a:r>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30</a:t>
            </a:fld>
            <a:endParaRPr lang="zh-CN" altLang="en-US"/>
          </a:p>
        </p:txBody>
      </p:sp>
    </p:spTree>
    <p:extLst>
      <p:ext uri="{BB962C8B-B14F-4D97-AF65-F5344CB8AC3E}">
        <p14:creationId xmlns:p14="http://schemas.microsoft.com/office/powerpoint/2010/main" val="39645279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31</a:t>
            </a:fld>
            <a:endParaRPr lang="zh-CN" altLang="en-US"/>
          </a:p>
        </p:txBody>
      </p:sp>
    </p:spTree>
    <p:extLst>
      <p:ext uri="{BB962C8B-B14F-4D97-AF65-F5344CB8AC3E}">
        <p14:creationId xmlns:p14="http://schemas.microsoft.com/office/powerpoint/2010/main" val="40396086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32</a:t>
            </a:fld>
            <a:endParaRPr lang="zh-CN" altLang="en-US"/>
          </a:p>
        </p:txBody>
      </p:sp>
    </p:spTree>
    <p:extLst>
      <p:ext uri="{BB962C8B-B14F-4D97-AF65-F5344CB8AC3E}">
        <p14:creationId xmlns:p14="http://schemas.microsoft.com/office/powerpoint/2010/main" val="20362741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33</a:t>
            </a:fld>
            <a:endParaRPr lang="zh-CN" altLang="en-US"/>
          </a:p>
        </p:txBody>
      </p:sp>
    </p:spTree>
    <p:extLst>
      <p:ext uri="{BB962C8B-B14F-4D97-AF65-F5344CB8AC3E}">
        <p14:creationId xmlns:p14="http://schemas.microsoft.com/office/powerpoint/2010/main" val="19799853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34</a:t>
            </a:fld>
            <a:endParaRPr lang="zh-CN" altLang="en-US"/>
          </a:p>
        </p:txBody>
      </p:sp>
    </p:spTree>
    <p:extLst>
      <p:ext uri="{BB962C8B-B14F-4D97-AF65-F5344CB8AC3E}">
        <p14:creationId xmlns:p14="http://schemas.microsoft.com/office/powerpoint/2010/main" val="19676214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35</a:t>
            </a:fld>
            <a:endParaRPr lang="zh-CN" altLang="en-US"/>
          </a:p>
        </p:txBody>
      </p:sp>
    </p:spTree>
    <p:extLst>
      <p:ext uri="{BB962C8B-B14F-4D97-AF65-F5344CB8AC3E}">
        <p14:creationId xmlns:p14="http://schemas.microsoft.com/office/powerpoint/2010/main" val="20293513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36</a:t>
            </a:fld>
            <a:endParaRPr lang="zh-CN" altLang="en-US"/>
          </a:p>
        </p:txBody>
      </p:sp>
    </p:spTree>
    <p:extLst>
      <p:ext uri="{BB962C8B-B14F-4D97-AF65-F5344CB8AC3E}">
        <p14:creationId xmlns:p14="http://schemas.microsoft.com/office/powerpoint/2010/main" val="27462529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37</a:t>
            </a:fld>
            <a:endParaRPr lang="zh-CN" altLang="en-US"/>
          </a:p>
        </p:txBody>
      </p:sp>
    </p:spTree>
    <p:extLst>
      <p:ext uri="{BB962C8B-B14F-4D97-AF65-F5344CB8AC3E}">
        <p14:creationId xmlns:p14="http://schemas.microsoft.com/office/powerpoint/2010/main" val="28474006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38</a:t>
            </a:fld>
            <a:endParaRPr lang="zh-CN" altLang="en-US"/>
          </a:p>
        </p:txBody>
      </p:sp>
    </p:spTree>
    <p:extLst>
      <p:ext uri="{BB962C8B-B14F-4D97-AF65-F5344CB8AC3E}">
        <p14:creationId xmlns:p14="http://schemas.microsoft.com/office/powerpoint/2010/main" val="17564903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39</a:t>
            </a:fld>
            <a:endParaRPr lang="zh-CN" altLang="en-US"/>
          </a:p>
        </p:txBody>
      </p:sp>
    </p:spTree>
    <p:extLst>
      <p:ext uri="{BB962C8B-B14F-4D97-AF65-F5344CB8AC3E}">
        <p14:creationId xmlns:p14="http://schemas.microsoft.com/office/powerpoint/2010/main" val="3547607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3</a:t>
            </a:fld>
            <a:endParaRPr lang="zh-CN" altLang="en-US"/>
          </a:p>
        </p:txBody>
      </p:sp>
    </p:spTree>
    <p:extLst>
      <p:ext uri="{BB962C8B-B14F-4D97-AF65-F5344CB8AC3E}">
        <p14:creationId xmlns:p14="http://schemas.microsoft.com/office/powerpoint/2010/main" val="4463723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40</a:t>
            </a:fld>
            <a:endParaRPr lang="zh-CN" altLang="en-US"/>
          </a:p>
        </p:txBody>
      </p:sp>
    </p:spTree>
    <p:extLst>
      <p:ext uri="{BB962C8B-B14F-4D97-AF65-F5344CB8AC3E}">
        <p14:creationId xmlns:p14="http://schemas.microsoft.com/office/powerpoint/2010/main" val="17381520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41</a:t>
            </a:fld>
            <a:endParaRPr lang="zh-CN" altLang="en-US"/>
          </a:p>
        </p:txBody>
      </p:sp>
    </p:spTree>
    <p:extLst>
      <p:ext uri="{BB962C8B-B14F-4D97-AF65-F5344CB8AC3E}">
        <p14:creationId xmlns:p14="http://schemas.microsoft.com/office/powerpoint/2010/main" val="5694692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42</a:t>
            </a:fld>
            <a:endParaRPr lang="zh-CN" altLang="en-US"/>
          </a:p>
        </p:txBody>
      </p:sp>
    </p:spTree>
    <p:extLst>
      <p:ext uri="{BB962C8B-B14F-4D97-AF65-F5344CB8AC3E}">
        <p14:creationId xmlns:p14="http://schemas.microsoft.com/office/powerpoint/2010/main" val="6384816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43</a:t>
            </a:fld>
            <a:endParaRPr lang="zh-CN" altLang="en-US"/>
          </a:p>
        </p:txBody>
      </p:sp>
    </p:spTree>
    <p:extLst>
      <p:ext uri="{BB962C8B-B14F-4D97-AF65-F5344CB8AC3E}">
        <p14:creationId xmlns:p14="http://schemas.microsoft.com/office/powerpoint/2010/main" val="11911390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44</a:t>
            </a:fld>
            <a:endParaRPr lang="zh-CN" altLang="en-US"/>
          </a:p>
        </p:txBody>
      </p:sp>
    </p:spTree>
    <p:extLst>
      <p:ext uri="{BB962C8B-B14F-4D97-AF65-F5344CB8AC3E}">
        <p14:creationId xmlns:p14="http://schemas.microsoft.com/office/powerpoint/2010/main" val="35947203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45</a:t>
            </a:fld>
            <a:endParaRPr lang="zh-CN" altLang="en-US"/>
          </a:p>
        </p:txBody>
      </p:sp>
    </p:spTree>
    <p:extLst>
      <p:ext uri="{BB962C8B-B14F-4D97-AF65-F5344CB8AC3E}">
        <p14:creationId xmlns:p14="http://schemas.microsoft.com/office/powerpoint/2010/main" val="2601018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46</a:t>
            </a:fld>
            <a:endParaRPr lang="zh-CN" altLang="en-US"/>
          </a:p>
        </p:txBody>
      </p:sp>
    </p:spTree>
    <p:extLst>
      <p:ext uri="{BB962C8B-B14F-4D97-AF65-F5344CB8AC3E}">
        <p14:creationId xmlns:p14="http://schemas.microsoft.com/office/powerpoint/2010/main" val="7677496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47</a:t>
            </a:fld>
            <a:endParaRPr lang="zh-CN" altLang="en-US"/>
          </a:p>
        </p:txBody>
      </p:sp>
    </p:spTree>
    <p:extLst>
      <p:ext uri="{BB962C8B-B14F-4D97-AF65-F5344CB8AC3E}">
        <p14:creationId xmlns:p14="http://schemas.microsoft.com/office/powerpoint/2010/main" val="3779884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48</a:t>
            </a:fld>
            <a:endParaRPr lang="zh-CN" altLang="en-US"/>
          </a:p>
        </p:txBody>
      </p:sp>
    </p:spTree>
    <p:extLst>
      <p:ext uri="{BB962C8B-B14F-4D97-AF65-F5344CB8AC3E}">
        <p14:creationId xmlns:p14="http://schemas.microsoft.com/office/powerpoint/2010/main" val="1015544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49</a:t>
            </a:fld>
            <a:endParaRPr lang="zh-CN" altLang="en-US"/>
          </a:p>
        </p:txBody>
      </p:sp>
    </p:spTree>
    <p:extLst>
      <p:ext uri="{BB962C8B-B14F-4D97-AF65-F5344CB8AC3E}">
        <p14:creationId xmlns:p14="http://schemas.microsoft.com/office/powerpoint/2010/main" val="3267784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4</a:t>
            </a:fld>
            <a:endParaRPr lang="zh-CN" altLang="en-US"/>
          </a:p>
        </p:txBody>
      </p:sp>
    </p:spTree>
    <p:extLst>
      <p:ext uri="{BB962C8B-B14F-4D97-AF65-F5344CB8AC3E}">
        <p14:creationId xmlns:p14="http://schemas.microsoft.com/office/powerpoint/2010/main" val="32864858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50</a:t>
            </a:fld>
            <a:endParaRPr lang="zh-CN" altLang="en-US"/>
          </a:p>
        </p:txBody>
      </p:sp>
    </p:spTree>
    <p:extLst>
      <p:ext uri="{BB962C8B-B14F-4D97-AF65-F5344CB8AC3E}">
        <p14:creationId xmlns:p14="http://schemas.microsoft.com/office/powerpoint/2010/main" val="2381715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51</a:t>
            </a:fld>
            <a:endParaRPr lang="zh-CN" altLang="en-US"/>
          </a:p>
        </p:txBody>
      </p:sp>
    </p:spTree>
    <p:extLst>
      <p:ext uri="{BB962C8B-B14F-4D97-AF65-F5344CB8AC3E}">
        <p14:creationId xmlns:p14="http://schemas.microsoft.com/office/powerpoint/2010/main" val="29165894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52</a:t>
            </a:fld>
            <a:endParaRPr lang="zh-CN" altLang="en-US"/>
          </a:p>
        </p:txBody>
      </p:sp>
    </p:spTree>
    <p:extLst>
      <p:ext uri="{BB962C8B-B14F-4D97-AF65-F5344CB8AC3E}">
        <p14:creationId xmlns:p14="http://schemas.microsoft.com/office/powerpoint/2010/main" val="900794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53</a:t>
            </a:fld>
            <a:endParaRPr lang="zh-CN" altLang="en-US"/>
          </a:p>
        </p:txBody>
      </p:sp>
    </p:spTree>
    <p:extLst>
      <p:ext uri="{BB962C8B-B14F-4D97-AF65-F5344CB8AC3E}">
        <p14:creationId xmlns:p14="http://schemas.microsoft.com/office/powerpoint/2010/main" val="42364334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54</a:t>
            </a:fld>
            <a:endParaRPr lang="zh-CN" altLang="en-US"/>
          </a:p>
        </p:txBody>
      </p:sp>
    </p:spTree>
    <p:extLst>
      <p:ext uri="{BB962C8B-B14F-4D97-AF65-F5344CB8AC3E}">
        <p14:creationId xmlns:p14="http://schemas.microsoft.com/office/powerpoint/2010/main" val="6210275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55</a:t>
            </a:fld>
            <a:endParaRPr lang="zh-CN" altLang="en-US"/>
          </a:p>
        </p:txBody>
      </p:sp>
    </p:spTree>
    <p:extLst>
      <p:ext uri="{BB962C8B-B14F-4D97-AF65-F5344CB8AC3E}">
        <p14:creationId xmlns:p14="http://schemas.microsoft.com/office/powerpoint/2010/main" val="1544747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56</a:t>
            </a:fld>
            <a:endParaRPr lang="zh-CN" altLang="en-US"/>
          </a:p>
        </p:txBody>
      </p:sp>
    </p:spTree>
    <p:extLst>
      <p:ext uri="{BB962C8B-B14F-4D97-AF65-F5344CB8AC3E}">
        <p14:creationId xmlns:p14="http://schemas.microsoft.com/office/powerpoint/2010/main" val="22933746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57</a:t>
            </a:fld>
            <a:endParaRPr lang="zh-CN" altLang="en-US"/>
          </a:p>
        </p:txBody>
      </p:sp>
    </p:spTree>
    <p:extLst>
      <p:ext uri="{BB962C8B-B14F-4D97-AF65-F5344CB8AC3E}">
        <p14:creationId xmlns:p14="http://schemas.microsoft.com/office/powerpoint/2010/main" val="5074590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58</a:t>
            </a:fld>
            <a:endParaRPr lang="zh-CN" altLang="en-US"/>
          </a:p>
        </p:txBody>
      </p:sp>
    </p:spTree>
    <p:extLst>
      <p:ext uri="{BB962C8B-B14F-4D97-AF65-F5344CB8AC3E}">
        <p14:creationId xmlns:p14="http://schemas.microsoft.com/office/powerpoint/2010/main" val="29974086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59</a:t>
            </a:fld>
            <a:endParaRPr lang="zh-CN" altLang="en-US"/>
          </a:p>
        </p:txBody>
      </p:sp>
    </p:spTree>
    <p:extLst>
      <p:ext uri="{BB962C8B-B14F-4D97-AF65-F5344CB8AC3E}">
        <p14:creationId xmlns:p14="http://schemas.microsoft.com/office/powerpoint/2010/main" val="647085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5</a:t>
            </a:fld>
            <a:endParaRPr lang="zh-CN" altLang="en-US"/>
          </a:p>
        </p:txBody>
      </p:sp>
    </p:spTree>
    <p:extLst>
      <p:ext uri="{BB962C8B-B14F-4D97-AF65-F5344CB8AC3E}">
        <p14:creationId xmlns:p14="http://schemas.microsoft.com/office/powerpoint/2010/main" val="5492646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60</a:t>
            </a:fld>
            <a:endParaRPr lang="zh-CN" altLang="en-US"/>
          </a:p>
        </p:txBody>
      </p:sp>
    </p:spTree>
    <p:extLst>
      <p:ext uri="{BB962C8B-B14F-4D97-AF65-F5344CB8AC3E}">
        <p14:creationId xmlns:p14="http://schemas.microsoft.com/office/powerpoint/2010/main" val="31775863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61</a:t>
            </a:fld>
            <a:endParaRPr lang="zh-CN" altLang="en-US"/>
          </a:p>
        </p:txBody>
      </p:sp>
    </p:spTree>
    <p:extLst>
      <p:ext uri="{BB962C8B-B14F-4D97-AF65-F5344CB8AC3E}">
        <p14:creationId xmlns:p14="http://schemas.microsoft.com/office/powerpoint/2010/main" val="7597046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62</a:t>
            </a:fld>
            <a:endParaRPr lang="zh-CN" altLang="en-US"/>
          </a:p>
        </p:txBody>
      </p:sp>
    </p:spTree>
    <p:extLst>
      <p:ext uri="{BB962C8B-B14F-4D97-AF65-F5344CB8AC3E}">
        <p14:creationId xmlns:p14="http://schemas.microsoft.com/office/powerpoint/2010/main" val="3010231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6</a:t>
            </a:fld>
            <a:endParaRPr lang="zh-CN" altLang="en-US"/>
          </a:p>
        </p:txBody>
      </p:sp>
    </p:spTree>
    <p:extLst>
      <p:ext uri="{BB962C8B-B14F-4D97-AF65-F5344CB8AC3E}">
        <p14:creationId xmlns:p14="http://schemas.microsoft.com/office/powerpoint/2010/main" val="2976927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7</a:t>
            </a:fld>
            <a:endParaRPr lang="zh-CN" altLang="en-US"/>
          </a:p>
        </p:txBody>
      </p:sp>
    </p:spTree>
    <p:extLst>
      <p:ext uri="{BB962C8B-B14F-4D97-AF65-F5344CB8AC3E}">
        <p14:creationId xmlns:p14="http://schemas.microsoft.com/office/powerpoint/2010/main" val="2029829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8</a:t>
            </a:fld>
            <a:endParaRPr lang="zh-CN" altLang="en-US"/>
          </a:p>
        </p:txBody>
      </p:sp>
    </p:spTree>
    <p:extLst>
      <p:ext uri="{BB962C8B-B14F-4D97-AF65-F5344CB8AC3E}">
        <p14:creationId xmlns:p14="http://schemas.microsoft.com/office/powerpoint/2010/main" val="3185739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9</a:t>
            </a:fld>
            <a:endParaRPr lang="zh-CN" altLang="en-US"/>
          </a:p>
        </p:txBody>
      </p:sp>
    </p:spTree>
    <p:extLst>
      <p:ext uri="{BB962C8B-B14F-4D97-AF65-F5344CB8AC3E}">
        <p14:creationId xmlns:p14="http://schemas.microsoft.com/office/powerpoint/2010/main" val="966408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idx="1"/>
          </p:nvPr>
        </p:nvSpPr>
        <p:spPr>
          <a:xfrm>
            <a:off x="457200" y="1200151"/>
            <a:ext cx="8229600" cy="339447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98311488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512128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10" name="文本占位符 9"/>
          <p:cNvSpPr>
            <a:spLocks noGrp="1"/>
          </p:cNvSpPr>
          <p:nvPr>
            <p:ph type="body" sz="quarter" idx="13"/>
          </p:nvPr>
        </p:nvSpPr>
        <p:spPr>
          <a:xfrm>
            <a:off x="457200" y="1203325"/>
            <a:ext cx="8229600" cy="3384550"/>
          </a:xfrm>
        </p:spPr>
        <p:txBody>
          <a:bodyPr/>
          <a:lstStyle>
            <a:lvl1pPr>
              <a:defRPr sz="2400"/>
            </a:lvl1pPr>
            <a:lvl2pPr>
              <a:defRPr sz="2000"/>
            </a:lvl2pPr>
            <a:lvl3pPr>
              <a:defRPr sz="1600"/>
            </a:lvl3pPr>
            <a:lvl4pPr>
              <a:defRPr sz="1400"/>
            </a:lvl4pPr>
            <a:lvl5pPr>
              <a:defRPr sz="12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2018/2/28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2018/2/28</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50" r:id="rId1"/>
    <p:sldLayoutId id="2147483660" r:id="rId2"/>
    <p:sldLayoutId id="2147483661" r:id="rId3"/>
    <p:sldLayoutId id="2147483654" r:id="rId4"/>
    <p:sldLayoutId id="2147483655" r:id="rId5"/>
  </p:sldLayoutIdLst>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themeOverride" Target="../theme/themeOverride1.xml"/><Relationship Id="rId5" Type="http://schemas.openxmlformats.org/officeDocument/2006/relationships/image" Target="../media/image2.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image" Target="../media/image27.jpeg"/><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44.jpeg"/><Relationship Id="rId2" Type="http://schemas.openxmlformats.org/officeDocument/2006/relationships/image" Target="../media/image39.jpeg"/><Relationship Id="rId1" Type="http://schemas.openxmlformats.org/officeDocument/2006/relationships/slideLayout" Target="../slideLayouts/slideLayout4.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19.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46.jpeg"/><Relationship Id="rId7" Type="http://schemas.openxmlformats.org/officeDocument/2006/relationships/image" Target="../media/image50.jpeg"/><Relationship Id="rId2" Type="http://schemas.openxmlformats.org/officeDocument/2006/relationships/image" Target="../media/image45.jpeg"/><Relationship Id="rId1" Type="http://schemas.openxmlformats.org/officeDocument/2006/relationships/slideLayout" Target="../slideLayouts/slideLayout4.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 Id="rId9" Type="http://schemas.openxmlformats.org/officeDocument/2006/relationships/image" Target="../media/image52.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hemeOverride" Target="../theme/themeOverride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hemeOverride" Target="../theme/themeOverride3.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71.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jpeg"/><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image" Target="../media/image80.png"/><Relationship Id="rId5" Type="http://schemas.openxmlformats.org/officeDocument/2006/relationships/image" Target="../media/image78.png"/><Relationship Id="rId4" Type="http://schemas.openxmlformats.org/officeDocument/2006/relationships/image" Target="../media/image79.png"/></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image" Target="../media/image83.png"/><Relationship Id="rId5" Type="http://schemas.openxmlformats.org/officeDocument/2006/relationships/image" Target="../media/image82.jpeg"/><Relationship Id="rId4" Type="http://schemas.openxmlformats.org/officeDocument/2006/relationships/image" Target="../media/image76.png"/></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5.xml"/><Relationship Id="rId1" Type="http://schemas.openxmlformats.org/officeDocument/2006/relationships/themeOverride" Target="../theme/themeOverride4.xml"/><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image" Target="../media/image15.png"/><Relationship Id="rId5" Type="http://schemas.openxmlformats.org/officeDocument/2006/relationships/diagramQuickStyle" Target="../diagrams/quickStyle1.xml"/><Relationship Id="rId10" Type="http://schemas.openxmlformats.org/officeDocument/2006/relationships/image" Target="../media/image14.png"/><Relationship Id="rId4" Type="http://schemas.openxmlformats.org/officeDocument/2006/relationships/diagramLayout" Target="../diagrams/layout1.xml"/><Relationship Id="rId9"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
          <p:cNvSpPr/>
          <p:nvPr/>
        </p:nvSpPr>
        <p:spPr>
          <a:xfrm flipH="1">
            <a:off x="3664844" y="2647776"/>
            <a:ext cx="5478884" cy="1148110"/>
          </a:xfrm>
          <a:custGeom>
            <a:avLst/>
            <a:gdLst>
              <a:gd name="connsiteX0" fmla="*/ 0 w 5580112"/>
              <a:gd name="connsiteY0" fmla="*/ 0 h 5143500"/>
              <a:gd name="connsiteX1" fmla="*/ 5580112 w 5580112"/>
              <a:gd name="connsiteY1" fmla="*/ 0 h 5143500"/>
              <a:gd name="connsiteX2" fmla="*/ 5580112 w 5580112"/>
              <a:gd name="connsiteY2" fmla="*/ 5143500 h 5143500"/>
              <a:gd name="connsiteX3" fmla="*/ 0 w 5580112"/>
              <a:gd name="connsiteY3" fmla="*/ 5143500 h 5143500"/>
              <a:gd name="connsiteX4" fmla="*/ 0 w 5580112"/>
              <a:gd name="connsiteY4" fmla="*/ 0 h 5143500"/>
              <a:gd name="connsiteX0" fmla="*/ 0 w 5580112"/>
              <a:gd name="connsiteY0" fmla="*/ 0 h 5150534"/>
              <a:gd name="connsiteX1" fmla="*/ 5580112 w 5580112"/>
              <a:gd name="connsiteY1" fmla="*/ 0 h 5150534"/>
              <a:gd name="connsiteX2" fmla="*/ 2028020 w 5580112"/>
              <a:gd name="connsiteY2" fmla="*/ 5150534 h 5150534"/>
              <a:gd name="connsiteX3" fmla="*/ 0 w 5580112"/>
              <a:gd name="connsiteY3" fmla="*/ 5143500 h 5150534"/>
              <a:gd name="connsiteX4" fmla="*/ 0 w 5580112"/>
              <a:gd name="connsiteY4" fmla="*/ 0 h 5150534"/>
              <a:gd name="connsiteX0" fmla="*/ 0 w 5580112"/>
              <a:gd name="connsiteY0" fmla="*/ 0 h 5150534"/>
              <a:gd name="connsiteX1" fmla="*/ 5580112 w 5580112"/>
              <a:gd name="connsiteY1" fmla="*/ 0 h 5150534"/>
              <a:gd name="connsiteX2" fmla="*/ 2464118 w 5580112"/>
              <a:gd name="connsiteY2" fmla="*/ 5150534 h 5150534"/>
              <a:gd name="connsiteX3" fmla="*/ 0 w 5580112"/>
              <a:gd name="connsiteY3" fmla="*/ 5143500 h 5150534"/>
              <a:gd name="connsiteX4" fmla="*/ 0 w 5580112"/>
              <a:gd name="connsiteY4" fmla="*/ 0 h 5150534"/>
              <a:gd name="connsiteX0" fmla="*/ 0 w 3969895"/>
              <a:gd name="connsiteY0" fmla="*/ 10969 h 5161503"/>
              <a:gd name="connsiteX1" fmla="*/ 3969895 w 3969895"/>
              <a:gd name="connsiteY1" fmla="*/ 0 h 5161503"/>
              <a:gd name="connsiteX2" fmla="*/ 2464118 w 3969895"/>
              <a:gd name="connsiteY2" fmla="*/ 5161503 h 5161503"/>
              <a:gd name="connsiteX3" fmla="*/ 0 w 3969895"/>
              <a:gd name="connsiteY3" fmla="*/ 5154469 h 5161503"/>
              <a:gd name="connsiteX4" fmla="*/ 0 w 3969895"/>
              <a:gd name="connsiteY4" fmla="*/ 10969 h 5161503"/>
              <a:gd name="connsiteX0" fmla="*/ 0 w 3969895"/>
              <a:gd name="connsiteY0" fmla="*/ 10969 h 5154469"/>
              <a:gd name="connsiteX1" fmla="*/ 3969895 w 3969895"/>
              <a:gd name="connsiteY1" fmla="*/ 0 h 5154469"/>
              <a:gd name="connsiteX2" fmla="*/ 3219219 w 3969895"/>
              <a:gd name="connsiteY2" fmla="*/ 5129991 h 5154469"/>
              <a:gd name="connsiteX3" fmla="*/ 0 w 3969895"/>
              <a:gd name="connsiteY3" fmla="*/ 5154469 h 5154469"/>
              <a:gd name="connsiteX4" fmla="*/ 0 w 3969895"/>
              <a:gd name="connsiteY4" fmla="*/ 10969 h 5154469"/>
              <a:gd name="connsiteX0" fmla="*/ 0 w 3879883"/>
              <a:gd name="connsiteY0" fmla="*/ 2 h 5143502"/>
              <a:gd name="connsiteX1" fmla="*/ 3879883 w 3879883"/>
              <a:gd name="connsiteY1" fmla="*/ 83565 h 5143502"/>
              <a:gd name="connsiteX2" fmla="*/ 3219219 w 3879883"/>
              <a:gd name="connsiteY2" fmla="*/ 5119024 h 5143502"/>
              <a:gd name="connsiteX3" fmla="*/ 0 w 3879883"/>
              <a:gd name="connsiteY3" fmla="*/ 5143502 h 5143502"/>
              <a:gd name="connsiteX4" fmla="*/ 0 w 3879883"/>
              <a:gd name="connsiteY4" fmla="*/ 2 h 5143502"/>
              <a:gd name="connsiteX0" fmla="*/ 0 w 3844878"/>
              <a:gd name="connsiteY0" fmla="*/ 2 h 5143502"/>
              <a:gd name="connsiteX1" fmla="*/ 3844878 w 3844878"/>
              <a:gd name="connsiteY1" fmla="*/ 83565 h 5143502"/>
              <a:gd name="connsiteX2" fmla="*/ 3219219 w 3844878"/>
              <a:gd name="connsiteY2" fmla="*/ 5119024 h 5143502"/>
              <a:gd name="connsiteX3" fmla="*/ 0 w 3844878"/>
              <a:gd name="connsiteY3" fmla="*/ 5143502 h 5143502"/>
              <a:gd name="connsiteX4" fmla="*/ 0 w 3844878"/>
              <a:gd name="connsiteY4" fmla="*/ 2 h 5143502"/>
              <a:gd name="connsiteX0" fmla="*/ 0 w 4039330"/>
              <a:gd name="connsiteY0" fmla="*/ 2 h 5623209"/>
              <a:gd name="connsiteX1" fmla="*/ 3844878 w 4039330"/>
              <a:gd name="connsiteY1" fmla="*/ 83565 h 5623209"/>
              <a:gd name="connsiteX2" fmla="*/ 4039330 w 4039330"/>
              <a:gd name="connsiteY2" fmla="*/ 5623209 h 5623209"/>
              <a:gd name="connsiteX3" fmla="*/ 0 w 4039330"/>
              <a:gd name="connsiteY3" fmla="*/ 5143502 h 5623209"/>
              <a:gd name="connsiteX4" fmla="*/ 0 w 4039330"/>
              <a:gd name="connsiteY4" fmla="*/ 2 h 5623209"/>
              <a:gd name="connsiteX0" fmla="*/ 0 w 4039330"/>
              <a:gd name="connsiteY0" fmla="*/ 2 h 5623209"/>
              <a:gd name="connsiteX1" fmla="*/ 3374815 w 4039330"/>
              <a:gd name="connsiteY1" fmla="*/ 20541 h 5623209"/>
              <a:gd name="connsiteX2" fmla="*/ 4039330 w 4039330"/>
              <a:gd name="connsiteY2" fmla="*/ 5623209 h 5623209"/>
              <a:gd name="connsiteX3" fmla="*/ 0 w 4039330"/>
              <a:gd name="connsiteY3" fmla="*/ 5143502 h 5623209"/>
              <a:gd name="connsiteX4" fmla="*/ 0 w 4039330"/>
              <a:gd name="connsiteY4" fmla="*/ 2 h 5623209"/>
              <a:gd name="connsiteX0" fmla="*/ 0 w 3943230"/>
              <a:gd name="connsiteY0" fmla="*/ 2 h 5641021"/>
              <a:gd name="connsiteX1" fmla="*/ 3374815 w 3943230"/>
              <a:gd name="connsiteY1" fmla="*/ 20541 h 5641021"/>
              <a:gd name="connsiteX2" fmla="*/ 3943230 w 3943230"/>
              <a:gd name="connsiteY2" fmla="*/ 5641021 h 5641021"/>
              <a:gd name="connsiteX3" fmla="*/ 0 w 3943230"/>
              <a:gd name="connsiteY3" fmla="*/ 5143502 h 5641021"/>
              <a:gd name="connsiteX4" fmla="*/ 0 w 3943230"/>
              <a:gd name="connsiteY4" fmla="*/ 2 h 5641021"/>
              <a:gd name="connsiteX0" fmla="*/ 0 w 3943230"/>
              <a:gd name="connsiteY0" fmla="*/ 2 h 5641021"/>
              <a:gd name="connsiteX1" fmla="*/ 3386121 w 3943230"/>
              <a:gd name="connsiteY1" fmla="*/ 20541 h 5641021"/>
              <a:gd name="connsiteX2" fmla="*/ 3943230 w 3943230"/>
              <a:gd name="connsiteY2" fmla="*/ 5641021 h 5641021"/>
              <a:gd name="connsiteX3" fmla="*/ 0 w 3943230"/>
              <a:gd name="connsiteY3" fmla="*/ 5143502 h 5641021"/>
              <a:gd name="connsiteX4" fmla="*/ 0 w 3943230"/>
              <a:gd name="connsiteY4" fmla="*/ 2 h 5641021"/>
              <a:gd name="connsiteX0" fmla="*/ 0 w 3934751"/>
              <a:gd name="connsiteY0" fmla="*/ 2 h 5641021"/>
              <a:gd name="connsiteX1" fmla="*/ 3386121 w 3934751"/>
              <a:gd name="connsiteY1" fmla="*/ 20541 h 5641021"/>
              <a:gd name="connsiteX2" fmla="*/ 3934751 w 3934751"/>
              <a:gd name="connsiteY2" fmla="*/ 5641021 h 5641021"/>
              <a:gd name="connsiteX3" fmla="*/ 0 w 3934751"/>
              <a:gd name="connsiteY3" fmla="*/ 5143502 h 5641021"/>
              <a:gd name="connsiteX4" fmla="*/ 0 w 3934751"/>
              <a:gd name="connsiteY4" fmla="*/ 2 h 5641021"/>
              <a:gd name="connsiteX0" fmla="*/ 0 w 3934751"/>
              <a:gd name="connsiteY0" fmla="*/ 2 h 5641021"/>
              <a:gd name="connsiteX1" fmla="*/ 3380468 w 3934751"/>
              <a:gd name="connsiteY1" fmla="*/ 2733 h 5641021"/>
              <a:gd name="connsiteX2" fmla="*/ 3934751 w 3934751"/>
              <a:gd name="connsiteY2" fmla="*/ 5641021 h 5641021"/>
              <a:gd name="connsiteX3" fmla="*/ 0 w 3934751"/>
              <a:gd name="connsiteY3" fmla="*/ 5143502 h 5641021"/>
              <a:gd name="connsiteX4" fmla="*/ 0 w 3934751"/>
              <a:gd name="connsiteY4" fmla="*/ 2 h 5641021"/>
              <a:gd name="connsiteX0" fmla="*/ 0 w 3934751"/>
              <a:gd name="connsiteY0" fmla="*/ 2 h 5641021"/>
              <a:gd name="connsiteX1" fmla="*/ 3388948 w 3934751"/>
              <a:gd name="connsiteY1" fmla="*/ 2733 h 5641021"/>
              <a:gd name="connsiteX2" fmla="*/ 3934751 w 3934751"/>
              <a:gd name="connsiteY2" fmla="*/ 5641021 h 5641021"/>
              <a:gd name="connsiteX3" fmla="*/ 0 w 3934751"/>
              <a:gd name="connsiteY3" fmla="*/ 5143502 h 5641021"/>
              <a:gd name="connsiteX4" fmla="*/ 0 w 3934751"/>
              <a:gd name="connsiteY4" fmla="*/ 2 h 5641021"/>
              <a:gd name="connsiteX0" fmla="*/ 0 w 3923446"/>
              <a:gd name="connsiteY0" fmla="*/ 2 h 5641021"/>
              <a:gd name="connsiteX1" fmla="*/ 3388948 w 3923446"/>
              <a:gd name="connsiteY1" fmla="*/ 2733 h 5641021"/>
              <a:gd name="connsiteX2" fmla="*/ 3923446 w 3923446"/>
              <a:gd name="connsiteY2" fmla="*/ 5641021 h 5641021"/>
              <a:gd name="connsiteX3" fmla="*/ 0 w 3923446"/>
              <a:gd name="connsiteY3" fmla="*/ 5143502 h 5641021"/>
              <a:gd name="connsiteX4" fmla="*/ 0 w 3923446"/>
              <a:gd name="connsiteY4" fmla="*/ 2 h 5641021"/>
              <a:gd name="connsiteX0" fmla="*/ 0 w 3926272"/>
              <a:gd name="connsiteY0" fmla="*/ 2 h 5641021"/>
              <a:gd name="connsiteX1" fmla="*/ 3388948 w 3926272"/>
              <a:gd name="connsiteY1" fmla="*/ 2733 h 5641021"/>
              <a:gd name="connsiteX2" fmla="*/ 3926272 w 3926272"/>
              <a:gd name="connsiteY2" fmla="*/ 5641021 h 5641021"/>
              <a:gd name="connsiteX3" fmla="*/ 0 w 3926272"/>
              <a:gd name="connsiteY3" fmla="*/ 5143502 h 5641021"/>
              <a:gd name="connsiteX4" fmla="*/ 0 w 3926272"/>
              <a:gd name="connsiteY4" fmla="*/ 2 h 5641021"/>
              <a:gd name="connsiteX0" fmla="*/ 0 w 3900834"/>
              <a:gd name="connsiteY0" fmla="*/ 2 h 5302617"/>
              <a:gd name="connsiteX1" fmla="*/ 3388948 w 3900834"/>
              <a:gd name="connsiteY1" fmla="*/ 2733 h 5302617"/>
              <a:gd name="connsiteX2" fmla="*/ 3900834 w 3900834"/>
              <a:gd name="connsiteY2" fmla="*/ 5302617 h 5302617"/>
              <a:gd name="connsiteX3" fmla="*/ 0 w 3900834"/>
              <a:gd name="connsiteY3" fmla="*/ 5143502 h 5302617"/>
              <a:gd name="connsiteX4" fmla="*/ 0 w 3900834"/>
              <a:gd name="connsiteY4" fmla="*/ 2 h 5302617"/>
              <a:gd name="connsiteX0" fmla="*/ 0 w 3898007"/>
              <a:gd name="connsiteY0" fmla="*/ 2 h 5195752"/>
              <a:gd name="connsiteX1" fmla="*/ 3388948 w 3898007"/>
              <a:gd name="connsiteY1" fmla="*/ 2733 h 5195752"/>
              <a:gd name="connsiteX2" fmla="*/ 3898007 w 3898007"/>
              <a:gd name="connsiteY2" fmla="*/ 5195752 h 5195752"/>
              <a:gd name="connsiteX3" fmla="*/ 0 w 3898007"/>
              <a:gd name="connsiteY3" fmla="*/ 5143502 h 5195752"/>
              <a:gd name="connsiteX4" fmla="*/ 0 w 3898007"/>
              <a:gd name="connsiteY4" fmla="*/ 2 h 5195752"/>
              <a:gd name="connsiteX0" fmla="*/ 0 w 3895181"/>
              <a:gd name="connsiteY0" fmla="*/ 2 h 5143502"/>
              <a:gd name="connsiteX1" fmla="*/ 3388948 w 3895181"/>
              <a:gd name="connsiteY1" fmla="*/ 2733 h 5143502"/>
              <a:gd name="connsiteX2" fmla="*/ 3895181 w 3895181"/>
              <a:gd name="connsiteY2" fmla="*/ 5035459 h 5143502"/>
              <a:gd name="connsiteX3" fmla="*/ 0 w 3895181"/>
              <a:gd name="connsiteY3" fmla="*/ 5143502 h 5143502"/>
              <a:gd name="connsiteX4" fmla="*/ 0 w 3895181"/>
              <a:gd name="connsiteY4" fmla="*/ 2 h 5143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5181" h="5143502">
                <a:moveTo>
                  <a:pt x="0" y="2"/>
                </a:moveTo>
                <a:lnTo>
                  <a:pt x="3388948" y="2733"/>
                </a:lnTo>
                <a:lnTo>
                  <a:pt x="3895181" y="5035459"/>
                </a:lnTo>
                <a:lnTo>
                  <a:pt x="0" y="5143502"/>
                </a:lnTo>
                <a:lnTo>
                  <a:pt x="0" y="2"/>
                </a:lnTo>
                <a:close/>
              </a:path>
            </a:pathLst>
          </a:custGeom>
          <a:solidFill>
            <a:srgbClr val="1B3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a:extLst>
              <a:ext uri="{FF2B5EF4-FFF2-40B4-BE49-F238E27FC236}">
                <a16:creationId xmlns:a16="http://schemas.microsoft.com/office/drawing/2014/main" xmlns="" id="{4956CC36-AAB0-48E4-B898-6AF04E311AC0}"/>
              </a:ext>
            </a:extLst>
          </p:cNvPr>
          <p:cNvSpPr>
            <a:spLocks noChangeArrowheads="1"/>
          </p:cNvSpPr>
          <p:nvPr/>
        </p:nvSpPr>
        <p:spPr bwMode="auto">
          <a:xfrm>
            <a:off x="3792298" y="3006387"/>
            <a:ext cx="5622719" cy="43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zh-CN" altLang="en-US" sz="2800" b="1" dirty="0" smtClean="0">
                <a:solidFill>
                  <a:schemeClr val="bg1"/>
                </a:solidFill>
                <a:latin typeface="微软雅黑" panose="020B0503020204020204" pitchFamily="34" charset="-122"/>
                <a:ea typeface="微软雅黑" panose="020B0503020204020204" pitchFamily="34" charset="-122"/>
                <a:cs typeface="+mn-ea"/>
                <a:sym typeface="+mn-lt"/>
              </a:rPr>
              <a:t>大数据和</a:t>
            </a:r>
            <a:r>
              <a:rPr lang="en-US" altLang="zh-CN" sz="2800" b="1" dirty="0" err="1" smtClean="0">
                <a:solidFill>
                  <a:schemeClr val="bg1"/>
                </a:solidFill>
                <a:latin typeface="微软雅黑" panose="020B0503020204020204" pitchFamily="34" charset="-122"/>
                <a:ea typeface="微软雅黑" panose="020B0503020204020204" pitchFamily="34" charset="-122"/>
                <a:cs typeface="+mn-ea"/>
                <a:sym typeface="+mn-lt"/>
              </a:rPr>
              <a:t>Hadoop</a:t>
            </a:r>
            <a:r>
              <a:rPr lang="zh-CN" altLang="en-US" sz="2800" b="1" dirty="0" smtClean="0">
                <a:solidFill>
                  <a:schemeClr val="bg1"/>
                </a:solidFill>
                <a:latin typeface="微软雅黑" panose="020B0503020204020204" pitchFamily="34" charset="-122"/>
                <a:ea typeface="微软雅黑" panose="020B0503020204020204" pitchFamily="34" charset="-122"/>
                <a:cs typeface="+mn-ea"/>
                <a:sym typeface="+mn-lt"/>
              </a:rPr>
              <a:t>概述</a:t>
            </a:r>
            <a:endParaRPr lang="zh-CN" altLang="en-US" sz="28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7" name="任意多边形: 形状 16">
            <a:extLst>
              <a:ext uri="{FF2B5EF4-FFF2-40B4-BE49-F238E27FC236}">
                <a16:creationId xmlns:a16="http://schemas.microsoft.com/office/drawing/2014/main" xmlns="" id="{1FF01D84-456E-4235-9E12-04ECB02B7026}"/>
              </a:ext>
            </a:extLst>
          </p:cNvPr>
          <p:cNvSpPr/>
          <p:nvPr/>
        </p:nvSpPr>
        <p:spPr>
          <a:xfrm flipH="1">
            <a:off x="667127" y="567927"/>
            <a:ext cx="4752528" cy="3546763"/>
          </a:xfrm>
          <a:custGeom>
            <a:avLst/>
            <a:gdLst>
              <a:gd name="connsiteX0" fmla="*/ 0 w 1510121"/>
              <a:gd name="connsiteY0" fmla="*/ 0 h 1126988"/>
              <a:gd name="connsiteX1" fmla="*/ 714343 w 1510121"/>
              <a:gd name="connsiteY1" fmla="*/ 1126988 h 1126988"/>
              <a:gd name="connsiteX2" fmla="*/ 1510121 w 1510121"/>
              <a:gd name="connsiteY2" fmla="*/ 1123485 h 1126988"/>
              <a:gd name="connsiteX3" fmla="*/ 798064 w 1510121"/>
              <a:gd name="connsiteY3" fmla="*/ 102 h 1126988"/>
            </a:gdLst>
            <a:ahLst/>
            <a:cxnLst>
              <a:cxn ang="0">
                <a:pos x="connsiteX0" y="connsiteY0"/>
              </a:cxn>
              <a:cxn ang="0">
                <a:pos x="connsiteX1" y="connsiteY1"/>
              </a:cxn>
              <a:cxn ang="0">
                <a:pos x="connsiteX2" y="connsiteY2"/>
              </a:cxn>
              <a:cxn ang="0">
                <a:pos x="connsiteX3" y="connsiteY3"/>
              </a:cxn>
            </a:cxnLst>
            <a:rect l="l" t="t" r="r" b="b"/>
            <a:pathLst>
              <a:path w="1510121" h="1126988">
                <a:moveTo>
                  <a:pt x="0" y="0"/>
                </a:moveTo>
                <a:lnTo>
                  <a:pt x="714343" y="1126988"/>
                </a:lnTo>
                <a:lnTo>
                  <a:pt x="1510121" y="1123485"/>
                </a:lnTo>
                <a:lnTo>
                  <a:pt x="798064" y="102"/>
                </a:lnTo>
                <a:close/>
              </a:path>
            </a:pathLst>
          </a:cu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任意多边形: 形状 15">
            <a:extLst>
              <a:ext uri="{FF2B5EF4-FFF2-40B4-BE49-F238E27FC236}">
                <a16:creationId xmlns:a16="http://schemas.microsoft.com/office/drawing/2014/main" xmlns="" id="{78FAE0A7-127D-4B9D-9078-023CF8228CDC}"/>
              </a:ext>
            </a:extLst>
          </p:cNvPr>
          <p:cNvSpPr/>
          <p:nvPr/>
        </p:nvSpPr>
        <p:spPr>
          <a:xfrm flipH="1">
            <a:off x="122504" y="1168376"/>
            <a:ext cx="2653725" cy="1980448"/>
          </a:xfrm>
          <a:custGeom>
            <a:avLst/>
            <a:gdLst>
              <a:gd name="connsiteX0" fmla="*/ 0 w 1510121"/>
              <a:gd name="connsiteY0" fmla="*/ 0 h 1126988"/>
              <a:gd name="connsiteX1" fmla="*/ 714343 w 1510121"/>
              <a:gd name="connsiteY1" fmla="*/ 1126988 h 1126988"/>
              <a:gd name="connsiteX2" fmla="*/ 1510121 w 1510121"/>
              <a:gd name="connsiteY2" fmla="*/ 1123485 h 1126988"/>
              <a:gd name="connsiteX3" fmla="*/ 798064 w 1510121"/>
              <a:gd name="connsiteY3" fmla="*/ 102 h 1126988"/>
            </a:gdLst>
            <a:ahLst/>
            <a:cxnLst>
              <a:cxn ang="0">
                <a:pos x="connsiteX0" y="connsiteY0"/>
              </a:cxn>
              <a:cxn ang="0">
                <a:pos x="connsiteX1" y="connsiteY1"/>
              </a:cxn>
              <a:cxn ang="0">
                <a:pos x="connsiteX2" y="connsiteY2"/>
              </a:cxn>
              <a:cxn ang="0">
                <a:pos x="connsiteX3" y="connsiteY3"/>
              </a:cxn>
            </a:cxnLst>
            <a:rect l="l" t="t" r="r" b="b"/>
            <a:pathLst>
              <a:path w="1510121" h="1126988">
                <a:moveTo>
                  <a:pt x="0" y="0"/>
                </a:moveTo>
                <a:lnTo>
                  <a:pt x="714343" y="1126988"/>
                </a:lnTo>
                <a:lnTo>
                  <a:pt x="1510121" y="1123485"/>
                </a:lnTo>
                <a:lnTo>
                  <a:pt x="798064" y="102"/>
                </a:lnTo>
                <a:close/>
              </a:path>
            </a:pathLst>
          </a:custGeom>
          <a:solidFill>
            <a:schemeClr val="tx1">
              <a:lumMod val="65000"/>
              <a:lumOff val="3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矩形 17">
            <a:extLst>
              <a:ext uri="{FF2B5EF4-FFF2-40B4-BE49-F238E27FC236}">
                <a16:creationId xmlns:a16="http://schemas.microsoft.com/office/drawing/2014/main" xmlns="" id="{FE1A68A0-6837-423F-89C9-0C2FC86E63C4}"/>
              </a:ext>
            </a:extLst>
          </p:cNvPr>
          <p:cNvSpPr/>
          <p:nvPr/>
        </p:nvSpPr>
        <p:spPr>
          <a:xfrm>
            <a:off x="5220072" y="964240"/>
            <a:ext cx="3296843" cy="1569660"/>
          </a:xfrm>
          <a:prstGeom prst="rect">
            <a:avLst/>
          </a:prstGeom>
        </p:spPr>
        <p:txBody>
          <a:bodyPr wrap="square">
            <a:spAutoFit/>
          </a:bodyPr>
          <a:lstStyle/>
          <a:p>
            <a:pPr fontAlgn="auto">
              <a:spcBef>
                <a:spcPts val="0"/>
              </a:spcBef>
              <a:spcAft>
                <a:spcPts val="0"/>
              </a:spcAft>
              <a:defRPr/>
            </a:pPr>
            <a:r>
              <a:rPr lang="en-US" altLang="zh-CN" sz="9600" spc="300" dirty="0" err="1" smtClean="0">
                <a:solidFill>
                  <a:srgbClr val="1B3C4B"/>
                </a:solidFill>
                <a:latin typeface="Agency FB" panose="020B0503020202020204" pitchFamily="34" charset="0"/>
                <a:cs typeface="+mn-ea"/>
                <a:sym typeface="+mn-lt"/>
              </a:rPr>
              <a:t>Hadoop</a:t>
            </a:r>
            <a:endParaRPr lang="zh-CN" altLang="en-US" sz="9600" spc="300" dirty="0">
              <a:solidFill>
                <a:srgbClr val="1B3C4B"/>
              </a:solidFill>
              <a:latin typeface="Agency FB" panose="020B0503020202020204" pitchFamily="34" charset="0"/>
              <a:cs typeface="+mn-ea"/>
              <a:sym typeface="+mn-lt"/>
            </a:endParaRPr>
          </a:p>
        </p:txBody>
      </p:sp>
      <p:pic>
        <p:nvPicPr>
          <p:cNvPr id="19" name="图片 22" descr="软件学院.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9654" y="24550"/>
            <a:ext cx="3724073" cy="581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317096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1+#ppt_w/2"/>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1+#ppt_w/2"/>
                                          </p:val>
                                        </p:tav>
                                        <p:tav tm="100000">
                                          <p:val>
                                            <p:strVal val="#ppt_x"/>
                                          </p:val>
                                        </p:tav>
                                      </p:tavLst>
                                    </p:anim>
                                    <p:anim calcmode="lin" valueType="num">
                                      <p:cBhvr additive="base">
                                        <p:cTn id="17" dur="500" fill="hold"/>
                                        <p:tgtEl>
                                          <p:spTgt spid="12"/>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14" presetClass="entr" presetSubtype="10"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randombar(horizontal)">
                                      <p:cBhvr>
                                        <p:cTn id="21" dur="500"/>
                                        <p:tgtEl>
                                          <p:spTgt spid="18"/>
                                        </p:tgtEl>
                                      </p:cBhvr>
                                    </p:animEffect>
                                  </p:childTnLst>
                                </p:cTn>
                              </p:par>
                            </p:childTnLst>
                          </p:cTn>
                        </p:par>
                        <p:par>
                          <p:cTn id="22" fill="hold">
                            <p:stCondLst>
                              <p:cond delay="1500"/>
                            </p:stCondLst>
                            <p:childTnLst>
                              <p:par>
                                <p:cTn id="23" presetID="56" presetClass="entr" presetSubtype="0" fill="hold" grpId="0" nodeType="afterEffect">
                                  <p:stCondLst>
                                    <p:cond delay="0"/>
                                  </p:stCondLst>
                                  <p:iterate type="lt">
                                    <p:tmPct val="10000"/>
                                  </p:iterate>
                                  <p:childTnLst>
                                    <p:set>
                                      <p:cBhvr>
                                        <p:cTn id="24" dur="1" fill="hold">
                                          <p:stCondLst>
                                            <p:cond delay="0"/>
                                          </p:stCondLst>
                                        </p:cTn>
                                        <p:tgtEl>
                                          <p:spTgt spid="8"/>
                                        </p:tgtEl>
                                        <p:attrNameLst>
                                          <p:attrName>style.visibility</p:attrName>
                                        </p:attrNameLst>
                                      </p:cBhvr>
                                      <p:to>
                                        <p:strVal val="visible"/>
                                      </p:to>
                                    </p:set>
                                    <p:anim by="(-#ppt_w*2)" calcmode="lin" valueType="num">
                                      <p:cBhvr rctx="PPT">
                                        <p:cTn id="25" dur="500" autoRev="1" fill="hold">
                                          <p:stCondLst>
                                            <p:cond delay="0"/>
                                          </p:stCondLst>
                                        </p:cTn>
                                        <p:tgtEl>
                                          <p:spTgt spid="8"/>
                                        </p:tgtEl>
                                        <p:attrNameLst>
                                          <p:attrName>ppt_w</p:attrName>
                                        </p:attrNameLst>
                                      </p:cBhvr>
                                    </p:anim>
                                    <p:anim by="(#ppt_w*0.50)" calcmode="lin" valueType="num">
                                      <p:cBhvr>
                                        <p:cTn id="26" dur="500" decel="50000" autoRev="1" fill="hold">
                                          <p:stCondLst>
                                            <p:cond delay="0"/>
                                          </p:stCondLst>
                                        </p:cTn>
                                        <p:tgtEl>
                                          <p:spTgt spid="8"/>
                                        </p:tgtEl>
                                        <p:attrNameLst>
                                          <p:attrName>ppt_x</p:attrName>
                                        </p:attrNameLst>
                                      </p:cBhvr>
                                    </p:anim>
                                    <p:anim from="(-#ppt_h/2)" to="(#ppt_y)" calcmode="lin" valueType="num">
                                      <p:cBhvr>
                                        <p:cTn id="27" dur="1000" fill="hold">
                                          <p:stCondLst>
                                            <p:cond delay="0"/>
                                          </p:stCondLst>
                                        </p:cTn>
                                        <p:tgtEl>
                                          <p:spTgt spid="8"/>
                                        </p:tgtEl>
                                        <p:attrNameLst>
                                          <p:attrName>ppt_y</p:attrName>
                                        </p:attrNameLst>
                                      </p:cBhvr>
                                    </p:anim>
                                    <p:animRot by="21600000">
                                      <p:cBhvr>
                                        <p:cTn id="28" dur="1000" fill="hold">
                                          <p:stCondLst>
                                            <p:cond delay="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p:bldP spid="17" grpId="0" animBg="1"/>
      <p:bldP spid="16" grpId="0" animBg="1"/>
      <p:bldP spid="1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1"/>
          <p:cNvSpPr txBox="1">
            <a:spLocks/>
          </p:cNvSpPr>
          <p:nvPr/>
        </p:nvSpPr>
        <p:spPr>
          <a:xfrm>
            <a:off x="458050" y="19548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大数据蓝海</a:t>
            </a:r>
            <a:endParaRPr lang="en-GB" altLang="zh-CN" sz="2400" dirty="0">
              <a:solidFill>
                <a:srgbClr val="778495"/>
              </a:solidFill>
              <a:latin typeface="微软雅黑" panose="020B0503020204020204" pitchFamily="34" charset="-122"/>
              <a:ea typeface="微软雅黑" panose="020B0503020204020204" pitchFamily="34" charset="-122"/>
            </a:endParaRPr>
          </a:p>
        </p:txBody>
      </p:sp>
      <p:grpSp>
        <p:nvGrpSpPr>
          <p:cNvPr id="4" name="组合 1209"/>
          <p:cNvGrpSpPr>
            <a:grpSpLocks/>
          </p:cNvGrpSpPr>
          <p:nvPr/>
        </p:nvGrpSpPr>
        <p:grpSpPr bwMode="auto">
          <a:xfrm>
            <a:off x="609479" y="766996"/>
            <a:ext cx="7556081" cy="1892482"/>
            <a:chOff x="-5157" y="1463927"/>
            <a:chExt cx="10693400" cy="3544888"/>
          </a:xfrm>
        </p:grpSpPr>
        <p:pic>
          <p:nvPicPr>
            <p:cNvPr id="5" name="Picture 298" descr="66b813305a30a0a8a9018ea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 y="1463927"/>
              <a:ext cx="10693400" cy="354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11"/>
            <p:cNvGrpSpPr>
              <a:grpSpLocks/>
            </p:cNvGrpSpPr>
            <p:nvPr/>
          </p:nvGrpSpPr>
          <p:grpSpPr bwMode="auto">
            <a:xfrm>
              <a:off x="6718363" y="3005979"/>
              <a:ext cx="949544" cy="1024589"/>
              <a:chOff x="2050" y="1006"/>
              <a:chExt cx="764" cy="878"/>
            </a:xfrm>
          </p:grpSpPr>
          <p:sp>
            <p:nvSpPr>
              <p:cNvPr id="262" name="Oval 12"/>
              <p:cNvSpPr>
                <a:spLocks noChangeArrowheads="1"/>
              </p:cNvSpPr>
              <p:nvPr/>
            </p:nvSpPr>
            <p:spPr bwMode="gray">
              <a:xfrm>
                <a:off x="2064" y="1006"/>
                <a:ext cx="724" cy="726"/>
              </a:xfrm>
              <a:prstGeom prst="ellipse">
                <a:avLst/>
              </a:prstGeom>
              <a:solidFill>
                <a:srgbClr val="EAEAEA">
                  <a:alpha val="50195"/>
                </a:srgbClr>
              </a:solidFill>
              <a:ln w="9525" algn="ctr">
                <a:noFill/>
                <a:round/>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nvGrpSpPr>
              <p:cNvPr id="263" name="Group 13"/>
              <p:cNvGrpSpPr>
                <a:grpSpLocks/>
              </p:cNvGrpSpPr>
              <p:nvPr/>
            </p:nvGrpSpPr>
            <p:grpSpPr bwMode="auto">
              <a:xfrm>
                <a:off x="2097" y="1187"/>
                <a:ext cx="692" cy="697"/>
                <a:chOff x="3989" y="1807"/>
                <a:chExt cx="947" cy="955"/>
              </a:xfrm>
            </p:grpSpPr>
            <p:pic>
              <p:nvPicPr>
                <p:cNvPr id="276" name="Picture 14" descr="circuler_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3992" y="1807"/>
                  <a:ext cx="925" cy="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 name="Oval 15"/>
                <p:cNvSpPr>
                  <a:spLocks noChangeArrowheads="1"/>
                </p:cNvSpPr>
                <p:nvPr/>
              </p:nvSpPr>
              <p:spPr bwMode="gray">
                <a:xfrm>
                  <a:off x="3989" y="1828"/>
                  <a:ext cx="947" cy="934"/>
                </a:xfrm>
                <a:prstGeom prst="ellipse">
                  <a:avLst/>
                </a:prstGeom>
                <a:solidFill>
                  <a:srgbClr val="F7F2D0">
                    <a:alpha val="50195"/>
                  </a:srgbClr>
                </a:solidFill>
                <a:ln w="9525" algn="ctr">
                  <a:noFill/>
                  <a:round/>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nvGrpSpPr>
                <p:cNvPr id="279" name="Group 17"/>
                <p:cNvGrpSpPr>
                  <a:grpSpLocks/>
                </p:cNvGrpSpPr>
                <p:nvPr/>
              </p:nvGrpSpPr>
              <p:grpSpPr bwMode="auto">
                <a:xfrm rot="-3733502" flipH="1" flipV="1">
                  <a:off x="4256" y="2247"/>
                  <a:ext cx="820" cy="198"/>
                  <a:chOff x="2532" y="1051"/>
                  <a:chExt cx="893" cy="246"/>
                </a:xfrm>
              </p:grpSpPr>
              <p:grpSp>
                <p:nvGrpSpPr>
                  <p:cNvPr id="280" name="Group 18"/>
                  <p:cNvGrpSpPr>
                    <a:grpSpLocks/>
                  </p:cNvGrpSpPr>
                  <p:nvPr/>
                </p:nvGrpSpPr>
                <p:grpSpPr bwMode="auto">
                  <a:xfrm>
                    <a:off x="2532" y="1051"/>
                    <a:ext cx="743" cy="185"/>
                    <a:chOff x="1565" y="2568"/>
                    <a:chExt cx="1118" cy="279"/>
                  </a:xfrm>
                </p:grpSpPr>
                <p:sp>
                  <p:nvSpPr>
                    <p:cNvPr id="286" name="AutoShape 19"/>
                    <p:cNvSpPr>
                      <a:spLocks noChangeArrowheads="1"/>
                    </p:cNvSpPr>
                    <p:nvPr/>
                  </p:nvSpPr>
                  <p:spPr bwMode="white">
                    <a:xfrm rot="5263130">
                      <a:off x="1817" y="2290"/>
                      <a:ext cx="234"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87" name="AutoShape 20"/>
                    <p:cNvSpPr>
                      <a:spLocks noChangeArrowheads="1"/>
                    </p:cNvSpPr>
                    <p:nvPr/>
                  </p:nvSpPr>
                  <p:spPr bwMode="white">
                    <a:xfrm rot="6078281">
                      <a:off x="1942" y="2302"/>
                      <a:ext cx="226" cy="810"/>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88" name="AutoShape 21"/>
                    <p:cNvSpPr>
                      <a:spLocks noChangeArrowheads="1"/>
                    </p:cNvSpPr>
                    <p:nvPr/>
                  </p:nvSpPr>
                  <p:spPr bwMode="white">
                    <a:xfrm rot="6373927">
                      <a:off x="2035" y="2306"/>
                      <a:ext cx="234"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89" name="AutoShape 22"/>
                    <p:cNvSpPr>
                      <a:spLocks noChangeArrowheads="1"/>
                    </p:cNvSpPr>
                    <p:nvPr/>
                  </p:nvSpPr>
                  <p:spPr bwMode="white">
                    <a:xfrm rot="6906312">
                      <a:off x="2113" y="2349"/>
                      <a:ext cx="230"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nvGrpSpPr>
                  <p:cNvPr id="281" name="Group 23"/>
                  <p:cNvGrpSpPr>
                    <a:grpSpLocks/>
                  </p:cNvGrpSpPr>
                  <p:nvPr/>
                </p:nvGrpSpPr>
                <p:grpSpPr bwMode="auto">
                  <a:xfrm rot="1353540">
                    <a:off x="2682" y="1111"/>
                    <a:ext cx="743" cy="186"/>
                    <a:chOff x="1565" y="2568"/>
                    <a:chExt cx="1118" cy="279"/>
                  </a:xfrm>
                </p:grpSpPr>
                <p:sp>
                  <p:nvSpPr>
                    <p:cNvPr id="282" name="AutoShape 24"/>
                    <p:cNvSpPr>
                      <a:spLocks noChangeArrowheads="1"/>
                    </p:cNvSpPr>
                    <p:nvPr/>
                  </p:nvSpPr>
                  <p:spPr bwMode="white">
                    <a:xfrm rot="5263130">
                      <a:off x="1820" y="2341"/>
                      <a:ext cx="221" cy="810"/>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83" name="AutoShape 25"/>
                    <p:cNvSpPr>
                      <a:spLocks noChangeArrowheads="1"/>
                    </p:cNvSpPr>
                    <p:nvPr/>
                  </p:nvSpPr>
                  <p:spPr bwMode="white">
                    <a:xfrm rot="6078281">
                      <a:off x="1954" y="2345"/>
                      <a:ext cx="217" cy="81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84" name="AutoShape 26"/>
                    <p:cNvSpPr>
                      <a:spLocks noChangeArrowheads="1"/>
                    </p:cNvSpPr>
                    <p:nvPr/>
                  </p:nvSpPr>
                  <p:spPr bwMode="white">
                    <a:xfrm rot="6373927">
                      <a:off x="2027" y="2359"/>
                      <a:ext cx="225"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85" name="AutoShape 27"/>
                    <p:cNvSpPr>
                      <a:spLocks noChangeArrowheads="1"/>
                    </p:cNvSpPr>
                    <p:nvPr/>
                  </p:nvSpPr>
                  <p:spPr bwMode="white">
                    <a:xfrm rot="6906312">
                      <a:off x="2128" y="2408"/>
                      <a:ext cx="221" cy="81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grpSp>
          <p:grpSp>
            <p:nvGrpSpPr>
              <p:cNvPr id="264" name="Group 28"/>
              <p:cNvGrpSpPr>
                <a:grpSpLocks/>
              </p:cNvGrpSpPr>
              <p:nvPr/>
            </p:nvGrpSpPr>
            <p:grpSpPr bwMode="auto">
              <a:xfrm rot="-3733502" flipH="1" flipV="1">
                <a:off x="2362" y="1505"/>
                <a:ext cx="527" cy="128"/>
                <a:chOff x="2532" y="1051"/>
                <a:chExt cx="893" cy="246"/>
              </a:xfrm>
            </p:grpSpPr>
            <p:grpSp>
              <p:nvGrpSpPr>
                <p:cNvPr id="266" name="Group 29"/>
                <p:cNvGrpSpPr>
                  <a:grpSpLocks/>
                </p:cNvGrpSpPr>
                <p:nvPr/>
              </p:nvGrpSpPr>
              <p:grpSpPr bwMode="auto">
                <a:xfrm>
                  <a:off x="2532" y="1051"/>
                  <a:ext cx="743" cy="185"/>
                  <a:chOff x="1565" y="2568"/>
                  <a:chExt cx="1118" cy="279"/>
                </a:xfrm>
              </p:grpSpPr>
              <p:sp>
                <p:nvSpPr>
                  <p:cNvPr id="272" name="AutoShape 30"/>
                  <p:cNvSpPr>
                    <a:spLocks noChangeArrowheads="1"/>
                  </p:cNvSpPr>
                  <p:nvPr/>
                </p:nvSpPr>
                <p:spPr bwMode="white">
                  <a:xfrm rot="5263130">
                    <a:off x="1774" y="2292"/>
                    <a:ext cx="260" cy="814"/>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73" name="AutoShape 31"/>
                  <p:cNvSpPr>
                    <a:spLocks noChangeArrowheads="1"/>
                  </p:cNvSpPr>
                  <p:nvPr/>
                </p:nvSpPr>
                <p:spPr bwMode="white">
                  <a:xfrm rot="6078281">
                    <a:off x="1964" y="2295"/>
                    <a:ext cx="242" cy="818"/>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74" name="AutoShape 32"/>
                  <p:cNvSpPr>
                    <a:spLocks noChangeArrowheads="1"/>
                  </p:cNvSpPr>
                  <p:nvPr/>
                </p:nvSpPr>
                <p:spPr bwMode="white">
                  <a:xfrm rot="6373927">
                    <a:off x="2023" y="2314"/>
                    <a:ext cx="242" cy="814"/>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75" name="AutoShape 33"/>
                  <p:cNvSpPr>
                    <a:spLocks noChangeArrowheads="1"/>
                  </p:cNvSpPr>
                  <p:nvPr/>
                </p:nvSpPr>
                <p:spPr bwMode="white">
                  <a:xfrm rot="6906312">
                    <a:off x="2120" y="2345"/>
                    <a:ext cx="229" cy="810"/>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nvGrpSpPr>
                <p:cNvPr id="267" name="Group 34"/>
                <p:cNvGrpSpPr>
                  <a:grpSpLocks/>
                </p:cNvGrpSpPr>
                <p:nvPr/>
              </p:nvGrpSpPr>
              <p:grpSpPr bwMode="auto">
                <a:xfrm rot="1353540">
                  <a:off x="2682" y="1111"/>
                  <a:ext cx="743" cy="186"/>
                  <a:chOff x="1565" y="2568"/>
                  <a:chExt cx="1118" cy="279"/>
                </a:xfrm>
              </p:grpSpPr>
              <p:sp>
                <p:nvSpPr>
                  <p:cNvPr id="268" name="AutoShape 35"/>
                  <p:cNvSpPr>
                    <a:spLocks noChangeArrowheads="1"/>
                  </p:cNvSpPr>
                  <p:nvPr/>
                </p:nvSpPr>
                <p:spPr bwMode="white">
                  <a:xfrm rot="5263130">
                    <a:off x="1850" y="2287"/>
                    <a:ext cx="237" cy="810"/>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69" name="AutoShape 36"/>
                  <p:cNvSpPr>
                    <a:spLocks noChangeArrowheads="1"/>
                  </p:cNvSpPr>
                  <p:nvPr/>
                </p:nvSpPr>
                <p:spPr bwMode="white">
                  <a:xfrm rot="6078281">
                    <a:off x="1983" y="2314"/>
                    <a:ext cx="237" cy="814"/>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70" name="AutoShape 37"/>
                  <p:cNvSpPr>
                    <a:spLocks noChangeArrowheads="1"/>
                  </p:cNvSpPr>
                  <p:nvPr/>
                </p:nvSpPr>
                <p:spPr bwMode="white">
                  <a:xfrm rot="6373927">
                    <a:off x="2059" y="2332"/>
                    <a:ext cx="228" cy="810"/>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71" name="AutoShape 38"/>
                  <p:cNvSpPr>
                    <a:spLocks noChangeArrowheads="1"/>
                  </p:cNvSpPr>
                  <p:nvPr/>
                </p:nvSpPr>
                <p:spPr bwMode="white">
                  <a:xfrm rot="6906312">
                    <a:off x="2157" y="2368"/>
                    <a:ext cx="237" cy="810"/>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sp>
            <p:nvSpPr>
              <p:cNvPr id="265" name="Rectangle 39"/>
              <p:cNvSpPr>
                <a:spLocks noChangeArrowheads="1"/>
              </p:cNvSpPr>
              <p:nvPr/>
            </p:nvSpPr>
            <p:spPr bwMode="gray">
              <a:xfrm>
                <a:off x="2050" y="1303"/>
                <a:ext cx="764"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7211" tIns="48606" rIns="97211" bIns="48606">
                <a:spAutoFit/>
              </a:bodyPr>
              <a:lstStyle>
                <a:lvl1pPr defTabSz="1109663">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defTabSz="1109663">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defTabSz="1109663">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defTabSz="110966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defTabSz="110966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200" b="1">
                    <a:solidFill>
                      <a:srgbClr val="000000"/>
                    </a:solidFill>
                    <a:latin typeface="Comic Sans MS" panose="030F0702030302020204" pitchFamily="66" charset="0"/>
                    <a:ea typeface="华文中宋" panose="02010600040101010101" pitchFamily="2" charset="-122"/>
                  </a:rPr>
                  <a:t>区域发展</a:t>
                </a:r>
              </a:p>
            </p:txBody>
          </p:sp>
        </p:grpSp>
        <p:sp>
          <p:nvSpPr>
            <p:cNvPr id="7" name="Oval 41"/>
            <p:cNvSpPr>
              <a:spLocks noChangeArrowheads="1"/>
            </p:cNvSpPr>
            <p:nvPr/>
          </p:nvSpPr>
          <p:spPr bwMode="gray">
            <a:xfrm>
              <a:off x="7930938" y="1847127"/>
              <a:ext cx="894830" cy="830230"/>
            </a:xfrm>
            <a:prstGeom prst="ellipse">
              <a:avLst/>
            </a:prstGeom>
            <a:solidFill>
              <a:srgbClr val="EAEAEA">
                <a:alpha val="50195"/>
              </a:srgbClr>
            </a:solidFill>
            <a:ln w="9525" algn="ctr">
              <a:noFill/>
              <a:round/>
              <a:headEnd/>
              <a:tailEnd/>
            </a:ln>
          </p:spPr>
          <p:txBody>
            <a:bodyPr wrap="none" lIns="104306" tIns="52153" rIns="104306" bIns="52153"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nvGrpSpPr>
            <p:cNvPr id="8" name="Group 42"/>
            <p:cNvGrpSpPr>
              <a:grpSpLocks/>
            </p:cNvGrpSpPr>
            <p:nvPr/>
          </p:nvGrpSpPr>
          <p:grpSpPr bwMode="auto">
            <a:xfrm>
              <a:off x="9103179" y="1792335"/>
              <a:ext cx="844550" cy="877839"/>
              <a:chOff x="3972" y="1700"/>
              <a:chExt cx="931" cy="1056"/>
            </a:xfrm>
          </p:grpSpPr>
          <p:pic>
            <p:nvPicPr>
              <p:cNvPr id="248" name="Picture 43" descr="circuler_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3975" y="1701"/>
                <a:ext cx="925" cy="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9" name="Oval 44"/>
              <p:cNvSpPr>
                <a:spLocks noChangeArrowheads="1"/>
              </p:cNvSpPr>
              <p:nvPr/>
            </p:nvSpPr>
            <p:spPr bwMode="gray">
              <a:xfrm>
                <a:off x="3972" y="1700"/>
                <a:ext cx="931" cy="936"/>
              </a:xfrm>
              <a:prstGeom prst="ellipse">
                <a:avLst/>
              </a:prstGeom>
              <a:solidFill>
                <a:srgbClr val="A79E99">
                  <a:alpha val="50195"/>
                </a:srgbClr>
              </a:solidFill>
              <a:ln w="9525" algn="ctr">
                <a:noFill/>
                <a:round/>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nvGrpSpPr>
              <p:cNvPr id="251" name="Group 46"/>
              <p:cNvGrpSpPr>
                <a:grpSpLocks/>
              </p:cNvGrpSpPr>
              <p:nvPr/>
            </p:nvGrpSpPr>
            <p:grpSpPr bwMode="auto">
              <a:xfrm rot="-3733502" flipH="1" flipV="1">
                <a:off x="4256" y="2247"/>
                <a:ext cx="820" cy="198"/>
                <a:chOff x="2532" y="1051"/>
                <a:chExt cx="893" cy="246"/>
              </a:xfrm>
            </p:grpSpPr>
            <p:grpSp>
              <p:nvGrpSpPr>
                <p:cNvPr id="252" name="Group 47"/>
                <p:cNvGrpSpPr>
                  <a:grpSpLocks/>
                </p:cNvGrpSpPr>
                <p:nvPr/>
              </p:nvGrpSpPr>
              <p:grpSpPr bwMode="auto">
                <a:xfrm>
                  <a:off x="2532" y="1051"/>
                  <a:ext cx="743" cy="185"/>
                  <a:chOff x="1565" y="2568"/>
                  <a:chExt cx="1118" cy="279"/>
                </a:xfrm>
              </p:grpSpPr>
              <p:sp>
                <p:nvSpPr>
                  <p:cNvPr id="258" name="AutoShape 48"/>
                  <p:cNvSpPr>
                    <a:spLocks noChangeArrowheads="1"/>
                  </p:cNvSpPr>
                  <p:nvPr/>
                </p:nvSpPr>
                <p:spPr bwMode="white">
                  <a:xfrm rot="5263130">
                    <a:off x="1831" y="2308"/>
                    <a:ext cx="234" cy="826"/>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59" name="AutoShape 49"/>
                  <p:cNvSpPr>
                    <a:spLocks noChangeArrowheads="1"/>
                  </p:cNvSpPr>
                  <p:nvPr/>
                </p:nvSpPr>
                <p:spPr bwMode="white">
                  <a:xfrm rot="6078281">
                    <a:off x="1996" y="2306"/>
                    <a:ext cx="226" cy="814"/>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60" name="AutoShape 50"/>
                  <p:cNvSpPr>
                    <a:spLocks noChangeArrowheads="1"/>
                  </p:cNvSpPr>
                  <p:nvPr/>
                </p:nvSpPr>
                <p:spPr bwMode="white">
                  <a:xfrm rot="6373927">
                    <a:off x="2059" y="2333"/>
                    <a:ext cx="230" cy="818"/>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61" name="AutoShape 51"/>
                  <p:cNvSpPr>
                    <a:spLocks noChangeArrowheads="1"/>
                  </p:cNvSpPr>
                  <p:nvPr/>
                </p:nvSpPr>
                <p:spPr bwMode="white">
                  <a:xfrm rot="6906312">
                    <a:off x="2132" y="2362"/>
                    <a:ext cx="226" cy="818"/>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nvGrpSpPr>
                <p:cNvPr id="253" name="Group 52"/>
                <p:cNvGrpSpPr>
                  <a:grpSpLocks/>
                </p:cNvGrpSpPr>
                <p:nvPr/>
              </p:nvGrpSpPr>
              <p:grpSpPr bwMode="auto">
                <a:xfrm rot="1353540">
                  <a:off x="2682" y="1111"/>
                  <a:ext cx="743" cy="186"/>
                  <a:chOff x="1565" y="2568"/>
                  <a:chExt cx="1118" cy="279"/>
                </a:xfrm>
              </p:grpSpPr>
              <p:sp>
                <p:nvSpPr>
                  <p:cNvPr id="254" name="AutoShape 53"/>
                  <p:cNvSpPr>
                    <a:spLocks noChangeArrowheads="1"/>
                  </p:cNvSpPr>
                  <p:nvPr/>
                </p:nvSpPr>
                <p:spPr bwMode="white">
                  <a:xfrm rot="5263130">
                    <a:off x="1853" y="2323"/>
                    <a:ext cx="225" cy="822"/>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55" name="AutoShape 54"/>
                  <p:cNvSpPr>
                    <a:spLocks noChangeArrowheads="1"/>
                  </p:cNvSpPr>
                  <p:nvPr/>
                </p:nvSpPr>
                <p:spPr bwMode="white">
                  <a:xfrm rot="6078281">
                    <a:off x="1990" y="2327"/>
                    <a:ext cx="225" cy="814"/>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56" name="AutoShape 55"/>
                  <p:cNvSpPr>
                    <a:spLocks noChangeArrowheads="1"/>
                  </p:cNvSpPr>
                  <p:nvPr/>
                </p:nvSpPr>
                <p:spPr bwMode="white">
                  <a:xfrm rot="6373927">
                    <a:off x="2060" y="2345"/>
                    <a:ext cx="225" cy="814"/>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57" name="AutoShape 56"/>
                  <p:cNvSpPr>
                    <a:spLocks noChangeArrowheads="1"/>
                  </p:cNvSpPr>
                  <p:nvPr/>
                </p:nvSpPr>
                <p:spPr bwMode="white">
                  <a:xfrm rot="6906312">
                    <a:off x="2149" y="2388"/>
                    <a:ext cx="225" cy="818"/>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grpSp>
        <p:grpSp>
          <p:nvGrpSpPr>
            <p:cNvPr id="9" name="Group 57"/>
            <p:cNvGrpSpPr>
              <a:grpSpLocks/>
            </p:cNvGrpSpPr>
            <p:nvPr/>
          </p:nvGrpSpPr>
          <p:grpSpPr bwMode="auto">
            <a:xfrm rot="-3733502" flipH="1" flipV="1">
              <a:off x="8763000" y="2498725"/>
              <a:ext cx="603250" cy="158750"/>
              <a:chOff x="2532" y="1051"/>
              <a:chExt cx="893" cy="246"/>
            </a:xfrm>
          </p:grpSpPr>
          <p:grpSp>
            <p:nvGrpSpPr>
              <p:cNvPr id="238" name="Group 58"/>
              <p:cNvGrpSpPr>
                <a:grpSpLocks/>
              </p:cNvGrpSpPr>
              <p:nvPr/>
            </p:nvGrpSpPr>
            <p:grpSpPr bwMode="auto">
              <a:xfrm>
                <a:off x="2532" y="1051"/>
                <a:ext cx="743" cy="185"/>
                <a:chOff x="1565" y="2568"/>
                <a:chExt cx="1118" cy="279"/>
              </a:xfrm>
            </p:grpSpPr>
            <p:sp>
              <p:nvSpPr>
                <p:cNvPr id="244" name="AutoShape 59"/>
                <p:cNvSpPr>
                  <a:spLocks noChangeArrowheads="1"/>
                </p:cNvSpPr>
                <p:nvPr/>
              </p:nvSpPr>
              <p:spPr bwMode="white">
                <a:xfrm rot="5263130">
                  <a:off x="1864" y="2337"/>
                  <a:ext cx="217"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45" name="AutoShape 60"/>
                <p:cNvSpPr>
                  <a:spLocks noChangeArrowheads="1"/>
                </p:cNvSpPr>
                <p:nvPr/>
              </p:nvSpPr>
              <p:spPr bwMode="white">
                <a:xfrm rot="6078281">
                  <a:off x="1966" y="2353"/>
                  <a:ext cx="217" cy="81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46" name="AutoShape 61"/>
                <p:cNvSpPr>
                  <a:spLocks noChangeArrowheads="1"/>
                </p:cNvSpPr>
                <p:nvPr/>
              </p:nvSpPr>
              <p:spPr bwMode="white">
                <a:xfrm rot="6373927">
                  <a:off x="2070" y="2367"/>
                  <a:ext cx="226"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47" name="AutoShape 62"/>
                <p:cNvSpPr>
                  <a:spLocks noChangeArrowheads="1"/>
                </p:cNvSpPr>
                <p:nvPr/>
              </p:nvSpPr>
              <p:spPr bwMode="white">
                <a:xfrm rot="6906312">
                  <a:off x="2163" y="2396"/>
                  <a:ext cx="226"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nvGrpSpPr>
              <p:cNvPr id="239" name="Group 63"/>
              <p:cNvGrpSpPr>
                <a:grpSpLocks/>
              </p:cNvGrpSpPr>
              <p:nvPr/>
            </p:nvGrpSpPr>
            <p:grpSpPr bwMode="auto">
              <a:xfrm rot="1353540">
                <a:off x="2682" y="1111"/>
                <a:ext cx="743" cy="186"/>
                <a:chOff x="1565" y="2568"/>
                <a:chExt cx="1118" cy="279"/>
              </a:xfrm>
            </p:grpSpPr>
            <p:sp>
              <p:nvSpPr>
                <p:cNvPr id="240" name="AutoShape 64"/>
                <p:cNvSpPr>
                  <a:spLocks noChangeArrowheads="1"/>
                </p:cNvSpPr>
                <p:nvPr/>
              </p:nvSpPr>
              <p:spPr bwMode="white">
                <a:xfrm rot="5263130">
                  <a:off x="1901" y="2318"/>
                  <a:ext cx="203"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41" name="AutoShape 65"/>
                <p:cNvSpPr>
                  <a:spLocks noChangeArrowheads="1"/>
                </p:cNvSpPr>
                <p:nvPr/>
              </p:nvSpPr>
              <p:spPr bwMode="white">
                <a:xfrm rot="6078281">
                  <a:off x="2027" y="2335"/>
                  <a:ext cx="203" cy="81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42" name="AutoShape 66"/>
                <p:cNvSpPr>
                  <a:spLocks noChangeArrowheads="1"/>
                </p:cNvSpPr>
                <p:nvPr/>
              </p:nvSpPr>
              <p:spPr bwMode="white">
                <a:xfrm rot="6373927">
                  <a:off x="2108" y="2343"/>
                  <a:ext cx="207"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43" name="AutoShape 67"/>
                <p:cNvSpPr>
                  <a:spLocks noChangeArrowheads="1"/>
                </p:cNvSpPr>
                <p:nvPr/>
              </p:nvSpPr>
              <p:spPr bwMode="white">
                <a:xfrm rot="6906312">
                  <a:off x="2187" y="2376"/>
                  <a:ext cx="207"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sp>
          <p:nvSpPr>
            <p:cNvPr id="10" name="Rectangle 68"/>
            <p:cNvSpPr>
              <a:spLocks noChangeArrowheads="1"/>
            </p:cNvSpPr>
            <p:nvPr/>
          </p:nvSpPr>
          <p:spPr bwMode="gray">
            <a:xfrm>
              <a:off x="9042220" y="1980349"/>
              <a:ext cx="981745" cy="360782"/>
            </a:xfrm>
            <a:prstGeom prst="rect">
              <a:avLst/>
            </a:prstGeom>
            <a:noFill/>
            <a:ln w="9525" algn="ctr">
              <a:noFill/>
              <a:miter lim="800000"/>
              <a:headEnd/>
              <a:tailEnd/>
            </a:ln>
          </p:spPr>
          <p:txBody>
            <a:bodyPr wrap="none" lIns="110889" tIns="55445" rIns="110889" bIns="55445">
              <a:spAutoFit/>
            </a:bodyPr>
            <a:lstStyle/>
            <a:p>
              <a:pPr algn="ctr" defTabSz="1109663" eaLnBrk="1" fontAlgn="auto" hangingPunct="1">
                <a:spcBef>
                  <a:spcPts val="0"/>
                </a:spcBef>
                <a:spcAft>
                  <a:spcPts val="0"/>
                </a:spcAft>
                <a:defRPr/>
              </a:pPr>
              <a:r>
                <a:rPr lang="zh-CN" altLang="en-US" sz="1200" b="1" kern="0">
                  <a:solidFill>
                    <a:srgbClr val="000000"/>
                  </a:solidFill>
                  <a:latin typeface="Comic Sans MS" pitchFamily="66" charset="0"/>
                  <a:ea typeface="华文中宋" pitchFamily="2" charset="-122"/>
                  <a:cs typeface="Arial" pitchFamily="34" charset="0"/>
                </a:rPr>
                <a:t>气候信息</a:t>
              </a:r>
            </a:p>
          </p:txBody>
        </p:sp>
        <p:grpSp>
          <p:nvGrpSpPr>
            <p:cNvPr id="11" name="Group 69"/>
            <p:cNvGrpSpPr>
              <a:grpSpLocks/>
            </p:cNvGrpSpPr>
            <p:nvPr/>
          </p:nvGrpSpPr>
          <p:grpSpPr bwMode="auto">
            <a:xfrm rot="-3733502" flipH="1" flipV="1">
              <a:off x="6096794" y="3618707"/>
              <a:ext cx="708025" cy="293687"/>
              <a:chOff x="2532" y="1051"/>
              <a:chExt cx="893" cy="246"/>
            </a:xfrm>
          </p:grpSpPr>
          <p:grpSp>
            <p:nvGrpSpPr>
              <p:cNvPr id="228" name="Group 70"/>
              <p:cNvGrpSpPr>
                <a:grpSpLocks/>
              </p:cNvGrpSpPr>
              <p:nvPr/>
            </p:nvGrpSpPr>
            <p:grpSpPr bwMode="auto">
              <a:xfrm>
                <a:off x="2532" y="1051"/>
                <a:ext cx="743" cy="185"/>
                <a:chOff x="1565" y="2568"/>
                <a:chExt cx="1118" cy="279"/>
              </a:xfrm>
            </p:grpSpPr>
            <p:sp>
              <p:nvSpPr>
                <p:cNvPr id="234" name="AutoShape 71"/>
                <p:cNvSpPr>
                  <a:spLocks noChangeArrowheads="1"/>
                </p:cNvSpPr>
                <p:nvPr/>
              </p:nvSpPr>
              <p:spPr bwMode="white">
                <a:xfrm rot="5263130">
                  <a:off x="1827" y="2296"/>
                  <a:ext cx="225"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35" name="AutoShape 72"/>
                <p:cNvSpPr>
                  <a:spLocks noChangeArrowheads="1"/>
                </p:cNvSpPr>
                <p:nvPr/>
              </p:nvSpPr>
              <p:spPr bwMode="white">
                <a:xfrm rot="6078281">
                  <a:off x="1982" y="2294"/>
                  <a:ext cx="227" cy="81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36" name="AutoShape 73"/>
                <p:cNvSpPr>
                  <a:spLocks noChangeArrowheads="1"/>
                </p:cNvSpPr>
                <p:nvPr/>
              </p:nvSpPr>
              <p:spPr bwMode="white">
                <a:xfrm rot="6373927">
                  <a:off x="2042" y="2314"/>
                  <a:ext cx="223" cy="810"/>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37" name="AutoShape 74"/>
                <p:cNvSpPr>
                  <a:spLocks noChangeArrowheads="1"/>
                </p:cNvSpPr>
                <p:nvPr/>
              </p:nvSpPr>
              <p:spPr bwMode="white">
                <a:xfrm rot="6906312">
                  <a:off x="2133" y="2348"/>
                  <a:ext cx="225"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nvGrpSpPr>
              <p:cNvPr id="229" name="Group 75"/>
              <p:cNvGrpSpPr>
                <a:grpSpLocks/>
              </p:cNvGrpSpPr>
              <p:nvPr/>
            </p:nvGrpSpPr>
            <p:grpSpPr bwMode="auto">
              <a:xfrm rot="1353540">
                <a:off x="2682" y="1111"/>
                <a:ext cx="743" cy="186"/>
                <a:chOff x="1565" y="2568"/>
                <a:chExt cx="1118" cy="279"/>
              </a:xfrm>
            </p:grpSpPr>
            <p:sp>
              <p:nvSpPr>
                <p:cNvPr id="230" name="AutoShape 76"/>
                <p:cNvSpPr>
                  <a:spLocks noChangeArrowheads="1"/>
                </p:cNvSpPr>
                <p:nvPr/>
              </p:nvSpPr>
              <p:spPr bwMode="white">
                <a:xfrm rot="5263130">
                  <a:off x="1882" y="2307"/>
                  <a:ext cx="222" cy="810"/>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31" name="AutoShape 77"/>
                <p:cNvSpPr>
                  <a:spLocks noChangeArrowheads="1"/>
                </p:cNvSpPr>
                <p:nvPr/>
              </p:nvSpPr>
              <p:spPr bwMode="white">
                <a:xfrm rot="6078281">
                  <a:off x="2014" y="2310"/>
                  <a:ext cx="217" cy="81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32" name="AutoShape 78"/>
                <p:cNvSpPr>
                  <a:spLocks noChangeArrowheads="1"/>
                </p:cNvSpPr>
                <p:nvPr/>
              </p:nvSpPr>
              <p:spPr bwMode="white">
                <a:xfrm rot="6373927">
                  <a:off x="2090" y="2322"/>
                  <a:ext cx="217" cy="810"/>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33" name="AutoShape 79"/>
                <p:cNvSpPr>
                  <a:spLocks noChangeArrowheads="1"/>
                </p:cNvSpPr>
                <p:nvPr/>
              </p:nvSpPr>
              <p:spPr bwMode="white">
                <a:xfrm rot="6906312">
                  <a:off x="2183" y="2352"/>
                  <a:ext cx="217"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grpSp>
          <p:nvGrpSpPr>
            <p:cNvPr id="12" name="Group 80"/>
            <p:cNvGrpSpPr>
              <a:grpSpLocks/>
            </p:cNvGrpSpPr>
            <p:nvPr/>
          </p:nvGrpSpPr>
          <p:grpSpPr bwMode="auto">
            <a:xfrm rot="-3733502" flipH="1" flipV="1">
              <a:off x="2378869" y="3655219"/>
              <a:ext cx="555625" cy="268287"/>
              <a:chOff x="2532" y="1051"/>
              <a:chExt cx="893" cy="246"/>
            </a:xfrm>
          </p:grpSpPr>
          <p:grpSp>
            <p:nvGrpSpPr>
              <p:cNvPr id="218" name="Group 81"/>
              <p:cNvGrpSpPr>
                <a:grpSpLocks/>
              </p:cNvGrpSpPr>
              <p:nvPr/>
            </p:nvGrpSpPr>
            <p:grpSpPr bwMode="auto">
              <a:xfrm>
                <a:off x="2532" y="1051"/>
                <a:ext cx="743" cy="185"/>
                <a:chOff x="1565" y="2568"/>
                <a:chExt cx="1118" cy="279"/>
              </a:xfrm>
            </p:grpSpPr>
            <p:sp>
              <p:nvSpPr>
                <p:cNvPr id="224" name="AutoShape 82"/>
                <p:cNvSpPr>
                  <a:spLocks noChangeArrowheads="1"/>
                </p:cNvSpPr>
                <p:nvPr/>
              </p:nvSpPr>
              <p:spPr bwMode="white">
                <a:xfrm rot="5263130">
                  <a:off x="1839" y="2286"/>
                  <a:ext cx="221" cy="836"/>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25" name="AutoShape 83"/>
                <p:cNvSpPr>
                  <a:spLocks noChangeArrowheads="1"/>
                </p:cNvSpPr>
                <p:nvPr/>
              </p:nvSpPr>
              <p:spPr bwMode="white">
                <a:xfrm rot="6078281">
                  <a:off x="1990" y="2275"/>
                  <a:ext cx="213" cy="845"/>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26" name="AutoShape 84"/>
                <p:cNvSpPr>
                  <a:spLocks noChangeArrowheads="1"/>
                </p:cNvSpPr>
                <p:nvPr/>
              </p:nvSpPr>
              <p:spPr bwMode="white">
                <a:xfrm rot="6373927">
                  <a:off x="2064" y="2306"/>
                  <a:ext cx="213" cy="826"/>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27" name="AutoShape 85"/>
                <p:cNvSpPr>
                  <a:spLocks noChangeArrowheads="1"/>
                </p:cNvSpPr>
                <p:nvPr/>
              </p:nvSpPr>
              <p:spPr bwMode="white">
                <a:xfrm rot="6906312">
                  <a:off x="2160" y="2327"/>
                  <a:ext cx="223" cy="822"/>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nvGrpSpPr>
              <p:cNvPr id="219" name="Group 86"/>
              <p:cNvGrpSpPr>
                <a:grpSpLocks/>
              </p:cNvGrpSpPr>
              <p:nvPr/>
            </p:nvGrpSpPr>
            <p:grpSpPr bwMode="auto">
              <a:xfrm rot="1353540">
                <a:off x="2682" y="1111"/>
                <a:ext cx="743" cy="186"/>
                <a:chOff x="1565" y="2568"/>
                <a:chExt cx="1118" cy="279"/>
              </a:xfrm>
            </p:grpSpPr>
            <p:sp>
              <p:nvSpPr>
                <p:cNvPr id="220" name="AutoShape 87"/>
                <p:cNvSpPr>
                  <a:spLocks noChangeArrowheads="1"/>
                </p:cNvSpPr>
                <p:nvPr/>
              </p:nvSpPr>
              <p:spPr bwMode="white">
                <a:xfrm rot="5263130">
                  <a:off x="1856" y="2305"/>
                  <a:ext cx="222" cy="826"/>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21" name="AutoShape 88"/>
                <p:cNvSpPr>
                  <a:spLocks noChangeArrowheads="1"/>
                </p:cNvSpPr>
                <p:nvPr/>
              </p:nvSpPr>
              <p:spPr bwMode="white">
                <a:xfrm rot="6078281">
                  <a:off x="1986" y="2294"/>
                  <a:ext cx="222" cy="840"/>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22" name="AutoShape 89"/>
                <p:cNvSpPr>
                  <a:spLocks noChangeArrowheads="1"/>
                </p:cNvSpPr>
                <p:nvPr/>
              </p:nvSpPr>
              <p:spPr bwMode="white">
                <a:xfrm rot="6373927">
                  <a:off x="2084" y="2318"/>
                  <a:ext cx="220" cy="836"/>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23" name="AutoShape 90"/>
                <p:cNvSpPr>
                  <a:spLocks noChangeArrowheads="1"/>
                </p:cNvSpPr>
                <p:nvPr/>
              </p:nvSpPr>
              <p:spPr bwMode="white">
                <a:xfrm rot="6906312">
                  <a:off x="2167" y="2346"/>
                  <a:ext cx="225" cy="831"/>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grpSp>
          <p:nvGrpSpPr>
            <p:cNvPr id="13" name="Group 91"/>
            <p:cNvGrpSpPr>
              <a:grpSpLocks/>
            </p:cNvGrpSpPr>
            <p:nvPr/>
          </p:nvGrpSpPr>
          <p:grpSpPr bwMode="auto">
            <a:xfrm>
              <a:off x="2976773" y="1686588"/>
              <a:ext cx="948906" cy="994576"/>
              <a:chOff x="2046" y="1010"/>
              <a:chExt cx="770" cy="884"/>
            </a:xfrm>
          </p:grpSpPr>
          <p:sp>
            <p:nvSpPr>
              <p:cNvPr id="190" name="Oval 92"/>
              <p:cNvSpPr>
                <a:spLocks noChangeArrowheads="1"/>
              </p:cNvSpPr>
              <p:nvPr/>
            </p:nvSpPr>
            <p:spPr bwMode="gray">
              <a:xfrm>
                <a:off x="2062" y="1010"/>
                <a:ext cx="726" cy="728"/>
              </a:xfrm>
              <a:prstGeom prst="ellipse">
                <a:avLst/>
              </a:prstGeom>
              <a:solidFill>
                <a:srgbClr val="EAEAEA">
                  <a:alpha val="50195"/>
                </a:srgbClr>
              </a:solidFill>
              <a:ln w="9525" algn="ctr">
                <a:noFill/>
                <a:round/>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nvGrpSpPr>
              <p:cNvPr id="191" name="Group 93"/>
              <p:cNvGrpSpPr>
                <a:grpSpLocks/>
              </p:cNvGrpSpPr>
              <p:nvPr/>
            </p:nvGrpSpPr>
            <p:grpSpPr bwMode="auto">
              <a:xfrm>
                <a:off x="2086" y="1209"/>
                <a:ext cx="681" cy="685"/>
                <a:chOff x="3973" y="1837"/>
                <a:chExt cx="932" cy="938"/>
              </a:xfrm>
            </p:grpSpPr>
            <p:pic>
              <p:nvPicPr>
                <p:cNvPr id="204" name="Picture 94" descr="circuler_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gray">
                <a:xfrm>
                  <a:off x="3974" y="1837"/>
                  <a:ext cx="925" cy="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 name="Oval 95"/>
                <p:cNvSpPr>
                  <a:spLocks noChangeArrowheads="1"/>
                </p:cNvSpPr>
                <p:nvPr/>
              </p:nvSpPr>
              <p:spPr bwMode="gray">
                <a:xfrm>
                  <a:off x="3973" y="1837"/>
                  <a:ext cx="932" cy="938"/>
                </a:xfrm>
                <a:prstGeom prst="ellipse">
                  <a:avLst/>
                </a:prstGeom>
                <a:solidFill>
                  <a:srgbClr val="7D0C00">
                    <a:alpha val="50195"/>
                  </a:srgbClr>
                </a:solidFill>
                <a:ln w="9525" algn="ctr">
                  <a:noFill/>
                  <a:round/>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nvGrpSpPr>
                <p:cNvPr id="207" name="Group 97"/>
                <p:cNvGrpSpPr>
                  <a:grpSpLocks/>
                </p:cNvGrpSpPr>
                <p:nvPr/>
              </p:nvGrpSpPr>
              <p:grpSpPr bwMode="auto">
                <a:xfrm rot="-3733502" flipH="1" flipV="1">
                  <a:off x="4256" y="2247"/>
                  <a:ext cx="820" cy="198"/>
                  <a:chOff x="2532" y="1051"/>
                  <a:chExt cx="893" cy="246"/>
                </a:xfrm>
              </p:grpSpPr>
              <p:grpSp>
                <p:nvGrpSpPr>
                  <p:cNvPr id="208" name="Group 98"/>
                  <p:cNvGrpSpPr>
                    <a:grpSpLocks/>
                  </p:cNvGrpSpPr>
                  <p:nvPr/>
                </p:nvGrpSpPr>
                <p:grpSpPr bwMode="auto">
                  <a:xfrm>
                    <a:off x="2532" y="1051"/>
                    <a:ext cx="743" cy="185"/>
                    <a:chOff x="1565" y="2568"/>
                    <a:chExt cx="1118" cy="279"/>
                  </a:xfrm>
                </p:grpSpPr>
                <p:sp>
                  <p:nvSpPr>
                    <p:cNvPr id="214" name="AutoShape 99"/>
                    <p:cNvSpPr>
                      <a:spLocks noChangeArrowheads="1"/>
                    </p:cNvSpPr>
                    <p:nvPr/>
                  </p:nvSpPr>
                  <p:spPr bwMode="white">
                    <a:xfrm rot="5263130">
                      <a:off x="1828" y="2286"/>
                      <a:ext cx="247"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15" name="AutoShape 100"/>
                    <p:cNvSpPr>
                      <a:spLocks noChangeArrowheads="1"/>
                    </p:cNvSpPr>
                    <p:nvPr/>
                  </p:nvSpPr>
                  <p:spPr bwMode="white">
                    <a:xfrm rot="6078281">
                      <a:off x="1959" y="2287"/>
                      <a:ext cx="247"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16" name="AutoShape 101"/>
                    <p:cNvSpPr>
                      <a:spLocks noChangeArrowheads="1"/>
                    </p:cNvSpPr>
                    <p:nvPr/>
                  </p:nvSpPr>
                  <p:spPr bwMode="white">
                    <a:xfrm rot="6373927">
                      <a:off x="2056" y="2302"/>
                      <a:ext cx="236"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17" name="AutoShape 102"/>
                    <p:cNvSpPr>
                      <a:spLocks noChangeArrowheads="1"/>
                    </p:cNvSpPr>
                    <p:nvPr/>
                  </p:nvSpPr>
                  <p:spPr bwMode="white">
                    <a:xfrm rot="6906312">
                      <a:off x="2118" y="2341"/>
                      <a:ext cx="255"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nvGrpSpPr>
                  <p:cNvPr id="209" name="Group 103"/>
                  <p:cNvGrpSpPr>
                    <a:grpSpLocks/>
                  </p:cNvGrpSpPr>
                  <p:nvPr/>
                </p:nvGrpSpPr>
                <p:grpSpPr bwMode="auto">
                  <a:xfrm rot="1353540">
                    <a:off x="2682" y="1111"/>
                    <a:ext cx="743" cy="186"/>
                    <a:chOff x="1565" y="2568"/>
                    <a:chExt cx="1118" cy="279"/>
                  </a:xfrm>
                </p:grpSpPr>
                <p:sp>
                  <p:nvSpPr>
                    <p:cNvPr id="210" name="AutoShape 104"/>
                    <p:cNvSpPr>
                      <a:spLocks noChangeArrowheads="1"/>
                    </p:cNvSpPr>
                    <p:nvPr/>
                  </p:nvSpPr>
                  <p:spPr bwMode="white">
                    <a:xfrm rot="5263130">
                      <a:off x="1851" y="2307"/>
                      <a:ext cx="234"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11" name="AutoShape 105"/>
                    <p:cNvSpPr>
                      <a:spLocks noChangeArrowheads="1"/>
                    </p:cNvSpPr>
                    <p:nvPr/>
                  </p:nvSpPr>
                  <p:spPr bwMode="white">
                    <a:xfrm rot="6078281">
                      <a:off x="1991" y="2314"/>
                      <a:ext cx="238" cy="81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12" name="AutoShape 106"/>
                    <p:cNvSpPr>
                      <a:spLocks noChangeArrowheads="1"/>
                    </p:cNvSpPr>
                    <p:nvPr/>
                  </p:nvSpPr>
                  <p:spPr bwMode="white">
                    <a:xfrm rot="6373927">
                      <a:off x="2061" y="2331"/>
                      <a:ext cx="234"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13" name="AutoShape 107"/>
                    <p:cNvSpPr>
                      <a:spLocks noChangeArrowheads="1"/>
                    </p:cNvSpPr>
                    <p:nvPr/>
                  </p:nvSpPr>
                  <p:spPr bwMode="white">
                    <a:xfrm rot="6906312">
                      <a:off x="2165" y="2362"/>
                      <a:ext cx="234"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grpSp>
          <p:grpSp>
            <p:nvGrpSpPr>
              <p:cNvPr id="192" name="Group 108"/>
              <p:cNvGrpSpPr>
                <a:grpSpLocks/>
              </p:cNvGrpSpPr>
              <p:nvPr/>
            </p:nvGrpSpPr>
            <p:grpSpPr bwMode="auto">
              <a:xfrm rot="-3733502" flipH="1" flipV="1">
                <a:off x="2362" y="1505"/>
                <a:ext cx="527" cy="128"/>
                <a:chOff x="2532" y="1051"/>
                <a:chExt cx="893" cy="246"/>
              </a:xfrm>
            </p:grpSpPr>
            <p:grpSp>
              <p:nvGrpSpPr>
                <p:cNvPr id="194" name="Group 109"/>
                <p:cNvGrpSpPr>
                  <a:grpSpLocks/>
                </p:cNvGrpSpPr>
                <p:nvPr/>
              </p:nvGrpSpPr>
              <p:grpSpPr bwMode="auto">
                <a:xfrm>
                  <a:off x="2532" y="1051"/>
                  <a:ext cx="743" cy="185"/>
                  <a:chOff x="1565" y="2568"/>
                  <a:chExt cx="1118" cy="279"/>
                </a:xfrm>
              </p:grpSpPr>
              <p:sp>
                <p:nvSpPr>
                  <p:cNvPr id="200" name="AutoShape 110"/>
                  <p:cNvSpPr>
                    <a:spLocks noChangeArrowheads="1"/>
                  </p:cNvSpPr>
                  <p:nvPr/>
                </p:nvSpPr>
                <p:spPr bwMode="white">
                  <a:xfrm rot="5263130">
                    <a:off x="1853" y="2324"/>
                    <a:ext cx="227" cy="809"/>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01" name="AutoShape 111"/>
                  <p:cNvSpPr>
                    <a:spLocks noChangeArrowheads="1"/>
                  </p:cNvSpPr>
                  <p:nvPr/>
                </p:nvSpPr>
                <p:spPr bwMode="white">
                  <a:xfrm rot="6078281">
                    <a:off x="1980" y="2333"/>
                    <a:ext cx="227" cy="796"/>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02" name="AutoShape 112"/>
                  <p:cNvSpPr>
                    <a:spLocks noChangeArrowheads="1"/>
                  </p:cNvSpPr>
                  <p:nvPr/>
                </p:nvSpPr>
                <p:spPr bwMode="white">
                  <a:xfrm rot="6373927">
                    <a:off x="2050" y="2352"/>
                    <a:ext cx="231" cy="805"/>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203" name="AutoShape 113"/>
                  <p:cNvSpPr>
                    <a:spLocks noChangeArrowheads="1"/>
                  </p:cNvSpPr>
                  <p:nvPr/>
                </p:nvSpPr>
                <p:spPr bwMode="white">
                  <a:xfrm rot="6906312">
                    <a:off x="2144" y="2379"/>
                    <a:ext cx="231" cy="801"/>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nvGrpSpPr>
                <p:cNvPr id="195" name="Group 114"/>
                <p:cNvGrpSpPr>
                  <a:grpSpLocks/>
                </p:cNvGrpSpPr>
                <p:nvPr/>
              </p:nvGrpSpPr>
              <p:grpSpPr bwMode="auto">
                <a:xfrm rot="1353540">
                  <a:off x="2682" y="1111"/>
                  <a:ext cx="743" cy="186"/>
                  <a:chOff x="1565" y="2568"/>
                  <a:chExt cx="1118" cy="279"/>
                </a:xfrm>
              </p:grpSpPr>
              <p:sp>
                <p:nvSpPr>
                  <p:cNvPr id="196" name="AutoShape 115"/>
                  <p:cNvSpPr>
                    <a:spLocks noChangeArrowheads="1"/>
                  </p:cNvSpPr>
                  <p:nvPr/>
                </p:nvSpPr>
                <p:spPr bwMode="white">
                  <a:xfrm rot="5263130">
                    <a:off x="1863" y="2324"/>
                    <a:ext cx="217" cy="805"/>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97" name="AutoShape 116"/>
                  <p:cNvSpPr>
                    <a:spLocks noChangeArrowheads="1"/>
                  </p:cNvSpPr>
                  <p:nvPr/>
                </p:nvSpPr>
                <p:spPr bwMode="white">
                  <a:xfrm rot="6078281">
                    <a:off x="2001" y="2316"/>
                    <a:ext cx="217" cy="809"/>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98" name="AutoShape 117"/>
                  <p:cNvSpPr>
                    <a:spLocks noChangeArrowheads="1"/>
                  </p:cNvSpPr>
                  <p:nvPr/>
                </p:nvSpPr>
                <p:spPr bwMode="white">
                  <a:xfrm rot="6373927">
                    <a:off x="2066" y="2333"/>
                    <a:ext cx="221" cy="814"/>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99" name="AutoShape 118"/>
                  <p:cNvSpPr>
                    <a:spLocks noChangeArrowheads="1"/>
                  </p:cNvSpPr>
                  <p:nvPr/>
                </p:nvSpPr>
                <p:spPr bwMode="white">
                  <a:xfrm rot="6906312">
                    <a:off x="2158" y="2373"/>
                    <a:ext cx="226" cy="805"/>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sp>
            <p:nvSpPr>
              <p:cNvPr id="193" name="Rectangle 119"/>
              <p:cNvSpPr>
                <a:spLocks noChangeArrowheads="1"/>
              </p:cNvSpPr>
              <p:nvPr/>
            </p:nvSpPr>
            <p:spPr bwMode="gray">
              <a:xfrm>
                <a:off x="2046" y="1314"/>
                <a:ext cx="770"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7211" tIns="48606" rIns="97211" bIns="48606">
                <a:spAutoFit/>
              </a:bodyPr>
              <a:lstStyle>
                <a:lvl1pPr defTabSz="1109663">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defTabSz="1109663">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defTabSz="1109663">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defTabSz="110966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defTabSz="110966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200" b="1" dirty="0">
                    <a:solidFill>
                      <a:srgbClr val="000000"/>
                    </a:solidFill>
                    <a:latin typeface="Comic Sans MS" panose="030F0702030302020204" pitchFamily="66" charset="0"/>
                    <a:ea typeface="华文中宋" panose="02010600040101010101" pitchFamily="2" charset="-122"/>
                  </a:rPr>
                  <a:t>行业信息</a:t>
                </a:r>
              </a:p>
            </p:txBody>
          </p:sp>
        </p:grpSp>
        <p:sp>
          <p:nvSpPr>
            <p:cNvPr id="14" name="Oval 120"/>
            <p:cNvSpPr>
              <a:spLocks noChangeArrowheads="1"/>
            </p:cNvSpPr>
            <p:nvPr/>
          </p:nvSpPr>
          <p:spPr bwMode="gray">
            <a:xfrm>
              <a:off x="2121972" y="3675563"/>
              <a:ext cx="896686" cy="847607"/>
            </a:xfrm>
            <a:prstGeom prst="ellipse">
              <a:avLst/>
            </a:prstGeom>
            <a:solidFill>
              <a:srgbClr val="EAEAEA">
                <a:alpha val="50195"/>
              </a:srgbClr>
            </a:solidFill>
            <a:ln w="9525" algn="ctr">
              <a:noFill/>
              <a:round/>
              <a:headEnd/>
              <a:tailEnd/>
            </a:ln>
          </p:spPr>
          <p:txBody>
            <a:bodyPr wrap="none" lIns="104306" tIns="52153" rIns="104306" bIns="52153"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pic>
          <p:nvPicPr>
            <p:cNvPr id="15" name="Picture 121" descr="circuler_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gray">
            <a:xfrm>
              <a:off x="2157053" y="3680516"/>
              <a:ext cx="838200" cy="795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Oval 122"/>
            <p:cNvSpPr>
              <a:spLocks noChangeArrowheads="1"/>
            </p:cNvSpPr>
            <p:nvPr/>
          </p:nvSpPr>
          <p:spPr bwMode="gray">
            <a:xfrm>
              <a:off x="2144459" y="3694246"/>
              <a:ext cx="844704" cy="797408"/>
            </a:xfrm>
            <a:prstGeom prst="ellipse">
              <a:avLst/>
            </a:prstGeom>
            <a:solidFill>
              <a:srgbClr val="800000">
                <a:alpha val="50195"/>
              </a:srgbClr>
            </a:solidFill>
            <a:ln w="9525" algn="ctr">
              <a:noFill/>
              <a:round/>
              <a:headEnd/>
              <a:tailEnd/>
            </a:ln>
          </p:spPr>
          <p:txBody>
            <a:bodyPr wrap="none" lIns="104306" tIns="52153" rIns="104306" bIns="52153"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pic>
          <p:nvPicPr>
            <p:cNvPr id="17" name="Picture 123" descr="light_shadow1"/>
            <p:cNvPicPr>
              <a:picLocks noChangeAspect="1" noChangeArrowheads="1"/>
            </p:cNvPicPr>
            <p:nvPr/>
          </p:nvPicPr>
          <p:blipFill>
            <a:blip r:embed="rId8" cstate="print">
              <a:extLst>
                <a:ext uri="{28A0092B-C50C-407E-A947-70E740481C1C}">
                  <a14:useLocalDpi xmlns:a14="http://schemas.microsoft.com/office/drawing/2010/main" val="0"/>
                </a:ext>
              </a:extLst>
            </a:blip>
            <a:srcRect t="14285"/>
            <a:stretch>
              <a:fillRect/>
            </a:stretch>
          </p:blipFill>
          <p:spPr bwMode="gray">
            <a:xfrm>
              <a:off x="2207583" y="3712788"/>
              <a:ext cx="6191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124"/>
            <p:cNvGrpSpPr>
              <a:grpSpLocks/>
            </p:cNvGrpSpPr>
            <p:nvPr/>
          </p:nvGrpSpPr>
          <p:grpSpPr bwMode="auto">
            <a:xfrm rot="-3733502" flipH="1" flipV="1">
              <a:off x="2324894" y="3702844"/>
              <a:ext cx="698500" cy="179388"/>
              <a:chOff x="2532" y="1051"/>
              <a:chExt cx="893" cy="246"/>
            </a:xfrm>
          </p:grpSpPr>
          <p:grpSp>
            <p:nvGrpSpPr>
              <p:cNvPr id="180" name="Group 125"/>
              <p:cNvGrpSpPr>
                <a:grpSpLocks/>
              </p:cNvGrpSpPr>
              <p:nvPr/>
            </p:nvGrpSpPr>
            <p:grpSpPr bwMode="auto">
              <a:xfrm>
                <a:off x="2532" y="1051"/>
                <a:ext cx="743" cy="185"/>
                <a:chOff x="1565" y="2568"/>
                <a:chExt cx="1118" cy="279"/>
              </a:xfrm>
            </p:grpSpPr>
            <p:sp>
              <p:nvSpPr>
                <p:cNvPr id="186" name="AutoShape 126"/>
                <p:cNvSpPr>
                  <a:spLocks noChangeArrowheads="1"/>
                </p:cNvSpPr>
                <p:nvPr/>
              </p:nvSpPr>
              <p:spPr bwMode="white">
                <a:xfrm rot="5263130">
                  <a:off x="1863" y="2309"/>
                  <a:ext cx="234" cy="795"/>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87" name="AutoShape 127"/>
                <p:cNvSpPr>
                  <a:spLocks noChangeArrowheads="1"/>
                </p:cNvSpPr>
                <p:nvPr/>
              </p:nvSpPr>
              <p:spPr bwMode="white">
                <a:xfrm rot="6078281">
                  <a:off x="1997" y="2310"/>
                  <a:ext cx="234" cy="795"/>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88" name="AutoShape 128"/>
                <p:cNvSpPr>
                  <a:spLocks noChangeArrowheads="1"/>
                </p:cNvSpPr>
                <p:nvPr/>
              </p:nvSpPr>
              <p:spPr bwMode="white">
                <a:xfrm rot="6373927">
                  <a:off x="2075" y="2336"/>
                  <a:ext cx="230" cy="795"/>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89" name="AutoShape 129"/>
                <p:cNvSpPr>
                  <a:spLocks noChangeArrowheads="1"/>
                </p:cNvSpPr>
                <p:nvPr/>
              </p:nvSpPr>
              <p:spPr bwMode="white">
                <a:xfrm rot="6906312">
                  <a:off x="2154" y="2374"/>
                  <a:ext cx="234" cy="795"/>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nvGrpSpPr>
              <p:cNvPr id="181" name="Group 130"/>
              <p:cNvGrpSpPr>
                <a:grpSpLocks/>
              </p:cNvGrpSpPr>
              <p:nvPr/>
            </p:nvGrpSpPr>
            <p:grpSpPr bwMode="auto">
              <a:xfrm rot="1353540">
                <a:off x="2682" y="1111"/>
                <a:ext cx="743" cy="186"/>
                <a:chOff x="1565" y="2568"/>
                <a:chExt cx="1118" cy="279"/>
              </a:xfrm>
            </p:grpSpPr>
            <p:sp>
              <p:nvSpPr>
                <p:cNvPr id="182" name="AutoShape 131"/>
                <p:cNvSpPr>
                  <a:spLocks noChangeArrowheads="1"/>
                </p:cNvSpPr>
                <p:nvPr/>
              </p:nvSpPr>
              <p:spPr bwMode="white">
                <a:xfrm rot="5263130">
                  <a:off x="1883" y="2329"/>
                  <a:ext cx="221" cy="802"/>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83" name="AutoShape 132"/>
                <p:cNvSpPr>
                  <a:spLocks noChangeArrowheads="1"/>
                </p:cNvSpPr>
                <p:nvPr/>
              </p:nvSpPr>
              <p:spPr bwMode="white">
                <a:xfrm rot="6078281">
                  <a:off x="2013" y="2339"/>
                  <a:ext cx="218" cy="78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84" name="AutoShape 133"/>
                <p:cNvSpPr>
                  <a:spLocks noChangeArrowheads="1"/>
                </p:cNvSpPr>
                <p:nvPr/>
              </p:nvSpPr>
              <p:spPr bwMode="white">
                <a:xfrm rot="6373927">
                  <a:off x="2081" y="2350"/>
                  <a:ext cx="225" cy="799"/>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85" name="AutoShape 134"/>
                <p:cNvSpPr>
                  <a:spLocks noChangeArrowheads="1"/>
                </p:cNvSpPr>
                <p:nvPr/>
              </p:nvSpPr>
              <p:spPr bwMode="white">
                <a:xfrm rot="6906312">
                  <a:off x="2179" y="2395"/>
                  <a:ext cx="221" cy="78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grpSp>
          <p:nvGrpSpPr>
            <p:cNvPr id="170" name="Group 136"/>
            <p:cNvGrpSpPr>
              <a:grpSpLocks/>
            </p:cNvGrpSpPr>
            <p:nvPr/>
          </p:nvGrpSpPr>
          <p:grpSpPr bwMode="auto">
            <a:xfrm rot="17866498" flipH="1" flipV="1">
              <a:off x="2552856" y="3644402"/>
              <a:ext cx="443333" cy="107682"/>
              <a:chOff x="1542" y="2600"/>
              <a:chExt cx="970" cy="252"/>
            </a:xfrm>
          </p:grpSpPr>
          <p:sp>
            <p:nvSpPr>
              <p:cNvPr id="176" name="AutoShape 137"/>
              <p:cNvSpPr>
                <a:spLocks noChangeArrowheads="1"/>
              </p:cNvSpPr>
              <p:nvPr/>
            </p:nvSpPr>
            <p:spPr bwMode="white">
              <a:xfrm rot="5263130">
                <a:off x="1826" y="2316"/>
                <a:ext cx="252" cy="819"/>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77" name="AutoShape 138"/>
              <p:cNvSpPr>
                <a:spLocks noChangeArrowheads="1"/>
              </p:cNvSpPr>
              <p:nvPr/>
            </p:nvSpPr>
            <p:spPr bwMode="white">
              <a:xfrm rot="6078281">
                <a:off x="1981" y="2310"/>
                <a:ext cx="239" cy="82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sp>
          <p:nvSpPr>
            <p:cNvPr id="20" name="Rectangle 146"/>
            <p:cNvSpPr>
              <a:spLocks noChangeArrowheads="1"/>
            </p:cNvSpPr>
            <p:nvPr/>
          </p:nvSpPr>
          <p:spPr bwMode="gray">
            <a:xfrm>
              <a:off x="2095878" y="3779051"/>
              <a:ext cx="981744" cy="360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110889" tIns="55445" rIns="110889" bIns="55445">
              <a:spAutoFit/>
            </a:bodyPr>
            <a:lstStyle>
              <a:lvl1pPr defTabSz="1109663">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defTabSz="1109663">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defTabSz="1109663">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defTabSz="110966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defTabSz="110966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200" b="1" dirty="0">
                  <a:solidFill>
                    <a:srgbClr val="000000"/>
                  </a:solidFill>
                  <a:latin typeface="Comic Sans MS" panose="030F0702030302020204" pitchFamily="66" charset="0"/>
                  <a:ea typeface="华文中宋" panose="02010600040101010101" pitchFamily="2" charset="-122"/>
                </a:rPr>
                <a:t>市场信息</a:t>
              </a:r>
            </a:p>
          </p:txBody>
        </p:sp>
        <p:sp>
          <p:nvSpPr>
            <p:cNvPr id="21" name="Oval 147"/>
            <p:cNvSpPr>
              <a:spLocks noChangeArrowheads="1"/>
            </p:cNvSpPr>
            <p:nvPr/>
          </p:nvSpPr>
          <p:spPr bwMode="gray">
            <a:xfrm>
              <a:off x="4204957" y="3192871"/>
              <a:ext cx="894830" cy="830230"/>
            </a:xfrm>
            <a:prstGeom prst="ellipse">
              <a:avLst/>
            </a:prstGeom>
            <a:solidFill>
              <a:srgbClr val="EAEAEA">
                <a:alpha val="50195"/>
              </a:srgbClr>
            </a:solidFill>
            <a:ln w="9525" algn="ctr">
              <a:noFill/>
              <a:round/>
              <a:headEnd/>
              <a:tailEnd/>
            </a:ln>
          </p:spPr>
          <p:txBody>
            <a:bodyPr wrap="none" lIns="104306" tIns="52153" rIns="104306" bIns="52153"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pic>
          <p:nvPicPr>
            <p:cNvPr id="22" name="Picture 148" descr="circuler_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gray">
            <a:xfrm>
              <a:off x="4228826" y="3380378"/>
              <a:ext cx="839787"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Oval 149"/>
            <p:cNvSpPr>
              <a:spLocks noChangeArrowheads="1"/>
            </p:cNvSpPr>
            <p:nvPr/>
          </p:nvSpPr>
          <p:spPr bwMode="gray">
            <a:xfrm>
              <a:off x="4232318" y="3328024"/>
              <a:ext cx="844704" cy="778100"/>
            </a:xfrm>
            <a:prstGeom prst="ellipse">
              <a:avLst/>
            </a:prstGeom>
            <a:solidFill>
              <a:srgbClr val="FF6600">
                <a:alpha val="50195"/>
              </a:srgbClr>
            </a:solidFill>
            <a:ln w="9525" algn="ctr">
              <a:noFill/>
              <a:round/>
              <a:headEnd/>
              <a:tailEnd/>
            </a:ln>
          </p:spPr>
          <p:txBody>
            <a:bodyPr wrap="none" lIns="104306" tIns="52153" rIns="104306" bIns="52153"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nvGrpSpPr>
            <p:cNvPr id="25" name="Group 151"/>
            <p:cNvGrpSpPr>
              <a:grpSpLocks/>
            </p:cNvGrpSpPr>
            <p:nvPr/>
          </p:nvGrpSpPr>
          <p:grpSpPr bwMode="auto">
            <a:xfrm rot="-3733502" flipH="1" flipV="1">
              <a:off x="4516438" y="3754438"/>
              <a:ext cx="682625" cy="180975"/>
              <a:chOff x="2532" y="1051"/>
              <a:chExt cx="893" cy="246"/>
            </a:xfrm>
          </p:grpSpPr>
          <p:grpSp>
            <p:nvGrpSpPr>
              <p:cNvPr id="160" name="Group 152"/>
              <p:cNvGrpSpPr>
                <a:grpSpLocks/>
              </p:cNvGrpSpPr>
              <p:nvPr/>
            </p:nvGrpSpPr>
            <p:grpSpPr bwMode="auto">
              <a:xfrm>
                <a:off x="2532" y="1051"/>
                <a:ext cx="743" cy="185"/>
                <a:chOff x="1565" y="2568"/>
                <a:chExt cx="1118" cy="279"/>
              </a:xfrm>
            </p:grpSpPr>
            <p:sp>
              <p:nvSpPr>
                <p:cNvPr id="166" name="AutoShape 153"/>
                <p:cNvSpPr>
                  <a:spLocks noChangeArrowheads="1"/>
                </p:cNvSpPr>
                <p:nvPr/>
              </p:nvSpPr>
              <p:spPr bwMode="white">
                <a:xfrm rot="5263130">
                  <a:off x="1832" y="2318"/>
                  <a:ext cx="221"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67" name="AutoShape 154"/>
                <p:cNvSpPr>
                  <a:spLocks noChangeArrowheads="1"/>
                </p:cNvSpPr>
                <p:nvPr/>
              </p:nvSpPr>
              <p:spPr bwMode="white">
                <a:xfrm rot="6078281">
                  <a:off x="1996" y="2312"/>
                  <a:ext cx="225" cy="81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68" name="AutoShape 155"/>
                <p:cNvSpPr>
                  <a:spLocks noChangeArrowheads="1"/>
                </p:cNvSpPr>
                <p:nvPr/>
              </p:nvSpPr>
              <p:spPr bwMode="white">
                <a:xfrm rot="6373927">
                  <a:off x="2054" y="2343"/>
                  <a:ext cx="221" cy="810"/>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69" name="AutoShape 156"/>
                <p:cNvSpPr>
                  <a:spLocks noChangeArrowheads="1"/>
                </p:cNvSpPr>
                <p:nvPr/>
              </p:nvSpPr>
              <p:spPr bwMode="white">
                <a:xfrm rot="6906312">
                  <a:off x="2141" y="2372"/>
                  <a:ext cx="221" cy="81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nvGrpSpPr>
              <p:cNvPr id="161" name="Group 157"/>
              <p:cNvGrpSpPr>
                <a:grpSpLocks/>
              </p:cNvGrpSpPr>
              <p:nvPr/>
            </p:nvGrpSpPr>
            <p:grpSpPr bwMode="auto">
              <a:xfrm rot="1353540">
                <a:off x="2682" y="1111"/>
                <a:ext cx="743" cy="186"/>
                <a:chOff x="1565" y="2568"/>
                <a:chExt cx="1118" cy="279"/>
              </a:xfrm>
            </p:grpSpPr>
            <p:sp>
              <p:nvSpPr>
                <p:cNvPr id="162" name="AutoShape 158"/>
                <p:cNvSpPr>
                  <a:spLocks noChangeArrowheads="1"/>
                </p:cNvSpPr>
                <p:nvPr/>
              </p:nvSpPr>
              <p:spPr bwMode="white">
                <a:xfrm rot="5263130">
                  <a:off x="1857" y="2334"/>
                  <a:ext cx="216"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63" name="AutoShape 159"/>
                <p:cNvSpPr>
                  <a:spLocks noChangeArrowheads="1"/>
                </p:cNvSpPr>
                <p:nvPr/>
              </p:nvSpPr>
              <p:spPr bwMode="white">
                <a:xfrm rot="6078281">
                  <a:off x="1986" y="2337"/>
                  <a:ext cx="216" cy="810"/>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64" name="AutoShape 160"/>
                <p:cNvSpPr>
                  <a:spLocks noChangeArrowheads="1"/>
                </p:cNvSpPr>
                <p:nvPr/>
              </p:nvSpPr>
              <p:spPr bwMode="white">
                <a:xfrm rot="6373927">
                  <a:off x="2068" y="2349"/>
                  <a:ext cx="212" cy="81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65" name="AutoShape 161"/>
                <p:cNvSpPr>
                  <a:spLocks noChangeArrowheads="1"/>
                </p:cNvSpPr>
                <p:nvPr/>
              </p:nvSpPr>
              <p:spPr bwMode="white">
                <a:xfrm rot="6906312">
                  <a:off x="2155" y="2381"/>
                  <a:ext cx="212" cy="81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grpSp>
          <p:nvGrpSpPr>
            <p:cNvPr id="26" name="Group 162"/>
            <p:cNvGrpSpPr>
              <a:grpSpLocks/>
            </p:cNvGrpSpPr>
            <p:nvPr/>
          </p:nvGrpSpPr>
          <p:grpSpPr bwMode="auto">
            <a:xfrm rot="-3733502" flipH="1" flipV="1">
              <a:off x="4601368" y="3752057"/>
              <a:ext cx="601663" cy="158750"/>
              <a:chOff x="2532" y="1051"/>
              <a:chExt cx="893" cy="246"/>
            </a:xfrm>
          </p:grpSpPr>
          <p:grpSp>
            <p:nvGrpSpPr>
              <p:cNvPr id="150" name="Group 163"/>
              <p:cNvGrpSpPr>
                <a:grpSpLocks/>
              </p:cNvGrpSpPr>
              <p:nvPr/>
            </p:nvGrpSpPr>
            <p:grpSpPr bwMode="auto">
              <a:xfrm>
                <a:off x="2532" y="1051"/>
                <a:ext cx="743" cy="185"/>
                <a:chOff x="1565" y="2568"/>
                <a:chExt cx="1118" cy="279"/>
              </a:xfrm>
            </p:grpSpPr>
            <p:sp>
              <p:nvSpPr>
                <p:cNvPr id="156" name="AutoShape 164"/>
                <p:cNvSpPr>
                  <a:spLocks noChangeArrowheads="1"/>
                </p:cNvSpPr>
                <p:nvPr/>
              </p:nvSpPr>
              <p:spPr bwMode="white">
                <a:xfrm rot="5263130">
                  <a:off x="1848" y="2327"/>
                  <a:ext cx="226" cy="83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57" name="AutoShape 165"/>
                <p:cNvSpPr>
                  <a:spLocks noChangeArrowheads="1"/>
                </p:cNvSpPr>
                <p:nvPr/>
              </p:nvSpPr>
              <p:spPr bwMode="white">
                <a:xfrm rot="6078281">
                  <a:off x="1980" y="2347"/>
                  <a:ext cx="217" cy="819"/>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58" name="AutoShape 166"/>
                <p:cNvSpPr>
                  <a:spLocks noChangeArrowheads="1"/>
                </p:cNvSpPr>
                <p:nvPr/>
              </p:nvSpPr>
              <p:spPr bwMode="white">
                <a:xfrm rot="6373927">
                  <a:off x="2060" y="2346"/>
                  <a:ext cx="221" cy="83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59" name="AutoShape 167"/>
                <p:cNvSpPr>
                  <a:spLocks noChangeArrowheads="1"/>
                </p:cNvSpPr>
                <p:nvPr/>
              </p:nvSpPr>
              <p:spPr bwMode="white">
                <a:xfrm rot="6906312">
                  <a:off x="2162" y="2382"/>
                  <a:ext cx="221" cy="828"/>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nvGrpSpPr>
              <p:cNvPr id="151" name="Group 168"/>
              <p:cNvGrpSpPr>
                <a:grpSpLocks/>
              </p:cNvGrpSpPr>
              <p:nvPr/>
            </p:nvGrpSpPr>
            <p:grpSpPr bwMode="auto">
              <a:xfrm rot="1353540">
                <a:off x="2682" y="1111"/>
                <a:ext cx="743" cy="186"/>
                <a:chOff x="1565" y="2568"/>
                <a:chExt cx="1118" cy="279"/>
              </a:xfrm>
            </p:grpSpPr>
            <p:sp>
              <p:nvSpPr>
                <p:cNvPr id="152" name="AutoShape 169"/>
                <p:cNvSpPr>
                  <a:spLocks noChangeArrowheads="1"/>
                </p:cNvSpPr>
                <p:nvPr/>
              </p:nvSpPr>
              <p:spPr bwMode="white">
                <a:xfrm rot="5263130">
                  <a:off x="1852" y="2328"/>
                  <a:ext cx="203" cy="841"/>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53" name="AutoShape 170"/>
                <p:cNvSpPr>
                  <a:spLocks noChangeArrowheads="1"/>
                </p:cNvSpPr>
                <p:nvPr/>
              </p:nvSpPr>
              <p:spPr bwMode="white">
                <a:xfrm rot="6078281">
                  <a:off x="1978" y="2326"/>
                  <a:ext cx="220" cy="832"/>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54" name="AutoShape 171"/>
                <p:cNvSpPr>
                  <a:spLocks noChangeArrowheads="1"/>
                </p:cNvSpPr>
                <p:nvPr/>
              </p:nvSpPr>
              <p:spPr bwMode="white">
                <a:xfrm rot="6373927">
                  <a:off x="2055" y="2348"/>
                  <a:ext cx="207" cy="832"/>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55" name="AutoShape 172"/>
                <p:cNvSpPr>
                  <a:spLocks noChangeArrowheads="1"/>
                </p:cNvSpPr>
                <p:nvPr/>
              </p:nvSpPr>
              <p:spPr bwMode="white">
                <a:xfrm rot="6906312">
                  <a:off x="2148" y="2373"/>
                  <a:ext cx="203" cy="828"/>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sp>
          <p:nvSpPr>
            <p:cNvPr id="27" name="Rectangle 173"/>
            <p:cNvSpPr>
              <a:spLocks noChangeArrowheads="1"/>
            </p:cNvSpPr>
            <p:nvPr/>
          </p:nvSpPr>
          <p:spPr bwMode="gray">
            <a:xfrm>
              <a:off x="4137366" y="3497932"/>
              <a:ext cx="981745" cy="360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110889" tIns="55445" rIns="110889" bIns="55445">
              <a:spAutoFit/>
            </a:bodyPr>
            <a:lstStyle>
              <a:lvl1pPr defTabSz="1109663">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defTabSz="1109663">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defTabSz="1109663">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defTabSz="110966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defTabSz="110966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200" b="1" dirty="0">
                  <a:solidFill>
                    <a:srgbClr val="000000"/>
                  </a:solidFill>
                  <a:latin typeface="Comic Sans MS" panose="030F0702030302020204" pitchFamily="66" charset="0"/>
                  <a:ea typeface="华文中宋" panose="02010600040101010101" pitchFamily="2" charset="-122"/>
                </a:rPr>
                <a:t>国家战略</a:t>
              </a:r>
            </a:p>
          </p:txBody>
        </p:sp>
        <p:sp>
          <p:nvSpPr>
            <p:cNvPr id="28" name="Oval 174"/>
            <p:cNvSpPr>
              <a:spLocks noChangeArrowheads="1"/>
            </p:cNvSpPr>
            <p:nvPr/>
          </p:nvSpPr>
          <p:spPr bwMode="gray">
            <a:xfrm>
              <a:off x="308178" y="3443871"/>
              <a:ext cx="891117" cy="818645"/>
            </a:xfrm>
            <a:prstGeom prst="ellipse">
              <a:avLst/>
            </a:prstGeom>
            <a:solidFill>
              <a:srgbClr val="EAEAEA">
                <a:alpha val="50195"/>
              </a:srgbClr>
            </a:solidFill>
            <a:ln w="9525" algn="ctr">
              <a:noFill/>
              <a:round/>
              <a:headEnd/>
              <a:tailEnd/>
            </a:ln>
          </p:spPr>
          <p:txBody>
            <a:bodyPr wrap="none" lIns="104306" tIns="52153" rIns="104306" bIns="52153"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pic>
          <p:nvPicPr>
            <p:cNvPr id="29" name="Picture 175" descr="circuler_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gray">
            <a:xfrm>
              <a:off x="336550" y="3468688"/>
              <a:ext cx="8318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Oval 176"/>
            <p:cNvSpPr>
              <a:spLocks noChangeArrowheads="1"/>
            </p:cNvSpPr>
            <p:nvPr/>
          </p:nvSpPr>
          <p:spPr bwMode="gray">
            <a:xfrm>
              <a:off x="336026" y="3468971"/>
              <a:ext cx="837278" cy="770375"/>
            </a:xfrm>
            <a:prstGeom prst="ellipse">
              <a:avLst/>
            </a:prstGeom>
            <a:solidFill>
              <a:srgbClr val="FF0000">
                <a:alpha val="50195"/>
              </a:srgbClr>
            </a:solidFill>
            <a:ln w="9525" algn="ctr">
              <a:noFill/>
              <a:round/>
              <a:headEnd/>
              <a:tailEnd/>
            </a:ln>
          </p:spPr>
          <p:txBody>
            <a:bodyPr wrap="none" lIns="104306" tIns="52153" rIns="104306" bIns="52153"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nvGrpSpPr>
            <p:cNvPr id="32" name="Group 178"/>
            <p:cNvGrpSpPr>
              <a:grpSpLocks/>
            </p:cNvGrpSpPr>
            <p:nvPr/>
          </p:nvGrpSpPr>
          <p:grpSpPr bwMode="auto">
            <a:xfrm rot="-3733502" flipH="1" flipV="1">
              <a:off x="621507" y="3998119"/>
              <a:ext cx="673100" cy="179387"/>
              <a:chOff x="2532" y="1051"/>
              <a:chExt cx="893" cy="246"/>
            </a:xfrm>
          </p:grpSpPr>
          <p:grpSp>
            <p:nvGrpSpPr>
              <p:cNvPr id="140" name="Group 179"/>
              <p:cNvGrpSpPr>
                <a:grpSpLocks/>
              </p:cNvGrpSpPr>
              <p:nvPr/>
            </p:nvGrpSpPr>
            <p:grpSpPr bwMode="auto">
              <a:xfrm>
                <a:off x="2532" y="1051"/>
                <a:ext cx="743" cy="185"/>
                <a:chOff x="1565" y="2568"/>
                <a:chExt cx="1118" cy="279"/>
              </a:xfrm>
            </p:grpSpPr>
            <p:sp>
              <p:nvSpPr>
                <p:cNvPr id="146" name="AutoShape 180"/>
                <p:cNvSpPr>
                  <a:spLocks noChangeArrowheads="1"/>
                </p:cNvSpPr>
                <p:nvPr/>
              </p:nvSpPr>
              <p:spPr bwMode="white">
                <a:xfrm rot="5263130">
                  <a:off x="1862" y="2309"/>
                  <a:ext cx="219"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47" name="AutoShape 181"/>
                <p:cNvSpPr>
                  <a:spLocks noChangeArrowheads="1"/>
                </p:cNvSpPr>
                <p:nvPr/>
              </p:nvSpPr>
              <p:spPr bwMode="white">
                <a:xfrm rot="6078281">
                  <a:off x="2000" y="2302"/>
                  <a:ext cx="207"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48" name="AutoShape 182"/>
                <p:cNvSpPr>
                  <a:spLocks noChangeArrowheads="1"/>
                </p:cNvSpPr>
                <p:nvPr/>
              </p:nvSpPr>
              <p:spPr bwMode="white">
                <a:xfrm rot="6373927">
                  <a:off x="2062" y="2337"/>
                  <a:ext cx="207" cy="81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49" name="AutoShape 183"/>
                <p:cNvSpPr>
                  <a:spLocks noChangeArrowheads="1"/>
                </p:cNvSpPr>
                <p:nvPr/>
              </p:nvSpPr>
              <p:spPr bwMode="white">
                <a:xfrm rot="6906312">
                  <a:off x="2148" y="2333"/>
                  <a:ext cx="227"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nvGrpSpPr>
              <p:cNvPr id="141" name="Group 184"/>
              <p:cNvGrpSpPr>
                <a:grpSpLocks/>
              </p:cNvGrpSpPr>
              <p:nvPr/>
            </p:nvGrpSpPr>
            <p:grpSpPr bwMode="auto">
              <a:xfrm rot="1353540">
                <a:off x="2682" y="1111"/>
                <a:ext cx="743" cy="186"/>
                <a:chOff x="1565" y="2568"/>
                <a:chExt cx="1118" cy="279"/>
              </a:xfrm>
            </p:grpSpPr>
            <p:sp>
              <p:nvSpPr>
                <p:cNvPr id="142" name="AutoShape 185"/>
                <p:cNvSpPr>
                  <a:spLocks noChangeArrowheads="1"/>
                </p:cNvSpPr>
                <p:nvPr/>
              </p:nvSpPr>
              <p:spPr bwMode="white">
                <a:xfrm rot="5263130">
                  <a:off x="1872" y="2286"/>
                  <a:ext cx="221" cy="809"/>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43" name="AutoShape 186"/>
                <p:cNvSpPr>
                  <a:spLocks noChangeArrowheads="1"/>
                </p:cNvSpPr>
                <p:nvPr/>
              </p:nvSpPr>
              <p:spPr bwMode="white">
                <a:xfrm rot="6078281">
                  <a:off x="2003" y="2275"/>
                  <a:ext cx="221"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44" name="AutoShape 187"/>
                <p:cNvSpPr>
                  <a:spLocks noChangeArrowheads="1"/>
                </p:cNvSpPr>
                <p:nvPr/>
              </p:nvSpPr>
              <p:spPr bwMode="white">
                <a:xfrm rot="6373927">
                  <a:off x="2094" y="2306"/>
                  <a:ext cx="218"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45" name="AutoShape 188"/>
                <p:cNvSpPr>
                  <a:spLocks noChangeArrowheads="1"/>
                </p:cNvSpPr>
                <p:nvPr/>
              </p:nvSpPr>
              <p:spPr bwMode="white">
                <a:xfrm rot="6906312">
                  <a:off x="2163" y="2327"/>
                  <a:ext cx="225"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grpSp>
          <p:nvGrpSpPr>
            <p:cNvPr id="33" name="Group 189"/>
            <p:cNvGrpSpPr>
              <a:grpSpLocks/>
            </p:cNvGrpSpPr>
            <p:nvPr/>
          </p:nvGrpSpPr>
          <p:grpSpPr bwMode="auto">
            <a:xfrm rot="-3733502" flipH="1" flipV="1">
              <a:off x="704850" y="3994151"/>
              <a:ext cx="593725" cy="158750"/>
              <a:chOff x="2532" y="1051"/>
              <a:chExt cx="893" cy="246"/>
            </a:xfrm>
          </p:grpSpPr>
          <p:grpSp>
            <p:nvGrpSpPr>
              <p:cNvPr id="130" name="Group 190"/>
              <p:cNvGrpSpPr>
                <a:grpSpLocks/>
              </p:cNvGrpSpPr>
              <p:nvPr/>
            </p:nvGrpSpPr>
            <p:grpSpPr bwMode="auto">
              <a:xfrm>
                <a:off x="2532" y="1051"/>
                <a:ext cx="743" cy="185"/>
                <a:chOff x="1565" y="2568"/>
                <a:chExt cx="1118" cy="279"/>
              </a:xfrm>
            </p:grpSpPr>
            <p:sp>
              <p:nvSpPr>
                <p:cNvPr id="136" name="AutoShape 191"/>
                <p:cNvSpPr>
                  <a:spLocks noChangeArrowheads="1"/>
                </p:cNvSpPr>
                <p:nvPr/>
              </p:nvSpPr>
              <p:spPr bwMode="white">
                <a:xfrm rot="5263130">
                  <a:off x="1813" y="2350"/>
                  <a:ext cx="221" cy="821"/>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37" name="AutoShape 192"/>
                <p:cNvSpPr>
                  <a:spLocks noChangeArrowheads="1"/>
                </p:cNvSpPr>
                <p:nvPr/>
              </p:nvSpPr>
              <p:spPr bwMode="white">
                <a:xfrm rot="6078281">
                  <a:off x="1948" y="2343"/>
                  <a:ext cx="221" cy="821"/>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38" name="AutoShape 193"/>
                <p:cNvSpPr>
                  <a:spLocks noChangeArrowheads="1"/>
                </p:cNvSpPr>
                <p:nvPr/>
              </p:nvSpPr>
              <p:spPr bwMode="white">
                <a:xfrm rot="6373927">
                  <a:off x="2023" y="2370"/>
                  <a:ext cx="221"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39" name="AutoShape 194"/>
                <p:cNvSpPr>
                  <a:spLocks noChangeArrowheads="1"/>
                </p:cNvSpPr>
                <p:nvPr/>
              </p:nvSpPr>
              <p:spPr bwMode="white">
                <a:xfrm rot="6906312">
                  <a:off x="2112" y="2407"/>
                  <a:ext cx="221"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nvGrpSpPr>
              <p:cNvPr id="131" name="Group 195"/>
              <p:cNvGrpSpPr>
                <a:grpSpLocks/>
              </p:cNvGrpSpPr>
              <p:nvPr/>
            </p:nvGrpSpPr>
            <p:grpSpPr bwMode="auto">
              <a:xfrm rot="1353540">
                <a:off x="2682" y="1111"/>
                <a:ext cx="743" cy="186"/>
                <a:chOff x="1565" y="2568"/>
                <a:chExt cx="1118" cy="279"/>
              </a:xfrm>
            </p:grpSpPr>
            <p:sp>
              <p:nvSpPr>
                <p:cNvPr id="132" name="AutoShape 196"/>
                <p:cNvSpPr>
                  <a:spLocks noChangeArrowheads="1"/>
                </p:cNvSpPr>
                <p:nvPr/>
              </p:nvSpPr>
              <p:spPr bwMode="white">
                <a:xfrm rot="5263130">
                  <a:off x="1849" y="2337"/>
                  <a:ext cx="203" cy="821"/>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33" name="AutoShape 197"/>
                <p:cNvSpPr>
                  <a:spLocks noChangeArrowheads="1"/>
                </p:cNvSpPr>
                <p:nvPr/>
              </p:nvSpPr>
              <p:spPr bwMode="white">
                <a:xfrm rot="6078281">
                  <a:off x="1982" y="2353"/>
                  <a:ext cx="203"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34" name="AutoShape 198"/>
                <p:cNvSpPr>
                  <a:spLocks noChangeArrowheads="1"/>
                </p:cNvSpPr>
                <p:nvPr/>
              </p:nvSpPr>
              <p:spPr bwMode="white">
                <a:xfrm rot="6373927">
                  <a:off x="2054" y="2358"/>
                  <a:ext cx="207" cy="81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35" name="AutoShape 199"/>
                <p:cNvSpPr>
                  <a:spLocks noChangeArrowheads="1"/>
                </p:cNvSpPr>
                <p:nvPr/>
              </p:nvSpPr>
              <p:spPr bwMode="white">
                <a:xfrm rot="6906312">
                  <a:off x="2149" y="2379"/>
                  <a:ext cx="211" cy="821"/>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sp>
          <p:nvSpPr>
            <p:cNvPr id="34" name="Rectangle 200"/>
            <p:cNvSpPr>
              <a:spLocks noChangeArrowheads="1"/>
            </p:cNvSpPr>
            <p:nvPr/>
          </p:nvSpPr>
          <p:spPr bwMode="gray">
            <a:xfrm>
              <a:off x="283412" y="3579716"/>
              <a:ext cx="981744" cy="360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110889" tIns="55445" rIns="110889" bIns="55445">
              <a:spAutoFit/>
            </a:bodyPr>
            <a:lstStyle>
              <a:lvl1pPr defTabSz="1109663">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defTabSz="1109663">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defTabSz="1109663">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defTabSz="110966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defTabSz="110966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200" b="1" dirty="0">
                  <a:solidFill>
                    <a:srgbClr val="000000"/>
                  </a:solidFill>
                  <a:latin typeface="Comic Sans MS" panose="030F0702030302020204" pitchFamily="66" charset="0"/>
                  <a:ea typeface="华文中宋" panose="02010600040101010101" pitchFamily="2" charset="-122"/>
                </a:rPr>
                <a:t>投资信息</a:t>
              </a:r>
            </a:p>
          </p:txBody>
        </p:sp>
        <p:grpSp>
          <p:nvGrpSpPr>
            <p:cNvPr id="35" name="Group 201"/>
            <p:cNvGrpSpPr>
              <a:grpSpLocks/>
            </p:cNvGrpSpPr>
            <p:nvPr/>
          </p:nvGrpSpPr>
          <p:grpSpPr bwMode="auto">
            <a:xfrm rot="-3733502" flipH="1" flipV="1">
              <a:off x="259556" y="2285207"/>
              <a:ext cx="557213" cy="266700"/>
              <a:chOff x="2532" y="1051"/>
              <a:chExt cx="893" cy="246"/>
            </a:xfrm>
          </p:grpSpPr>
          <p:grpSp>
            <p:nvGrpSpPr>
              <p:cNvPr id="120" name="Group 202"/>
              <p:cNvGrpSpPr>
                <a:grpSpLocks/>
              </p:cNvGrpSpPr>
              <p:nvPr/>
            </p:nvGrpSpPr>
            <p:grpSpPr bwMode="auto">
              <a:xfrm>
                <a:off x="2532" y="1051"/>
                <a:ext cx="743" cy="185"/>
                <a:chOff x="1565" y="2568"/>
                <a:chExt cx="1118" cy="279"/>
              </a:xfrm>
            </p:grpSpPr>
            <p:sp>
              <p:nvSpPr>
                <p:cNvPr id="126" name="AutoShape 203"/>
                <p:cNvSpPr>
                  <a:spLocks noChangeArrowheads="1"/>
                </p:cNvSpPr>
                <p:nvPr/>
              </p:nvSpPr>
              <p:spPr bwMode="white">
                <a:xfrm rot="5263130">
                  <a:off x="1823" y="2293"/>
                  <a:ext cx="227" cy="815"/>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27" name="AutoShape 204"/>
                <p:cNvSpPr>
                  <a:spLocks noChangeArrowheads="1"/>
                </p:cNvSpPr>
                <p:nvPr/>
              </p:nvSpPr>
              <p:spPr bwMode="white">
                <a:xfrm rot="6078281">
                  <a:off x="1956" y="2289"/>
                  <a:ext cx="227" cy="815"/>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28" name="AutoShape 205"/>
                <p:cNvSpPr>
                  <a:spLocks noChangeArrowheads="1"/>
                </p:cNvSpPr>
                <p:nvPr/>
              </p:nvSpPr>
              <p:spPr bwMode="white">
                <a:xfrm rot="6373927">
                  <a:off x="2074" y="2311"/>
                  <a:ext cx="225" cy="801"/>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29" name="AutoShape 206"/>
                <p:cNvSpPr>
                  <a:spLocks noChangeArrowheads="1"/>
                </p:cNvSpPr>
                <p:nvPr/>
              </p:nvSpPr>
              <p:spPr bwMode="white">
                <a:xfrm rot="6906312">
                  <a:off x="2139" y="2349"/>
                  <a:ext cx="225" cy="801"/>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nvGrpSpPr>
              <p:cNvPr id="121" name="Group 207"/>
              <p:cNvGrpSpPr>
                <a:grpSpLocks/>
              </p:cNvGrpSpPr>
              <p:nvPr/>
            </p:nvGrpSpPr>
            <p:grpSpPr bwMode="auto">
              <a:xfrm rot="1353540">
                <a:off x="2682" y="1111"/>
                <a:ext cx="743" cy="186"/>
                <a:chOff x="1565" y="2568"/>
                <a:chExt cx="1118" cy="279"/>
              </a:xfrm>
            </p:grpSpPr>
            <p:sp>
              <p:nvSpPr>
                <p:cNvPr id="122" name="AutoShape 208"/>
                <p:cNvSpPr>
                  <a:spLocks noChangeArrowheads="1"/>
                </p:cNvSpPr>
                <p:nvPr/>
              </p:nvSpPr>
              <p:spPr bwMode="white">
                <a:xfrm rot="5263130">
                  <a:off x="1863" y="2315"/>
                  <a:ext cx="234" cy="805"/>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23" name="AutoShape 209"/>
                <p:cNvSpPr>
                  <a:spLocks noChangeArrowheads="1"/>
                </p:cNvSpPr>
                <p:nvPr/>
              </p:nvSpPr>
              <p:spPr bwMode="white">
                <a:xfrm rot="6078281">
                  <a:off x="1973" y="2311"/>
                  <a:ext cx="239" cy="815"/>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24" name="AutoShape 210"/>
                <p:cNvSpPr>
                  <a:spLocks noChangeArrowheads="1"/>
                </p:cNvSpPr>
                <p:nvPr/>
              </p:nvSpPr>
              <p:spPr bwMode="white">
                <a:xfrm rot="6373927">
                  <a:off x="2064" y="2335"/>
                  <a:ext cx="226" cy="815"/>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25" name="AutoShape 211"/>
                <p:cNvSpPr>
                  <a:spLocks noChangeArrowheads="1"/>
                </p:cNvSpPr>
                <p:nvPr/>
              </p:nvSpPr>
              <p:spPr bwMode="white">
                <a:xfrm rot="6906312">
                  <a:off x="2156" y="2362"/>
                  <a:ext cx="231" cy="815"/>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sp>
          <p:nvSpPr>
            <p:cNvPr id="36" name="Oval 212"/>
            <p:cNvSpPr>
              <a:spLocks noChangeArrowheads="1"/>
            </p:cNvSpPr>
            <p:nvPr/>
          </p:nvSpPr>
          <p:spPr bwMode="gray">
            <a:xfrm>
              <a:off x="5370835" y="1793065"/>
              <a:ext cx="896686" cy="847606"/>
            </a:xfrm>
            <a:prstGeom prst="ellipse">
              <a:avLst/>
            </a:prstGeom>
            <a:solidFill>
              <a:srgbClr val="EAEAEA">
                <a:alpha val="50195"/>
              </a:srgbClr>
            </a:solidFill>
            <a:ln w="9525" algn="ctr">
              <a:noFill/>
              <a:round/>
              <a:headEnd/>
              <a:tailEnd/>
            </a:ln>
          </p:spPr>
          <p:txBody>
            <a:bodyPr wrap="none" lIns="104306" tIns="52153" rIns="104306" bIns="52153"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pic>
          <p:nvPicPr>
            <p:cNvPr id="37" name="Picture 213" descr="circuler_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gray">
            <a:xfrm>
              <a:off x="5414305" y="1946559"/>
              <a:ext cx="838200"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Oval 214"/>
            <p:cNvSpPr>
              <a:spLocks noChangeArrowheads="1"/>
            </p:cNvSpPr>
            <p:nvPr/>
          </p:nvSpPr>
          <p:spPr bwMode="gray">
            <a:xfrm>
              <a:off x="5412196" y="1983449"/>
              <a:ext cx="844704" cy="795477"/>
            </a:xfrm>
            <a:prstGeom prst="ellipse">
              <a:avLst/>
            </a:prstGeom>
            <a:solidFill>
              <a:srgbClr val="800080">
                <a:alpha val="50195"/>
              </a:srgbClr>
            </a:solidFill>
            <a:ln w="9525" algn="ctr">
              <a:noFill/>
              <a:round/>
              <a:headEnd/>
              <a:tailEnd/>
            </a:ln>
          </p:spPr>
          <p:txBody>
            <a:bodyPr wrap="none" lIns="104306" tIns="52153" rIns="104306" bIns="52153"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nvGrpSpPr>
            <p:cNvPr id="40" name="Group 216"/>
            <p:cNvGrpSpPr>
              <a:grpSpLocks/>
            </p:cNvGrpSpPr>
            <p:nvPr/>
          </p:nvGrpSpPr>
          <p:grpSpPr bwMode="auto">
            <a:xfrm rot="-3733502" flipH="1" flipV="1">
              <a:off x="3899694" y="2370931"/>
              <a:ext cx="698500" cy="179388"/>
              <a:chOff x="2532" y="1051"/>
              <a:chExt cx="893" cy="246"/>
            </a:xfrm>
          </p:grpSpPr>
          <p:grpSp>
            <p:nvGrpSpPr>
              <p:cNvPr id="110" name="Group 217"/>
              <p:cNvGrpSpPr>
                <a:grpSpLocks/>
              </p:cNvGrpSpPr>
              <p:nvPr/>
            </p:nvGrpSpPr>
            <p:grpSpPr bwMode="auto">
              <a:xfrm>
                <a:off x="2532" y="1051"/>
                <a:ext cx="743" cy="185"/>
                <a:chOff x="1565" y="2568"/>
                <a:chExt cx="1118" cy="279"/>
              </a:xfrm>
            </p:grpSpPr>
            <p:sp>
              <p:nvSpPr>
                <p:cNvPr id="116" name="AutoShape 218"/>
                <p:cNvSpPr>
                  <a:spLocks noChangeArrowheads="1"/>
                </p:cNvSpPr>
                <p:nvPr/>
              </p:nvSpPr>
              <p:spPr bwMode="white">
                <a:xfrm rot="5263130">
                  <a:off x="1844" y="2300"/>
                  <a:ext cx="230"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17" name="AutoShape 219"/>
                <p:cNvSpPr>
                  <a:spLocks noChangeArrowheads="1"/>
                </p:cNvSpPr>
                <p:nvPr/>
              </p:nvSpPr>
              <p:spPr bwMode="white">
                <a:xfrm rot="6078281">
                  <a:off x="1987" y="2300"/>
                  <a:ext cx="234" cy="810"/>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18" name="AutoShape 220"/>
                <p:cNvSpPr>
                  <a:spLocks noChangeArrowheads="1"/>
                </p:cNvSpPr>
                <p:nvPr/>
              </p:nvSpPr>
              <p:spPr bwMode="white">
                <a:xfrm rot="6373927">
                  <a:off x="2072" y="2300"/>
                  <a:ext cx="227"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19" name="AutoShape 221"/>
                <p:cNvSpPr>
                  <a:spLocks noChangeArrowheads="1"/>
                </p:cNvSpPr>
                <p:nvPr/>
              </p:nvSpPr>
              <p:spPr bwMode="white">
                <a:xfrm rot="6906312">
                  <a:off x="2145" y="2357"/>
                  <a:ext cx="230" cy="81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nvGrpSpPr>
              <p:cNvPr id="111" name="Group 222"/>
              <p:cNvGrpSpPr>
                <a:grpSpLocks/>
              </p:cNvGrpSpPr>
              <p:nvPr/>
            </p:nvGrpSpPr>
            <p:grpSpPr bwMode="auto">
              <a:xfrm rot="1353540">
                <a:off x="2682" y="1111"/>
                <a:ext cx="743" cy="186"/>
                <a:chOff x="1565" y="2568"/>
                <a:chExt cx="1118" cy="279"/>
              </a:xfrm>
            </p:grpSpPr>
            <p:sp>
              <p:nvSpPr>
                <p:cNvPr id="112" name="AutoShape 223"/>
                <p:cNvSpPr>
                  <a:spLocks noChangeArrowheads="1"/>
                </p:cNvSpPr>
                <p:nvPr/>
              </p:nvSpPr>
              <p:spPr bwMode="white">
                <a:xfrm rot="5263130">
                  <a:off x="1849" y="2333"/>
                  <a:ext cx="225"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13" name="AutoShape 224"/>
                <p:cNvSpPr>
                  <a:spLocks noChangeArrowheads="1"/>
                </p:cNvSpPr>
                <p:nvPr/>
              </p:nvSpPr>
              <p:spPr bwMode="white">
                <a:xfrm rot="6078281">
                  <a:off x="1991" y="2345"/>
                  <a:ext cx="218" cy="810"/>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14" name="AutoShape 225"/>
                <p:cNvSpPr>
                  <a:spLocks noChangeArrowheads="1"/>
                </p:cNvSpPr>
                <p:nvPr/>
              </p:nvSpPr>
              <p:spPr bwMode="white">
                <a:xfrm rot="6373927">
                  <a:off x="2059" y="2359"/>
                  <a:ext cx="225" cy="81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15" name="AutoShape 226"/>
                <p:cNvSpPr>
                  <a:spLocks noChangeArrowheads="1"/>
                </p:cNvSpPr>
                <p:nvPr/>
              </p:nvSpPr>
              <p:spPr bwMode="white">
                <a:xfrm rot="6906312">
                  <a:off x="2156" y="2392"/>
                  <a:ext cx="221"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grpSp>
          <p:nvGrpSpPr>
            <p:cNvPr id="41" name="Group 227"/>
            <p:cNvGrpSpPr>
              <a:grpSpLocks/>
            </p:cNvGrpSpPr>
            <p:nvPr/>
          </p:nvGrpSpPr>
          <p:grpSpPr bwMode="auto">
            <a:xfrm rot="-3733502" flipH="1" flipV="1">
              <a:off x="5761832" y="2366169"/>
              <a:ext cx="614362" cy="158750"/>
              <a:chOff x="2532" y="1051"/>
              <a:chExt cx="893" cy="246"/>
            </a:xfrm>
          </p:grpSpPr>
          <p:grpSp>
            <p:nvGrpSpPr>
              <p:cNvPr id="100" name="Group 228"/>
              <p:cNvGrpSpPr>
                <a:grpSpLocks/>
              </p:cNvGrpSpPr>
              <p:nvPr/>
            </p:nvGrpSpPr>
            <p:grpSpPr bwMode="auto">
              <a:xfrm>
                <a:off x="2532" y="1051"/>
                <a:ext cx="743" cy="185"/>
                <a:chOff x="1565" y="2568"/>
                <a:chExt cx="1118" cy="279"/>
              </a:xfrm>
            </p:grpSpPr>
            <p:sp>
              <p:nvSpPr>
                <p:cNvPr id="106" name="AutoShape 229"/>
                <p:cNvSpPr>
                  <a:spLocks noChangeArrowheads="1"/>
                </p:cNvSpPr>
                <p:nvPr/>
              </p:nvSpPr>
              <p:spPr bwMode="white">
                <a:xfrm rot="5263130">
                  <a:off x="1839" y="2311"/>
                  <a:ext cx="256" cy="819"/>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07" name="AutoShape 230"/>
                <p:cNvSpPr>
                  <a:spLocks noChangeArrowheads="1"/>
                </p:cNvSpPr>
                <p:nvPr/>
              </p:nvSpPr>
              <p:spPr bwMode="white">
                <a:xfrm rot="6078281">
                  <a:off x="1964" y="2319"/>
                  <a:ext cx="252" cy="82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08" name="AutoShape 231"/>
                <p:cNvSpPr>
                  <a:spLocks noChangeArrowheads="1"/>
                </p:cNvSpPr>
                <p:nvPr/>
              </p:nvSpPr>
              <p:spPr bwMode="white">
                <a:xfrm rot="6373927">
                  <a:off x="2057" y="2344"/>
                  <a:ext cx="243" cy="82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09" name="AutoShape 232"/>
                <p:cNvSpPr>
                  <a:spLocks noChangeArrowheads="1"/>
                </p:cNvSpPr>
                <p:nvPr/>
              </p:nvSpPr>
              <p:spPr bwMode="white">
                <a:xfrm rot="6906312">
                  <a:off x="2146" y="2373"/>
                  <a:ext cx="239" cy="82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nvGrpSpPr>
              <p:cNvPr id="101" name="Group 233"/>
              <p:cNvGrpSpPr>
                <a:grpSpLocks/>
              </p:cNvGrpSpPr>
              <p:nvPr/>
            </p:nvGrpSpPr>
            <p:grpSpPr bwMode="auto">
              <a:xfrm rot="1353540">
                <a:off x="2682" y="1111"/>
                <a:ext cx="743" cy="186"/>
                <a:chOff x="1565" y="2568"/>
                <a:chExt cx="1118" cy="279"/>
              </a:xfrm>
            </p:grpSpPr>
            <p:sp>
              <p:nvSpPr>
                <p:cNvPr id="102" name="AutoShape 234"/>
                <p:cNvSpPr>
                  <a:spLocks noChangeArrowheads="1"/>
                </p:cNvSpPr>
                <p:nvPr/>
              </p:nvSpPr>
              <p:spPr bwMode="white">
                <a:xfrm rot="5263130">
                  <a:off x="1830" y="2313"/>
                  <a:ext cx="237" cy="819"/>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03" name="AutoShape 235"/>
                <p:cNvSpPr>
                  <a:spLocks noChangeArrowheads="1"/>
                </p:cNvSpPr>
                <p:nvPr/>
              </p:nvSpPr>
              <p:spPr bwMode="white">
                <a:xfrm rot="6078281">
                  <a:off x="1971" y="2315"/>
                  <a:ext cx="237" cy="819"/>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04" name="AutoShape 236"/>
                <p:cNvSpPr>
                  <a:spLocks noChangeArrowheads="1"/>
                </p:cNvSpPr>
                <p:nvPr/>
              </p:nvSpPr>
              <p:spPr bwMode="white">
                <a:xfrm rot="6373927">
                  <a:off x="2046" y="2339"/>
                  <a:ext cx="237" cy="819"/>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105" name="AutoShape 237"/>
                <p:cNvSpPr>
                  <a:spLocks noChangeArrowheads="1"/>
                </p:cNvSpPr>
                <p:nvPr/>
              </p:nvSpPr>
              <p:spPr bwMode="white">
                <a:xfrm rot="6906312">
                  <a:off x="2136" y="2363"/>
                  <a:ext cx="237" cy="82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sp>
          <p:nvSpPr>
            <p:cNvPr id="42" name="Rectangle 238"/>
            <p:cNvSpPr>
              <a:spLocks noChangeArrowheads="1"/>
            </p:cNvSpPr>
            <p:nvPr/>
          </p:nvSpPr>
          <p:spPr bwMode="gray">
            <a:xfrm>
              <a:off x="5325521" y="2034411"/>
              <a:ext cx="981745" cy="360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110889" tIns="55445" rIns="110889" bIns="55445">
              <a:spAutoFit/>
            </a:bodyPr>
            <a:lstStyle>
              <a:lvl1pPr defTabSz="1109663">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defTabSz="1109663">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defTabSz="1109663">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defTabSz="110966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defTabSz="110966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200" b="1">
                  <a:solidFill>
                    <a:srgbClr val="000000"/>
                  </a:solidFill>
                  <a:latin typeface="Comic Sans MS" panose="030F0702030302020204" pitchFamily="66" charset="0"/>
                  <a:ea typeface="华文中宋" panose="02010600040101010101" pitchFamily="2" charset="-122"/>
                </a:rPr>
                <a:t>经济信息</a:t>
              </a:r>
            </a:p>
          </p:txBody>
        </p:sp>
        <p:sp>
          <p:nvSpPr>
            <p:cNvPr id="44" name="Oval 239"/>
            <p:cNvSpPr>
              <a:spLocks noChangeArrowheads="1"/>
            </p:cNvSpPr>
            <p:nvPr/>
          </p:nvSpPr>
          <p:spPr bwMode="gray">
            <a:xfrm>
              <a:off x="458554" y="1764103"/>
              <a:ext cx="894830" cy="830230"/>
            </a:xfrm>
            <a:prstGeom prst="ellipse">
              <a:avLst/>
            </a:prstGeom>
            <a:solidFill>
              <a:srgbClr val="EAEAEA">
                <a:alpha val="50195"/>
              </a:srgbClr>
            </a:solidFill>
            <a:ln w="9525" algn="ctr">
              <a:noFill/>
              <a:round/>
              <a:headEnd/>
              <a:tailEnd/>
            </a:ln>
          </p:spPr>
          <p:txBody>
            <a:bodyPr wrap="none" lIns="104306" tIns="52153" rIns="104306" bIns="52153"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pic>
          <p:nvPicPr>
            <p:cNvPr id="45" name="Picture 240" descr="circuler_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gray">
            <a:xfrm>
              <a:off x="484188" y="1790700"/>
              <a:ext cx="839787"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Oval 241"/>
            <p:cNvSpPr>
              <a:spLocks noChangeArrowheads="1"/>
            </p:cNvSpPr>
            <p:nvPr/>
          </p:nvSpPr>
          <p:spPr bwMode="gray">
            <a:xfrm>
              <a:off x="484545" y="1791134"/>
              <a:ext cx="844704" cy="780030"/>
            </a:xfrm>
            <a:prstGeom prst="ellipse">
              <a:avLst/>
            </a:prstGeom>
            <a:solidFill>
              <a:srgbClr val="CC99FF">
                <a:alpha val="50195"/>
              </a:srgbClr>
            </a:solidFill>
            <a:ln w="9525" algn="ctr">
              <a:noFill/>
              <a:round/>
              <a:headEnd/>
              <a:tailEnd/>
            </a:ln>
          </p:spPr>
          <p:txBody>
            <a:bodyPr wrap="none" lIns="104306" tIns="52153" rIns="104306" bIns="52153"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nvGrpSpPr>
            <p:cNvPr id="48" name="Group 243"/>
            <p:cNvGrpSpPr>
              <a:grpSpLocks/>
            </p:cNvGrpSpPr>
            <p:nvPr/>
          </p:nvGrpSpPr>
          <p:grpSpPr bwMode="auto">
            <a:xfrm rot="-3733502" flipH="1" flipV="1">
              <a:off x="769938" y="2327275"/>
              <a:ext cx="682625" cy="180975"/>
              <a:chOff x="2532" y="1051"/>
              <a:chExt cx="893" cy="246"/>
            </a:xfrm>
          </p:grpSpPr>
          <p:grpSp>
            <p:nvGrpSpPr>
              <p:cNvPr id="90" name="Group 244"/>
              <p:cNvGrpSpPr>
                <a:grpSpLocks/>
              </p:cNvGrpSpPr>
              <p:nvPr/>
            </p:nvGrpSpPr>
            <p:grpSpPr bwMode="auto">
              <a:xfrm>
                <a:off x="2532" y="1051"/>
                <a:ext cx="743" cy="185"/>
                <a:chOff x="1565" y="2568"/>
                <a:chExt cx="1118" cy="279"/>
              </a:xfrm>
            </p:grpSpPr>
            <p:sp>
              <p:nvSpPr>
                <p:cNvPr id="96" name="AutoShape 245"/>
                <p:cNvSpPr>
                  <a:spLocks noChangeArrowheads="1"/>
                </p:cNvSpPr>
                <p:nvPr/>
              </p:nvSpPr>
              <p:spPr bwMode="white">
                <a:xfrm rot="5263130">
                  <a:off x="1844" y="2319"/>
                  <a:ext cx="221" cy="810"/>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97" name="AutoShape 246"/>
                <p:cNvSpPr>
                  <a:spLocks noChangeArrowheads="1"/>
                </p:cNvSpPr>
                <p:nvPr/>
              </p:nvSpPr>
              <p:spPr bwMode="white">
                <a:xfrm rot="6078281">
                  <a:off x="1988" y="2309"/>
                  <a:ext cx="225" cy="810"/>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98" name="AutoShape 247"/>
                <p:cNvSpPr>
                  <a:spLocks noChangeArrowheads="1"/>
                </p:cNvSpPr>
                <p:nvPr/>
              </p:nvSpPr>
              <p:spPr bwMode="white">
                <a:xfrm rot="6373927">
                  <a:off x="2058" y="2339"/>
                  <a:ext cx="217" cy="810"/>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99" name="AutoShape 248"/>
                <p:cNvSpPr>
                  <a:spLocks noChangeArrowheads="1"/>
                </p:cNvSpPr>
                <p:nvPr/>
              </p:nvSpPr>
              <p:spPr bwMode="white">
                <a:xfrm rot="6906312">
                  <a:off x="2154" y="2366"/>
                  <a:ext cx="217" cy="810"/>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nvGrpSpPr>
              <p:cNvPr id="91" name="Group 249"/>
              <p:cNvGrpSpPr>
                <a:grpSpLocks/>
              </p:cNvGrpSpPr>
              <p:nvPr/>
            </p:nvGrpSpPr>
            <p:grpSpPr bwMode="auto">
              <a:xfrm rot="1353540">
                <a:off x="2682" y="1111"/>
                <a:ext cx="743" cy="186"/>
                <a:chOff x="1565" y="2568"/>
                <a:chExt cx="1118" cy="279"/>
              </a:xfrm>
            </p:grpSpPr>
            <p:sp>
              <p:nvSpPr>
                <p:cNvPr id="92" name="AutoShape 250"/>
                <p:cNvSpPr>
                  <a:spLocks noChangeArrowheads="1"/>
                </p:cNvSpPr>
                <p:nvPr/>
              </p:nvSpPr>
              <p:spPr bwMode="white">
                <a:xfrm rot="5263130">
                  <a:off x="1859" y="2330"/>
                  <a:ext cx="220"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93" name="AutoShape 251"/>
                <p:cNvSpPr>
                  <a:spLocks noChangeArrowheads="1"/>
                </p:cNvSpPr>
                <p:nvPr/>
              </p:nvSpPr>
              <p:spPr bwMode="white">
                <a:xfrm rot="6078281">
                  <a:off x="1998" y="2328"/>
                  <a:ext cx="208" cy="810"/>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94" name="AutoShape 252"/>
                <p:cNvSpPr>
                  <a:spLocks noChangeArrowheads="1"/>
                </p:cNvSpPr>
                <p:nvPr/>
              </p:nvSpPr>
              <p:spPr bwMode="white">
                <a:xfrm rot="6373927">
                  <a:off x="2070" y="2352"/>
                  <a:ext cx="212" cy="810"/>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95" name="AutoShape 253"/>
                <p:cNvSpPr>
                  <a:spLocks noChangeArrowheads="1"/>
                </p:cNvSpPr>
                <p:nvPr/>
              </p:nvSpPr>
              <p:spPr bwMode="white">
                <a:xfrm rot="6906312">
                  <a:off x="2156" y="2384"/>
                  <a:ext cx="212" cy="810"/>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grpSp>
          <p:nvGrpSpPr>
            <p:cNvPr id="49" name="Group 254"/>
            <p:cNvGrpSpPr>
              <a:grpSpLocks/>
            </p:cNvGrpSpPr>
            <p:nvPr/>
          </p:nvGrpSpPr>
          <p:grpSpPr bwMode="auto">
            <a:xfrm rot="-3733502" flipH="1" flipV="1">
              <a:off x="854868" y="2323307"/>
              <a:ext cx="601663" cy="158750"/>
              <a:chOff x="2532" y="1051"/>
              <a:chExt cx="893" cy="246"/>
            </a:xfrm>
          </p:grpSpPr>
          <p:grpSp>
            <p:nvGrpSpPr>
              <p:cNvPr id="80" name="Group 255"/>
              <p:cNvGrpSpPr>
                <a:grpSpLocks/>
              </p:cNvGrpSpPr>
              <p:nvPr/>
            </p:nvGrpSpPr>
            <p:grpSpPr bwMode="auto">
              <a:xfrm>
                <a:off x="2532" y="1051"/>
                <a:ext cx="743" cy="185"/>
                <a:chOff x="1565" y="2568"/>
                <a:chExt cx="1118" cy="279"/>
              </a:xfrm>
            </p:grpSpPr>
            <p:sp>
              <p:nvSpPr>
                <p:cNvPr id="86" name="AutoShape 256"/>
                <p:cNvSpPr>
                  <a:spLocks noChangeArrowheads="1"/>
                </p:cNvSpPr>
                <p:nvPr/>
              </p:nvSpPr>
              <p:spPr bwMode="white">
                <a:xfrm rot="5263130">
                  <a:off x="1849" y="2325"/>
                  <a:ext cx="221" cy="83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87" name="AutoShape 257"/>
                <p:cNvSpPr>
                  <a:spLocks noChangeArrowheads="1"/>
                </p:cNvSpPr>
                <p:nvPr/>
              </p:nvSpPr>
              <p:spPr bwMode="white">
                <a:xfrm rot="6078281">
                  <a:off x="1980" y="2337"/>
                  <a:ext cx="217" cy="819"/>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88" name="AutoShape 258"/>
                <p:cNvSpPr>
                  <a:spLocks noChangeArrowheads="1"/>
                </p:cNvSpPr>
                <p:nvPr/>
              </p:nvSpPr>
              <p:spPr bwMode="white">
                <a:xfrm rot="6373927">
                  <a:off x="2063" y="2344"/>
                  <a:ext cx="217" cy="845"/>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89" name="AutoShape 259"/>
                <p:cNvSpPr>
                  <a:spLocks noChangeArrowheads="1"/>
                </p:cNvSpPr>
                <p:nvPr/>
              </p:nvSpPr>
              <p:spPr bwMode="white">
                <a:xfrm rot="6906312">
                  <a:off x="2156" y="2380"/>
                  <a:ext cx="221" cy="828"/>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nvGrpSpPr>
              <p:cNvPr id="81" name="Group 260"/>
              <p:cNvGrpSpPr>
                <a:grpSpLocks/>
              </p:cNvGrpSpPr>
              <p:nvPr/>
            </p:nvGrpSpPr>
            <p:grpSpPr bwMode="auto">
              <a:xfrm rot="1353540">
                <a:off x="2682" y="1111"/>
                <a:ext cx="743" cy="186"/>
                <a:chOff x="1565" y="2568"/>
                <a:chExt cx="1118" cy="279"/>
              </a:xfrm>
            </p:grpSpPr>
            <p:sp>
              <p:nvSpPr>
                <p:cNvPr id="82" name="AutoShape 261"/>
                <p:cNvSpPr>
                  <a:spLocks noChangeArrowheads="1"/>
                </p:cNvSpPr>
                <p:nvPr/>
              </p:nvSpPr>
              <p:spPr bwMode="white">
                <a:xfrm rot="5263130">
                  <a:off x="1848" y="2323"/>
                  <a:ext cx="203" cy="832"/>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83" name="AutoShape 262"/>
                <p:cNvSpPr>
                  <a:spLocks noChangeArrowheads="1"/>
                </p:cNvSpPr>
                <p:nvPr/>
              </p:nvSpPr>
              <p:spPr bwMode="white">
                <a:xfrm rot="6078281">
                  <a:off x="1972" y="2332"/>
                  <a:ext cx="216" cy="824"/>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84" name="AutoShape 263"/>
                <p:cNvSpPr>
                  <a:spLocks noChangeArrowheads="1"/>
                </p:cNvSpPr>
                <p:nvPr/>
              </p:nvSpPr>
              <p:spPr bwMode="white">
                <a:xfrm rot="6373927">
                  <a:off x="2055" y="2348"/>
                  <a:ext cx="207" cy="832"/>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85" name="AutoShape 264"/>
                <p:cNvSpPr>
                  <a:spLocks noChangeArrowheads="1"/>
                </p:cNvSpPr>
                <p:nvPr/>
              </p:nvSpPr>
              <p:spPr bwMode="white">
                <a:xfrm rot="6906312">
                  <a:off x="2148" y="2368"/>
                  <a:ext cx="207" cy="824"/>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sp>
          <p:nvSpPr>
            <p:cNvPr id="50" name="Rectangle 265"/>
            <p:cNvSpPr>
              <a:spLocks noChangeArrowheads="1"/>
            </p:cNvSpPr>
            <p:nvPr/>
          </p:nvSpPr>
          <p:spPr bwMode="gray">
            <a:xfrm>
              <a:off x="372615" y="1935522"/>
              <a:ext cx="981744" cy="360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110889" tIns="55445" rIns="110889" bIns="55445">
              <a:spAutoFit/>
            </a:bodyPr>
            <a:lstStyle>
              <a:lvl1pPr defTabSz="1109663">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defTabSz="1109663">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defTabSz="1109663">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defTabSz="110966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defTabSz="110966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200" b="1" dirty="0">
                  <a:solidFill>
                    <a:srgbClr val="000000"/>
                  </a:solidFill>
                  <a:latin typeface="Comic Sans MS" panose="030F0702030302020204" pitchFamily="66" charset="0"/>
                  <a:ea typeface="华文中宋" panose="02010600040101010101" pitchFamily="2" charset="-122"/>
                </a:rPr>
                <a:t>生活咨询</a:t>
              </a:r>
            </a:p>
          </p:txBody>
        </p:sp>
        <p:sp>
          <p:nvSpPr>
            <p:cNvPr id="51" name="Oval 266"/>
            <p:cNvSpPr>
              <a:spLocks noChangeArrowheads="1"/>
            </p:cNvSpPr>
            <p:nvPr/>
          </p:nvSpPr>
          <p:spPr bwMode="gray">
            <a:xfrm>
              <a:off x="8595563" y="3051925"/>
              <a:ext cx="891117" cy="818645"/>
            </a:xfrm>
            <a:prstGeom prst="ellipse">
              <a:avLst/>
            </a:prstGeom>
            <a:solidFill>
              <a:srgbClr val="EAEAEA">
                <a:alpha val="50195"/>
              </a:srgbClr>
            </a:solidFill>
            <a:ln w="9525" algn="ctr">
              <a:noFill/>
              <a:round/>
              <a:headEnd/>
              <a:tailEnd/>
            </a:ln>
          </p:spPr>
          <p:txBody>
            <a:bodyPr wrap="none" lIns="104306" tIns="52153" rIns="104306" bIns="52153"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pic>
          <p:nvPicPr>
            <p:cNvPr id="52" name="Picture 267" descr="circuler_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gray">
            <a:xfrm>
              <a:off x="8623300" y="3076575"/>
              <a:ext cx="8318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Oval 268"/>
            <p:cNvSpPr>
              <a:spLocks noChangeArrowheads="1"/>
            </p:cNvSpPr>
            <p:nvPr/>
          </p:nvSpPr>
          <p:spPr bwMode="gray">
            <a:xfrm>
              <a:off x="8623411" y="3077025"/>
              <a:ext cx="837278" cy="770377"/>
            </a:xfrm>
            <a:prstGeom prst="ellipse">
              <a:avLst/>
            </a:prstGeom>
            <a:solidFill>
              <a:srgbClr val="993366">
                <a:alpha val="50195"/>
              </a:srgbClr>
            </a:solidFill>
            <a:ln w="9525" algn="ctr">
              <a:noFill/>
              <a:round/>
              <a:headEnd/>
              <a:tailEnd/>
            </a:ln>
          </p:spPr>
          <p:txBody>
            <a:bodyPr wrap="none" lIns="104306" tIns="52153" rIns="104306" bIns="52153"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nvGrpSpPr>
            <p:cNvPr id="55" name="Group 270"/>
            <p:cNvGrpSpPr>
              <a:grpSpLocks/>
            </p:cNvGrpSpPr>
            <p:nvPr/>
          </p:nvGrpSpPr>
          <p:grpSpPr bwMode="auto">
            <a:xfrm rot="-3733502" flipH="1" flipV="1">
              <a:off x="8909050" y="3606800"/>
              <a:ext cx="673100" cy="177800"/>
              <a:chOff x="2532" y="1051"/>
              <a:chExt cx="893" cy="246"/>
            </a:xfrm>
          </p:grpSpPr>
          <p:grpSp>
            <p:nvGrpSpPr>
              <p:cNvPr id="70" name="Group 271"/>
              <p:cNvGrpSpPr>
                <a:grpSpLocks/>
              </p:cNvGrpSpPr>
              <p:nvPr/>
            </p:nvGrpSpPr>
            <p:grpSpPr bwMode="auto">
              <a:xfrm>
                <a:off x="2532" y="1051"/>
                <a:ext cx="743" cy="185"/>
                <a:chOff x="1565" y="2568"/>
                <a:chExt cx="1118" cy="279"/>
              </a:xfrm>
            </p:grpSpPr>
            <p:sp>
              <p:nvSpPr>
                <p:cNvPr id="76" name="AutoShape 272"/>
                <p:cNvSpPr>
                  <a:spLocks noChangeArrowheads="1"/>
                </p:cNvSpPr>
                <p:nvPr/>
              </p:nvSpPr>
              <p:spPr bwMode="white">
                <a:xfrm rot="5263130">
                  <a:off x="1839" y="2308"/>
                  <a:ext cx="232" cy="81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77" name="AutoShape 273"/>
                <p:cNvSpPr>
                  <a:spLocks noChangeArrowheads="1"/>
                </p:cNvSpPr>
                <p:nvPr/>
              </p:nvSpPr>
              <p:spPr bwMode="white">
                <a:xfrm rot="6078281">
                  <a:off x="1996" y="2306"/>
                  <a:ext cx="229"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78" name="AutoShape 274"/>
                <p:cNvSpPr>
                  <a:spLocks noChangeArrowheads="1"/>
                </p:cNvSpPr>
                <p:nvPr/>
              </p:nvSpPr>
              <p:spPr bwMode="white">
                <a:xfrm rot="6373927">
                  <a:off x="2073" y="2316"/>
                  <a:ext cx="225"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79" name="AutoShape 275"/>
                <p:cNvSpPr>
                  <a:spLocks noChangeArrowheads="1"/>
                </p:cNvSpPr>
                <p:nvPr/>
              </p:nvSpPr>
              <p:spPr bwMode="white">
                <a:xfrm rot="6906312">
                  <a:off x="2133" y="2357"/>
                  <a:ext cx="229" cy="81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nvGrpSpPr>
              <p:cNvPr id="71" name="Group 276"/>
              <p:cNvGrpSpPr>
                <a:grpSpLocks/>
              </p:cNvGrpSpPr>
              <p:nvPr/>
            </p:nvGrpSpPr>
            <p:grpSpPr bwMode="auto">
              <a:xfrm rot="1353540">
                <a:off x="2682" y="1111"/>
                <a:ext cx="743" cy="186"/>
                <a:chOff x="1565" y="2568"/>
                <a:chExt cx="1118" cy="279"/>
              </a:xfrm>
            </p:grpSpPr>
            <p:sp>
              <p:nvSpPr>
                <p:cNvPr id="72" name="AutoShape 277"/>
                <p:cNvSpPr>
                  <a:spLocks noChangeArrowheads="1"/>
                </p:cNvSpPr>
                <p:nvPr/>
              </p:nvSpPr>
              <p:spPr bwMode="white">
                <a:xfrm rot="5263130">
                  <a:off x="1875" y="2281"/>
                  <a:ext cx="235" cy="809"/>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73" name="AutoShape 278"/>
                <p:cNvSpPr>
                  <a:spLocks noChangeArrowheads="1"/>
                </p:cNvSpPr>
                <p:nvPr/>
              </p:nvSpPr>
              <p:spPr bwMode="white">
                <a:xfrm rot="6078281">
                  <a:off x="2004" y="2292"/>
                  <a:ext cx="239" cy="809"/>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74" name="AutoShape 279"/>
                <p:cNvSpPr>
                  <a:spLocks noChangeArrowheads="1"/>
                </p:cNvSpPr>
                <p:nvPr/>
              </p:nvSpPr>
              <p:spPr bwMode="white">
                <a:xfrm rot="6373927">
                  <a:off x="2091" y="2310"/>
                  <a:ext cx="239"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75" name="AutoShape 280"/>
                <p:cNvSpPr>
                  <a:spLocks noChangeArrowheads="1"/>
                </p:cNvSpPr>
                <p:nvPr/>
              </p:nvSpPr>
              <p:spPr bwMode="white">
                <a:xfrm rot="6906312">
                  <a:off x="2184" y="2337"/>
                  <a:ext cx="239"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grpSp>
          <p:nvGrpSpPr>
            <p:cNvPr id="56" name="Group 281"/>
            <p:cNvGrpSpPr>
              <a:grpSpLocks/>
            </p:cNvGrpSpPr>
            <p:nvPr/>
          </p:nvGrpSpPr>
          <p:grpSpPr bwMode="auto">
            <a:xfrm rot="-3733502" flipH="1" flipV="1">
              <a:off x="8992394" y="3602831"/>
              <a:ext cx="593725" cy="157163"/>
              <a:chOff x="2532" y="1051"/>
              <a:chExt cx="893" cy="246"/>
            </a:xfrm>
          </p:grpSpPr>
          <p:grpSp>
            <p:nvGrpSpPr>
              <p:cNvPr id="60" name="Group 282"/>
              <p:cNvGrpSpPr>
                <a:grpSpLocks/>
              </p:cNvGrpSpPr>
              <p:nvPr/>
            </p:nvGrpSpPr>
            <p:grpSpPr bwMode="auto">
              <a:xfrm>
                <a:off x="2532" y="1051"/>
                <a:ext cx="743" cy="185"/>
                <a:chOff x="1565" y="2568"/>
                <a:chExt cx="1118" cy="279"/>
              </a:xfrm>
            </p:grpSpPr>
            <p:sp>
              <p:nvSpPr>
                <p:cNvPr id="66" name="AutoShape 283"/>
                <p:cNvSpPr>
                  <a:spLocks noChangeArrowheads="1"/>
                </p:cNvSpPr>
                <p:nvPr/>
              </p:nvSpPr>
              <p:spPr bwMode="white">
                <a:xfrm rot="5263130">
                  <a:off x="1807" y="2352"/>
                  <a:ext cx="237" cy="821"/>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67" name="AutoShape 284"/>
                <p:cNvSpPr>
                  <a:spLocks noChangeArrowheads="1"/>
                </p:cNvSpPr>
                <p:nvPr/>
              </p:nvSpPr>
              <p:spPr bwMode="white">
                <a:xfrm rot="6078281">
                  <a:off x="1940" y="2341"/>
                  <a:ext cx="237" cy="821"/>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68" name="AutoShape 285"/>
                <p:cNvSpPr>
                  <a:spLocks noChangeArrowheads="1"/>
                </p:cNvSpPr>
                <p:nvPr/>
              </p:nvSpPr>
              <p:spPr bwMode="white">
                <a:xfrm rot="6373927">
                  <a:off x="2021" y="2376"/>
                  <a:ext cx="241"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69" name="AutoShape 286"/>
                <p:cNvSpPr>
                  <a:spLocks noChangeArrowheads="1"/>
                </p:cNvSpPr>
                <p:nvPr/>
              </p:nvSpPr>
              <p:spPr bwMode="white">
                <a:xfrm rot="6906312">
                  <a:off x="2108" y="2411"/>
                  <a:ext cx="237"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nvGrpSpPr>
              <p:cNvPr id="61" name="Group 287"/>
              <p:cNvGrpSpPr>
                <a:grpSpLocks/>
              </p:cNvGrpSpPr>
              <p:nvPr/>
            </p:nvGrpSpPr>
            <p:grpSpPr bwMode="auto">
              <a:xfrm rot="1353540">
                <a:off x="2682" y="1111"/>
                <a:ext cx="743" cy="186"/>
                <a:chOff x="1565" y="2568"/>
                <a:chExt cx="1118" cy="279"/>
              </a:xfrm>
            </p:grpSpPr>
            <p:sp>
              <p:nvSpPr>
                <p:cNvPr id="62" name="AutoShape 288"/>
                <p:cNvSpPr>
                  <a:spLocks noChangeArrowheads="1"/>
                </p:cNvSpPr>
                <p:nvPr/>
              </p:nvSpPr>
              <p:spPr bwMode="white">
                <a:xfrm rot="5263130">
                  <a:off x="1850" y="2346"/>
                  <a:ext cx="231"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63" name="AutoShape 289"/>
                <p:cNvSpPr>
                  <a:spLocks noChangeArrowheads="1"/>
                </p:cNvSpPr>
                <p:nvPr/>
              </p:nvSpPr>
              <p:spPr bwMode="white">
                <a:xfrm rot="6078281">
                  <a:off x="1977" y="2344"/>
                  <a:ext cx="231" cy="817"/>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64" name="AutoShape 290"/>
                <p:cNvSpPr>
                  <a:spLocks noChangeArrowheads="1"/>
                </p:cNvSpPr>
                <p:nvPr/>
              </p:nvSpPr>
              <p:spPr bwMode="white">
                <a:xfrm rot="6373927">
                  <a:off x="2067" y="2360"/>
                  <a:ext cx="227" cy="813"/>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sp>
              <p:nvSpPr>
                <p:cNvPr id="65" name="AutoShape 291"/>
                <p:cNvSpPr>
                  <a:spLocks noChangeArrowheads="1"/>
                </p:cNvSpPr>
                <p:nvPr/>
              </p:nvSpPr>
              <p:spPr bwMode="white">
                <a:xfrm rot="6906312">
                  <a:off x="2157" y="2390"/>
                  <a:ext cx="227" cy="821"/>
                </a:xfrm>
                <a:prstGeom prst="moon">
                  <a:avLst>
                    <a:gd name="adj" fmla="val 49773"/>
                  </a:avLst>
                </a:prstGeom>
                <a:solidFill>
                  <a:srgbClr val="FFFFFF">
                    <a:alpha val="3922"/>
                  </a:srgbClr>
                </a:solidFill>
                <a:ln w="9525">
                  <a:noFill/>
                  <a:miter lim="800000"/>
                  <a:headEnd/>
                  <a:tailEnd/>
                </a:ln>
              </p:spPr>
              <p:txBody>
                <a:bodyPr wrap="none" anchor="ctr"/>
                <a:lstStyle/>
                <a:p>
                  <a:pPr eaLnBrk="1" fontAlgn="auto" hangingPunct="1">
                    <a:spcBef>
                      <a:spcPts val="0"/>
                    </a:spcBef>
                    <a:spcAft>
                      <a:spcPts val="0"/>
                    </a:spcAft>
                    <a:defRPr/>
                  </a:pPr>
                  <a:endParaRPr lang="zh-CN" altLang="zh-CN" sz="1200" kern="0">
                    <a:solidFill>
                      <a:sysClr val="windowText" lastClr="000000"/>
                    </a:solidFill>
                    <a:latin typeface="Arial" charset="0"/>
                    <a:cs typeface="Arial" pitchFamily="34" charset="0"/>
                  </a:endParaRPr>
                </a:p>
              </p:txBody>
            </p:sp>
          </p:grpSp>
        </p:grpSp>
        <p:sp>
          <p:nvSpPr>
            <p:cNvPr id="57" name="Rectangle 292"/>
            <p:cNvSpPr>
              <a:spLocks noChangeArrowheads="1"/>
            </p:cNvSpPr>
            <p:nvPr/>
          </p:nvSpPr>
          <p:spPr bwMode="gray">
            <a:xfrm>
              <a:off x="8571486" y="3250395"/>
              <a:ext cx="981746" cy="360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110889" tIns="55445" rIns="110889" bIns="55445">
              <a:spAutoFit/>
            </a:bodyPr>
            <a:lstStyle>
              <a:lvl1pPr defTabSz="1109663">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defTabSz="1109663">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defTabSz="1109663">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defTabSz="110966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defTabSz="110966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200" b="1" dirty="0">
                  <a:solidFill>
                    <a:srgbClr val="000000"/>
                  </a:solidFill>
                  <a:latin typeface="Comic Sans MS" panose="030F0702030302020204" pitchFamily="66" charset="0"/>
                  <a:ea typeface="华文中宋" panose="02010600040101010101" pitchFamily="2" charset="-122"/>
                </a:rPr>
                <a:t>贸易信息</a:t>
              </a:r>
            </a:p>
          </p:txBody>
        </p:sp>
        <p:sp>
          <p:nvSpPr>
            <p:cNvPr id="58" name="Text Box 299"/>
            <p:cNvSpPr txBox="1">
              <a:spLocks noChangeArrowheads="1"/>
            </p:cNvSpPr>
            <p:nvPr/>
          </p:nvSpPr>
          <p:spPr bwMode="auto">
            <a:xfrm>
              <a:off x="3018658" y="3007517"/>
              <a:ext cx="930104" cy="352696"/>
            </a:xfrm>
            <a:prstGeom prst="rect">
              <a:avLst/>
            </a:prstGeom>
            <a:noFill/>
            <a:ln w="9525">
              <a:noFill/>
              <a:miter lim="800000"/>
              <a:headEnd/>
              <a:tailEnd/>
            </a:ln>
          </p:spPr>
          <p:txBody>
            <a:bodyPr lIns="104306" tIns="52153" rIns="104306" bIns="52153">
              <a:spAutoFit/>
            </a:bodyPr>
            <a:lstStyle/>
            <a:p>
              <a:pPr defTabSz="1141413" eaLnBrk="1" fontAlgn="auto" hangingPunct="1">
                <a:spcBef>
                  <a:spcPct val="50000"/>
                </a:spcBef>
                <a:spcAft>
                  <a:spcPts val="0"/>
                </a:spcAft>
                <a:defRPr/>
              </a:pPr>
              <a:endParaRPr lang="zh-CN" altLang="zh-CN" sz="1200" kern="0">
                <a:solidFill>
                  <a:sysClr val="windowText" lastClr="000000"/>
                </a:solidFill>
                <a:cs typeface="Arial" pitchFamily="34" charset="0"/>
              </a:endParaRPr>
            </a:p>
          </p:txBody>
        </p:sp>
        <p:sp>
          <p:nvSpPr>
            <p:cNvPr id="59" name="Rectangle 300"/>
            <p:cNvSpPr>
              <a:spLocks noChangeArrowheads="1"/>
            </p:cNvSpPr>
            <p:nvPr/>
          </p:nvSpPr>
          <p:spPr bwMode="gray">
            <a:xfrm>
              <a:off x="6845093" y="2533338"/>
              <a:ext cx="981745" cy="360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110889" tIns="55445" rIns="110889" bIns="55445">
              <a:spAutoFit/>
            </a:bodyPr>
            <a:lstStyle>
              <a:lvl1pPr defTabSz="1109663">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defTabSz="1109663">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defTabSz="1109663">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defTabSz="110966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defTabSz="110966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defTabSz="110966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1200" b="1" dirty="0">
                  <a:solidFill>
                    <a:srgbClr val="000000"/>
                  </a:solidFill>
                  <a:latin typeface="Comic Sans MS" panose="030F0702030302020204" pitchFamily="66" charset="0"/>
                  <a:ea typeface="华文中宋" panose="02010600040101010101" pitchFamily="2" charset="-122"/>
                </a:rPr>
                <a:t>旅游咨询</a:t>
              </a:r>
            </a:p>
          </p:txBody>
        </p:sp>
      </p:grpSp>
      <p:sp>
        <p:nvSpPr>
          <p:cNvPr id="290" name="Rectangle 3"/>
          <p:cNvSpPr>
            <a:spLocks noChangeArrowheads="1"/>
          </p:cNvSpPr>
          <p:nvPr/>
        </p:nvSpPr>
        <p:spPr bwMode="auto">
          <a:xfrm>
            <a:off x="609479" y="2787760"/>
            <a:ext cx="5246689" cy="1936595"/>
          </a:xfrm>
          <a:prstGeom prst="rect">
            <a:avLst/>
          </a:prstGeom>
          <a:gradFill rotWithShape="1">
            <a:gsLst>
              <a:gs pos="0">
                <a:srgbClr val="33CCCC"/>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104306" tIns="52153" rIns="104306" bIns="52153" anchor="ctr">
            <a:spAutoFit/>
          </a:bodyPr>
          <a:lstStyle>
            <a:lvl1pPr marL="325438" indent="-325438">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Wingdings" panose="05000000000000000000" pitchFamily="2" charset="2"/>
              <a:buChar char="Ø"/>
            </a:pPr>
            <a:r>
              <a:rPr lang="zh-CN" altLang="en-US" sz="1600" dirty="0">
                <a:latin typeface="+mn-ea"/>
                <a:ea typeface="+mn-ea"/>
              </a:rPr>
              <a:t>个人生活相关 （投资理财、居家生活、旅游出行）</a:t>
            </a:r>
          </a:p>
          <a:p>
            <a:pPr eaLnBrk="1" hangingPunct="1">
              <a:spcBef>
                <a:spcPct val="0"/>
              </a:spcBef>
              <a:buFont typeface="Wingdings" panose="05000000000000000000" pitchFamily="2" charset="2"/>
              <a:buChar char="Ø"/>
            </a:pPr>
            <a:r>
              <a:rPr lang="zh-CN" altLang="en-US" sz="1600" dirty="0">
                <a:latin typeface="+mn-ea"/>
                <a:ea typeface="+mn-ea"/>
              </a:rPr>
              <a:t>企业发展相关 （投资前景、市场战略、市场先机）</a:t>
            </a:r>
          </a:p>
          <a:p>
            <a:pPr eaLnBrk="1" hangingPunct="1">
              <a:spcBef>
                <a:spcPct val="0"/>
              </a:spcBef>
              <a:buFont typeface="Wingdings" panose="05000000000000000000" pitchFamily="2" charset="2"/>
              <a:buChar char="Ø"/>
            </a:pPr>
            <a:r>
              <a:rPr lang="zh-CN" altLang="en-US" sz="1600" dirty="0">
                <a:latin typeface="+mn-ea"/>
                <a:ea typeface="+mn-ea"/>
              </a:rPr>
              <a:t>区域经济发展 （区域规划、城市发展、发展先机）</a:t>
            </a:r>
          </a:p>
          <a:p>
            <a:pPr eaLnBrk="1" hangingPunct="1">
              <a:spcBef>
                <a:spcPct val="0"/>
              </a:spcBef>
              <a:buFont typeface="Wingdings" panose="05000000000000000000" pitchFamily="2" charset="2"/>
              <a:buChar char="Ø"/>
            </a:pPr>
            <a:r>
              <a:rPr lang="zh-CN" altLang="en-US" sz="1600" dirty="0">
                <a:latin typeface="+mn-ea"/>
                <a:ea typeface="+mn-ea"/>
              </a:rPr>
              <a:t>国家发展战略 （全球经济、国计民生、政策法规）</a:t>
            </a:r>
          </a:p>
          <a:p>
            <a:pPr eaLnBrk="1" hangingPunct="1">
              <a:spcBef>
                <a:spcPct val="0"/>
              </a:spcBef>
              <a:buFont typeface="Arial" panose="020B0604020202020204" pitchFamily="34" charset="0"/>
              <a:buNone/>
            </a:pPr>
            <a:endParaRPr lang="en-US" altLang="zh-CN" sz="1600" b="1" dirty="0">
              <a:solidFill>
                <a:srgbClr val="CC0000"/>
              </a:solidFill>
              <a:latin typeface="+mn-ea"/>
              <a:ea typeface="+mn-ea"/>
            </a:endParaRPr>
          </a:p>
          <a:p>
            <a:pPr eaLnBrk="1" hangingPunct="1">
              <a:spcBef>
                <a:spcPct val="0"/>
              </a:spcBef>
              <a:buFont typeface="Arial" panose="020B0604020202020204" pitchFamily="34" charset="0"/>
              <a:buNone/>
            </a:pPr>
            <a:r>
              <a:rPr lang="zh-CN" altLang="en-US" sz="1600" b="1" dirty="0">
                <a:solidFill>
                  <a:srgbClr val="CC0000"/>
                </a:solidFill>
                <a:latin typeface="+mn-ea"/>
                <a:ea typeface="+mn-ea"/>
              </a:rPr>
              <a:t>数据影响到我们生活周边的各个方面。</a:t>
            </a:r>
            <a:endParaRPr lang="en-US" altLang="zh-CN" sz="1600" b="1" dirty="0">
              <a:solidFill>
                <a:srgbClr val="CC0000"/>
              </a:solidFill>
              <a:latin typeface="+mn-ea"/>
              <a:ea typeface="+mn-ea"/>
            </a:endParaRPr>
          </a:p>
          <a:p>
            <a:pPr eaLnBrk="1" hangingPunct="1">
              <a:spcBef>
                <a:spcPct val="0"/>
              </a:spcBef>
              <a:buFont typeface="Arial" panose="020B0604020202020204" pitchFamily="34" charset="0"/>
              <a:buNone/>
            </a:pPr>
            <a:endParaRPr lang="zh-CN" altLang="en-US" sz="2300" b="1" dirty="0">
              <a:solidFill>
                <a:srgbClr val="CC0000"/>
              </a:solidFill>
              <a:latin typeface="华文楷体" panose="02010600040101010101" pitchFamily="2" charset="-122"/>
              <a:ea typeface="华文细黑" panose="02010600040101010101" pitchFamily="2" charset="-122"/>
            </a:endParaRPr>
          </a:p>
        </p:txBody>
      </p:sp>
      <p:pic>
        <p:nvPicPr>
          <p:cNvPr id="291"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36000" y="2798318"/>
            <a:ext cx="2565384" cy="1469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2" name="Freeform 293"/>
          <p:cNvSpPr>
            <a:spLocks/>
          </p:cNvSpPr>
          <p:nvPr/>
        </p:nvSpPr>
        <p:spPr bwMode="auto">
          <a:xfrm>
            <a:off x="6191420" y="3890692"/>
            <a:ext cx="801158" cy="500047"/>
          </a:xfrm>
          <a:custGeom>
            <a:avLst/>
            <a:gdLst>
              <a:gd name="T0" fmla="*/ 2147483647 w 1050"/>
              <a:gd name="T1" fmla="*/ 2147483647 h 1049"/>
              <a:gd name="T2" fmla="*/ 2147483647 w 1050"/>
              <a:gd name="T3" fmla="*/ 2147483647 h 1049"/>
              <a:gd name="T4" fmla="*/ 2147483647 w 1050"/>
              <a:gd name="T5" fmla="*/ 2147483647 h 1049"/>
              <a:gd name="T6" fmla="*/ 2147483647 w 1050"/>
              <a:gd name="T7" fmla="*/ 2147483647 h 1049"/>
              <a:gd name="T8" fmla="*/ 2147483647 w 1050"/>
              <a:gd name="T9" fmla="*/ 2147483647 h 1049"/>
              <a:gd name="T10" fmla="*/ 2147483647 w 1050"/>
              <a:gd name="T11" fmla="*/ 2147483647 h 1049"/>
              <a:gd name="T12" fmla="*/ 2147483647 w 1050"/>
              <a:gd name="T13" fmla="*/ 2147483647 h 1049"/>
              <a:gd name="T14" fmla="*/ 2147483647 w 1050"/>
              <a:gd name="T15" fmla="*/ 2147483647 h 1049"/>
              <a:gd name="T16" fmla="*/ 2147483647 w 1050"/>
              <a:gd name="T17" fmla="*/ 2147483647 h 1049"/>
              <a:gd name="T18" fmla="*/ 2147483647 w 1050"/>
              <a:gd name="T19" fmla="*/ 2147483647 h 1049"/>
              <a:gd name="T20" fmla="*/ 2147483647 w 1050"/>
              <a:gd name="T21" fmla="*/ 2147483647 h 1049"/>
              <a:gd name="T22" fmla="*/ 2147483647 w 1050"/>
              <a:gd name="T23" fmla="*/ 2147483647 h 1049"/>
              <a:gd name="T24" fmla="*/ 2147483647 w 1050"/>
              <a:gd name="T25" fmla="*/ 2147483647 h 1049"/>
              <a:gd name="T26" fmla="*/ 2147483647 w 1050"/>
              <a:gd name="T27" fmla="*/ 2147483647 h 1049"/>
              <a:gd name="T28" fmla="*/ 0 w 1050"/>
              <a:gd name="T29" fmla="*/ 2147483647 h 1049"/>
              <a:gd name="T30" fmla="*/ 2147483647 w 1050"/>
              <a:gd name="T31" fmla="*/ 2147483647 h 1049"/>
              <a:gd name="T32" fmla="*/ 2147483647 w 1050"/>
              <a:gd name="T33" fmla="*/ 2147483647 h 1049"/>
              <a:gd name="T34" fmla="*/ 2147483647 w 1050"/>
              <a:gd name="T35" fmla="*/ 2147483647 h 1049"/>
              <a:gd name="T36" fmla="*/ 2147483647 w 1050"/>
              <a:gd name="T37" fmla="*/ 2147483647 h 1049"/>
              <a:gd name="T38" fmla="*/ 2147483647 w 1050"/>
              <a:gd name="T39" fmla="*/ 2147483647 h 1049"/>
              <a:gd name="T40" fmla="*/ 2147483647 w 1050"/>
              <a:gd name="T41" fmla="*/ 2147483647 h 1049"/>
              <a:gd name="T42" fmla="*/ 2147483647 w 1050"/>
              <a:gd name="T43" fmla="*/ 2147483647 h 1049"/>
              <a:gd name="T44" fmla="*/ 2147483647 w 1050"/>
              <a:gd name="T45" fmla="*/ 2147483647 h 1049"/>
              <a:gd name="T46" fmla="*/ 2147483647 w 1050"/>
              <a:gd name="T47" fmla="*/ 2147483647 h 1049"/>
              <a:gd name="T48" fmla="*/ 2147483647 w 1050"/>
              <a:gd name="T49" fmla="*/ 2147483647 h 1049"/>
              <a:gd name="T50" fmla="*/ 2147483647 w 1050"/>
              <a:gd name="T51" fmla="*/ 2147483647 h 1049"/>
              <a:gd name="T52" fmla="*/ 2147483647 w 1050"/>
              <a:gd name="T53" fmla="*/ 0 h 1049"/>
              <a:gd name="T54" fmla="*/ 2147483647 w 1050"/>
              <a:gd name="T55" fmla="*/ 2147483647 h 1049"/>
              <a:gd name="T56" fmla="*/ 2147483647 w 1050"/>
              <a:gd name="T57" fmla="*/ 2147483647 h 1049"/>
              <a:gd name="T58" fmla="*/ 2147483647 w 1050"/>
              <a:gd name="T59" fmla="*/ 2147483647 h 1049"/>
              <a:gd name="T60" fmla="*/ 2147483647 w 1050"/>
              <a:gd name="T61" fmla="*/ 2147483647 h 1049"/>
              <a:gd name="T62" fmla="*/ 2147483647 w 1050"/>
              <a:gd name="T63" fmla="*/ 2147483647 h 1049"/>
              <a:gd name="T64" fmla="*/ 2147483647 w 1050"/>
              <a:gd name="T65" fmla="*/ 2147483647 h 1049"/>
              <a:gd name="T66" fmla="*/ 2147483647 w 1050"/>
              <a:gd name="T67" fmla="*/ 2147483647 h 1049"/>
              <a:gd name="T68" fmla="*/ 2147483647 w 1050"/>
              <a:gd name="T69" fmla="*/ 2147483647 h 1049"/>
              <a:gd name="T70" fmla="*/ 2147483647 w 1050"/>
              <a:gd name="T71" fmla="*/ 2147483647 h 1049"/>
              <a:gd name="T72" fmla="*/ 2147483647 w 1050"/>
              <a:gd name="T73" fmla="*/ 2147483647 h 1049"/>
              <a:gd name="T74" fmla="*/ 2147483647 w 1050"/>
              <a:gd name="T75" fmla="*/ 2147483647 h 1049"/>
              <a:gd name="T76" fmla="*/ 2147483647 w 1050"/>
              <a:gd name="T77" fmla="*/ 2147483647 h 1049"/>
              <a:gd name="T78" fmla="*/ 2147483647 w 1050"/>
              <a:gd name="T79" fmla="*/ 2147483647 h 1049"/>
              <a:gd name="T80" fmla="*/ 2147483647 w 1050"/>
              <a:gd name="T81" fmla="*/ 2147483647 h 1049"/>
              <a:gd name="T82" fmla="*/ 2147483647 w 1050"/>
              <a:gd name="T83" fmla="*/ 2147483647 h 1049"/>
              <a:gd name="T84" fmla="*/ 2147483647 w 1050"/>
              <a:gd name="T85" fmla="*/ 2147483647 h 104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50"/>
              <a:gd name="T130" fmla="*/ 0 h 1049"/>
              <a:gd name="T131" fmla="*/ 1050 w 1050"/>
              <a:gd name="T132" fmla="*/ 1049 h 104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50" h="1049">
                <a:moveTo>
                  <a:pt x="888" y="911"/>
                </a:moveTo>
                <a:lnTo>
                  <a:pt x="820" y="888"/>
                </a:lnTo>
                <a:lnTo>
                  <a:pt x="800" y="903"/>
                </a:lnTo>
                <a:lnTo>
                  <a:pt x="780" y="917"/>
                </a:lnTo>
                <a:lnTo>
                  <a:pt x="781" y="988"/>
                </a:lnTo>
                <a:lnTo>
                  <a:pt x="766" y="996"/>
                </a:lnTo>
                <a:lnTo>
                  <a:pt x="751" y="1003"/>
                </a:lnTo>
                <a:lnTo>
                  <a:pt x="694" y="961"/>
                </a:lnTo>
                <a:lnTo>
                  <a:pt x="671" y="969"/>
                </a:lnTo>
                <a:lnTo>
                  <a:pt x="658" y="972"/>
                </a:lnTo>
                <a:lnTo>
                  <a:pt x="646" y="976"/>
                </a:lnTo>
                <a:lnTo>
                  <a:pt x="625" y="1044"/>
                </a:lnTo>
                <a:lnTo>
                  <a:pt x="592" y="1049"/>
                </a:lnTo>
                <a:lnTo>
                  <a:pt x="551" y="991"/>
                </a:lnTo>
                <a:lnTo>
                  <a:pt x="526" y="991"/>
                </a:lnTo>
                <a:lnTo>
                  <a:pt x="501" y="991"/>
                </a:lnTo>
                <a:lnTo>
                  <a:pt x="460" y="1049"/>
                </a:lnTo>
                <a:lnTo>
                  <a:pt x="443" y="1047"/>
                </a:lnTo>
                <a:lnTo>
                  <a:pt x="426" y="1044"/>
                </a:lnTo>
                <a:lnTo>
                  <a:pt x="405" y="976"/>
                </a:lnTo>
                <a:lnTo>
                  <a:pt x="381" y="969"/>
                </a:lnTo>
                <a:lnTo>
                  <a:pt x="369" y="965"/>
                </a:lnTo>
                <a:lnTo>
                  <a:pt x="358" y="961"/>
                </a:lnTo>
                <a:lnTo>
                  <a:pt x="301" y="1003"/>
                </a:lnTo>
                <a:lnTo>
                  <a:pt x="286" y="996"/>
                </a:lnTo>
                <a:lnTo>
                  <a:pt x="271" y="988"/>
                </a:lnTo>
                <a:lnTo>
                  <a:pt x="272" y="917"/>
                </a:lnTo>
                <a:lnTo>
                  <a:pt x="252" y="903"/>
                </a:lnTo>
                <a:lnTo>
                  <a:pt x="242" y="895"/>
                </a:lnTo>
                <a:lnTo>
                  <a:pt x="232" y="888"/>
                </a:lnTo>
                <a:lnTo>
                  <a:pt x="164" y="911"/>
                </a:lnTo>
                <a:lnTo>
                  <a:pt x="152" y="899"/>
                </a:lnTo>
                <a:lnTo>
                  <a:pt x="140" y="886"/>
                </a:lnTo>
                <a:lnTo>
                  <a:pt x="163" y="818"/>
                </a:lnTo>
                <a:lnTo>
                  <a:pt x="148" y="799"/>
                </a:lnTo>
                <a:lnTo>
                  <a:pt x="134" y="778"/>
                </a:lnTo>
                <a:lnTo>
                  <a:pt x="63" y="779"/>
                </a:lnTo>
                <a:lnTo>
                  <a:pt x="55" y="765"/>
                </a:lnTo>
                <a:lnTo>
                  <a:pt x="47" y="750"/>
                </a:lnTo>
                <a:lnTo>
                  <a:pt x="90" y="693"/>
                </a:lnTo>
                <a:lnTo>
                  <a:pt x="82" y="669"/>
                </a:lnTo>
                <a:lnTo>
                  <a:pt x="78" y="657"/>
                </a:lnTo>
                <a:lnTo>
                  <a:pt x="75" y="645"/>
                </a:lnTo>
                <a:lnTo>
                  <a:pt x="6" y="623"/>
                </a:lnTo>
                <a:lnTo>
                  <a:pt x="0" y="590"/>
                </a:lnTo>
                <a:lnTo>
                  <a:pt x="60" y="549"/>
                </a:lnTo>
                <a:lnTo>
                  <a:pt x="59" y="524"/>
                </a:lnTo>
                <a:lnTo>
                  <a:pt x="60" y="500"/>
                </a:lnTo>
                <a:lnTo>
                  <a:pt x="0" y="459"/>
                </a:lnTo>
                <a:lnTo>
                  <a:pt x="3" y="442"/>
                </a:lnTo>
                <a:lnTo>
                  <a:pt x="6" y="426"/>
                </a:lnTo>
                <a:lnTo>
                  <a:pt x="75" y="405"/>
                </a:lnTo>
                <a:lnTo>
                  <a:pt x="82" y="380"/>
                </a:lnTo>
                <a:lnTo>
                  <a:pt x="86" y="368"/>
                </a:lnTo>
                <a:lnTo>
                  <a:pt x="90" y="356"/>
                </a:lnTo>
                <a:lnTo>
                  <a:pt x="47" y="299"/>
                </a:lnTo>
                <a:lnTo>
                  <a:pt x="55" y="284"/>
                </a:lnTo>
                <a:lnTo>
                  <a:pt x="63" y="270"/>
                </a:lnTo>
                <a:lnTo>
                  <a:pt x="134" y="271"/>
                </a:lnTo>
                <a:lnTo>
                  <a:pt x="148" y="250"/>
                </a:lnTo>
                <a:lnTo>
                  <a:pt x="155" y="240"/>
                </a:lnTo>
                <a:lnTo>
                  <a:pt x="163" y="231"/>
                </a:lnTo>
                <a:lnTo>
                  <a:pt x="140" y="163"/>
                </a:lnTo>
                <a:lnTo>
                  <a:pt x="152" y="151"/>
                </a:lnTo>
                <a:lnTo>
                  <a:pt x="164" y="139"/>
                </a:lnTo>
                <a:lnTo>
                  <a:pt x="232" y="162"/>
                </a:lnTo>
                <a:lnTo>
                  <a:pt x="252" y="147"/>
                </a:lnTo>
                <a:lnTo>
                  <a:pt x="272" y="133"/>
                </a:lnTo>
                <a:lnTo>
                  <a:pt x="271" y="61"/>
                </a:lnTo>
                <a:lnTo>
                  <a:pt x="286" y="53"/>
                </a:lnTo>
                <a:lnTo>
                  <a:pt x="301" y="46"/>
                </a:lnTo>
                <a:lnTo>
                  <a:pt x="358" y="88"/>
                </a:lnTo>
                <a:lnTo>
                  <a:pt x="381" y="80"/>
                </a:lnTo>
                <a:lnTo>
                  <a:pt x="393" y="76"/>
                </a:lnTo>
                <a:lnTo>
                  <a:pt x="405" y="73"/>
                </a:lnTo>
                <a:lnTo>
                  <a:pt x="426" y="5"/>
                </a:lnTo>
                <a:lnTo>
                  <a:pt x="460" y="0"/>
                </a:lnTo>
                <a:lnTo>
                  <a:pt x="501" y="58"/>
                </a:lnTo>
                <a:lnTo>
                  <a:pt x="526" y="57"/>
                </a:lnTo>
                <a:lnTo>
                  <a:pt x="551" y="58"/>
                </a:lnTo>
                <a:lnTo>
                  <a:pt x="592" y="0"/>
                </a:lnTo>
                <a:lnTo>
                  <a:pt x="608" y="2"/>
                </a:lnTo>
                <a:lnTo>
                  <a:pt x="625" y="5"/>
                </a:lnTo>
                <a:lnTo>
                  <a:pt x="646" y="73"/>
                </a:lnTo>
                <a:lnTo>
                  <a:pt x="671" y="80"/>
                </a:lnTo>
                <a:lnTo>
                  <a:pt x="682" y="84"/>
                </a:lnTo>
                <a:lnTo>
                  <a:pt x="694" y="88"/>
                </a:lnTo>
                <a:lnTo>
                  <a:pt x="751" y="46"/>
                </a:lnTo>
                <a:lnTo>
                  <a:pt x="766" y="53"/>
                </a:lnTo>
                <a:lnTo>
                  <a:pt x="781" y="61"/>
                </a:lnTo>
                <a:lnTo>
                  <a:pt x="780" y="133"/>
                </a:lnTo>
                <a:lnTo>
                  <a:pt x="800" y="147"/>
                </a:lnTo>
                <a:lnTo>
                  <a:pt x="810" y="155"/>
                </a:lnTo>
                <a:lnTo>
                  <a:pt x="820" y="162"/>
                </a:lnTo>
                <a:lnTo>
                  <a:pt x="888" y="139"/>
                </a:lnTo>
                <a:lnTo>
                  <a:pt x="900" y="151"/>
                </a:lnTo>
                <a:lnTo>
                  <a:pt x="912" y="163"/>
                </a:lnTo>
                <a:lnTo>
                  <a:pt x="889" y="231"/>
                </a:lnTo>
                <a:lnTo>
                  <a:pt x="904" y="250"/>
                </a:lnTo>
                <a:lnTo>
                  <a:pt x="918" y="271"/>
                </a:lnTo>
                <a:lnTo>
                  <a:pt x="989" y="270"/>
                </a:lnTo>
                <a:lnTo>
                  <a:pt x="997" y="284"/>
                </a:lnTo>
                <a:lnTo>
                  <a:pt x="1005" y="299"/>
                </a:lnTo>
                <a:lnTo>
                  <a:pt x="962" y="356"/>
                </a:lnTo>
                <a:lnTo>
                  <a:pt x="970" y="380"/>
                </a:lnTo>
                <a:lnTo>
                  <a:pt x="974" y="393"/>
                </a:lnTo>
                <a:lnTo>
                  <a:pt x="977" y="405"/>
                </a:lnTo>
                <a:lnTo>
                  <a:pt x="1045" y="426"/>
                </a:lnTo>
                <a:lnTo>
                  <a:pt x="1050" y="459"/>
                </a:lnTo>
                <a:lnTo>
                  <a:pt x="992" y="500"/>
                </a:lnTo>
                <a:lnTo>
                  <a:pt x="993" y="524"/>
                </a:lnTo>
                <a:lnTo>
                  <a:pt x="992" y="549"/>
                </a:lnTo>
                <a:lnTo>
                  <a:pt x="1050" y="590"/>
                </a:lnTo>
                <a:lnTo>
                  <a:pt x="1048" y="607"/>
                </a:lnTo>
                <a:lnTo>
                  <a:pt x="1045" y="623"/>
                </a:lnTo>
                <a:lnTo>
                  <a:pt x="977" y="645"/>
                </a:lnTo>
                <a:lnTo>
                  <a:pt x="970" y="669"/>
                </a:lnTo>
                <a:lnTo>
                  <a:pt x="966" y="681"/>
                </a:lnTo>
                <a:lnTo>
                  <a:pt x="962" y="693"/>
                </a:lnTo>
                <a:lnTo>
                  <a:pt x="1005" y="750"/>
                </a:lnTo>
                <a:lnTo>
                  <a:pt x="997" y="765"/>
                </a:lnTo>
                <a:lnTo>
                  <a:pt x="989" y="779"/>
                </a:lnTo>
                <a:lnTo>
                  <a:pt x="918" y="778"/>
                </a:lnTo>
                <a:lnTo>
                  <a:pt x="904" y="799"/>
                </a:lnTo>
                <a:lnTo>
                  <a:pt x="897" y="809"/>
                </a:lnTo>
                <a:lnTo>
                  <a:pt x="889" y="818"/>
                </a:lnTo>
                <a:lnTo>
                  <a:pt x="912" y="886"/>
                </a:lnTo>
                <a:lnTo>
                  <a:pt x="900" y="899"/>
                </a:lnTo>
                <a:lnTo>
                  <a:pt x="888" y="911"/>
                </a:lnTo>
                <a:close/>
              </a:path>
            </a:pathLst>
          </a:custGeom>
          <a:solidFill>
            <a:srgbClr val="993366"/>
          </a:solidFill>
          <a:ln w="22225">
            <a:solidFill>
              <a:srgbClr val="993366"/>
            </a:solidFill>
            <a:round/>
            <a:headEnd/>
            <a:tailEnd/>
          </a:ln>
        </p:spPr>
        <p:txBody>
          <a:bodyPr lIns="104306" tIns="52153" rIns="104306" bIns="52153"/>
          <a:lstStyle/>
          <a:p>
            <a:pPr eaLnBrk="1" fontAlgn="auto" hangingPunct="1">
              <a:spcBef>
                <a:spcPts val="0"/>
              </a:spcBef>
              <a:spcAft>
                <a:spcPts val="0"/>
              </a:spcAft>
              <a:defRPr/>
            </a:pPr>
            <a:endParaRPr lang="zh-CN" altLang="en-US" kern="0">
              <a:solidFill>
                <a:sysClr val="windowText" lastClr="000000"/>
              </a:solidFill>
              <a:latin typeface="Arial" charset="0"/>
            </a:endParaRPr>
          </a:p>
        </p:txBody>
      </p:sp>
      <p:sp>
        <p:nvSpPr>
          <p:cNvPr id="293" name="Oval 294"/>
          <p:cNvSpPr>
            <a:spLocks noChangeArrowheads="1"/>
          </p:cNvSpPr>
          <p:nvPr/>
        </p:nvSpPr>
        <p:spPr bwMode="auto">
          <a:xfrm>
            <a:off x="6321579" y="3951981"/>
            <a:ext cx="555525" cy="347361"/>
          </a:xfrm>
          <a:prstGeom prst="ellipse">
            <a:avLst/>
          </a:prstGeom>
          <a:solidFill>
            <a:srgbClr val="FFFFFF"/>
          </a:solidFill>
          <a:ln w="22225">
            <a:solidFill>
              <a:srgbClr val="CCCCFF"/>
            </a:solidFill>
            <a:round/>
            <a:headEnd/>
            <a:tailEnd/>
          </a:ln>
        </p:spPr>
        <p:txBody>
          <a:bodyPr lIns="104278" tIns="52139" rIns="104278" bIns="52139"/>
          <a:lstStyle/>
          <a:p>
            <a:pPr algn="ctr" eaLnBrk="1" fontAlgn="auto" hangingPunct="1">
              <a:spcBef>
                <a:spcPts val="0"/>
              </a:spcBef>
              <a:spcAft>
                <a:spcPts val="0"/>
              </a:spcAft>
              <a:defRPr/>
            </a:pPr>
            <a:endParaRPr lang="zh-CN" altLang="zh-CN" sz="1200" b="1" kern="0" dirty="0">
              <a:solidFill>
                <a:srgbClr val="FFFFFF"/>
              </a:solidFill>
              <a:latin typeface="FrutigerNext LT Regular"/>
              <a:ea typeface="MS PGothic" pitchFamily="34" charset="-128"/>
              <a:cs typeface="Arial" pitchFamily="34" charset="0"/>
            </a:endParaRPr>
          </a:p>
        </p:txBody>
      </p:sp>
      <p:sp>
        <p:nvSpPr>
          <p:cNvPr id="294" name="Freeform 295"/>
          <p:cNvSpPr>
            <a:spLocks/>
          </p:cNvSpPr>
          <p:nvPr/>
        </p:nvSpPr>
        <p:spPr bwMode="auto">
          <a:xfrm>
            <a:off x="7264905" y="3413878"/>
            <a:ext cx="453955" cy="379807"/>
          </a:xfrm>
          <a:custGeom>
            <a:avLst/>
            <a:gdLst>
              <a:gd name="T0" fmla="*/ 2147483647 w 637"/>
              <a:gd name="T1" fmla="*/ 2147483647 h 638"/>
              <a:gd name="T2" fmla="*/ 2147483647 w 637"/>
              <a:gd name="T3" fmla="*/ 2147483647 h 638"/>
              <a:gd name="T4" fmla="*/ 2147483647 w 637"/>
              <a:gd name="T5" fmla="*/ 2147483647 h 638"/>
              <a:gd name="T6" fmla="*/ 2147483647 w 637"/>
              <a:gd name="T7" fmla="*/ 2147483647 h 638"/>
              <a:gd name="T8" fmla="*/ 2147483647 w 637"/>
              <a:gd name="T9" fmla="*/ 2147483647 h 638"/>
              <a:gd name="T10" fmla="*/ 2147483647 w 637"/>
              <a:gd name="T11" fmla="*/ 2147483647 h 638"/>
              <a:gd name="T12" fmla="*/ 2147483647 w 637"/>
              <a:gd name="T13" fmla="*/ 2147483647 h 638"/>
              <a:gd name="T14" fmla="*/ 2147483647 w 637"/>
              <a:gd name="T15" fmla="*/ 2147483647 h 638"/>
              <a:gd name="T16" fmla="*/ 2147483647 w 637"/>
              <a:gd name="T17" fmla="*/ 2147483647 h 638"/>
              <a:gd name="T18" fmla="*/ 2147483647 w 637"/>
              <a:gd name="T19" fmla="*/ 2147483647 h 638"/>
              <a:gd name="T20" fmla="*/ 2147483647 w 637"/>
              <a:gd name="T21" fmla="*/ 2147483647 h 638"/>
              <a:gd name="T22" fmla="*/ 2147483647 w 637"/>
              <a:gd name="T23" fmla="*/ 2147483647 h 638"/>
              <a:gd name="T24" fmla="*/ 2147483647 w 637"/>
              <a:gd name="T25" fmla="*/ 2147483647 h 638"/>
              <a:gd name="T26" fmla="*/ 2147483647 w 637"/>
              <a:gd name="T27" fmla="*/ 2147483647 h 638"/>
              <a:gd name="T28" fmla="*/ 2147483647 w 637"/>
              <a:gd name="T29" fmla="*/ 2147483647 h 638"/>
              <a:gd name="T30" fmla="*/ 2147483647 w 637"/>
              <a:gd name="T31" fmla="*/ 2147483647 h 638"/>
              <a:gd name="T32" fmla="*/ 0 w 637"/>
              <a:gd name="T33" fmla="*/ 2147483647 h 638"/>
              <a:gd name="T34" fmla="*/ 2147483647 w 637"/>
              <a:gd name="T35" fmla="*/ 2147483647 h 638"/>
              <a:gd name="T36" fmla="*/ 2147483647 w 637"/>
              <a:gd name="T37" fmla="*/ 2147483647 h 638"/>
              <a:gd name="T38" fmla="*/ 2147483647 w 637"/>
              <a:gd name="T39" fmla="*/ 2147483647 h 638"/>
              <a:gd name="T40" fmla="*/ 2147483647 w 637"/>
              <a:gd name="T41" fmla="*/ 2147483647 h 638"/>
              <a:gd name="T42" fmla="*/ 2147483647 w 637"/>
              <a:gd name="T43" fmla="*/ 2147483647 h 638"/>
              <a:gd name="T44" fmla="*/ 2147483647 w 637"/>
              <a:gd name="T45" fmla="*/ 2147483647 h 638"/>
              <a:gd name="T46" fmla="*/ 2147483647 w 637"/>
              <a:gd name="T47" fmla="*/ 2147483647 h 638"/>
              <a:gd name="T48" fmla="*/ 2147483647 w 637"/>
              <a:gd name="T49" fmla="*/ 2147483647 h 638"/>
              <a:gd name="T50" fmla="*/ 2147483647 w 637"/>
              <a:gd name="T51" fmla="*/ 2147483647 h 638"/>
              <a:gd name="T52" fmla="*/ 2147483647 w 637"/>
              <a:gd name="T53" fmla="*/ 2147483647 h 638"/>
              <a:gd name="T54" fmla="*/ 2147483647 w 637"/>
              <a:gd name="T55" fmla="*/ 2147483647 h 638"/>
              <a:gd name="T56" fmla="*/ 2147483647 w 637"/>
              <a:gd name="T57" fmla="*/ 2147483647 h 638"/>
              <a:gd name="T58" fmla="*/ 2147483647 w 637"/>
              <a:gd name="T59" fmla="*/ 2147483647 h 638"/>
              <a:gd name="T60" fmla="*/ 2147483647 w 637"/>
              <a:gd name="T61" fmla="*/ 2147483647 h 638"/>
              <a:gd name="T62" fmla="*/ 2147483647 w 637"/>
              <a:gd name="T63" fmla="*/ 2147483647 h 638"/>
              <a:gd name="T64" fmla="*/ 2147483647 w 637"/>
              <a:gd name="T65" fmla="*/ 2147483647 h 638"/>
              <a:gd name="T66" fmla="*/ 2147483647 w 637"/>
              <a:gd name="T67" fmla="*/ 2147483647 h 638"/>
              <a:gd name="T68" fmla="*/ 2147483647 w 637"/>
              <a:gd name="T69" fmla="*/ 2147483647 h 638"/>
              <a:gd name="T70" fmla="*/ 2147483647 w 637"/>
              <a:gd name="T71" fmla="*/ 2147483647 h 638"/>
              <a:gd name="T72" fmla="*/ 2147483647 w 637"/>
              <a:gd name="T73" fmla="*/ 2147483647 h 638"/>
              <a:gd name="T74" fmla="*/ 2147483647 w 637"/>
              <a:gd name="T75" fmla="*/ 2147483647 h 638"/>
              <a:gd name="T76" fmla="*/ 2147483647 w 637"/>
              <a:gd name="T77" fmla="*/ 2147483647 h 638"/>
              <a:gd name="T78" fmla="*/ 2147483647 w 637"/>
              <a:gd name="T79" fmla="*/ 2147483647 h 638"/>
              <a:gd name="T80" fmla="*/ 2147483647 w 637"/>
              <a:gd name="T81" fmla="*/ 2147483647 h 638"/>
              <a:gd name="T82" fmla="*/ 2147483647 w 637"/>
              <a:gd name="T83" fmla="*/ 2147483647 h 638"/>
              <a:gd name="T84" fmla="*/ 2147483647 w 637"/>
              <a:gd name="T85" fmla="*/ 2147483647 h 638"/>
              <a:gd name="T86" fmla="*/ 2147483647 w 637"/>
              <a:gd name="T87" fmla="*/ 2147483647 h 638"/>
              <a:gd name="T88" fmla="*/ 2147483647 w 637"/>
              <a:gd name="T89" fmla="*/ 2147483647 h 638"/>
              <a:gd name="T90" fmla="*/ 2147483647 w 637"/>
              <a:gd name="T91" fmla="*/ 2147483647 h 638"/>
              <a:gd name="T92" fmla="*/ 2147483647 w 637"/>
              <a:gd name="T93" fmla="*/ 2147483647 h 638"/>
              <a:gd name="T94" fmla="*/ 2147483647 w 637"/>
              <a:gd name="T95" fmla="*/ 2147483647 h 638"/>
              <a:gd name="T96" fmla="*/ 2147483647 w 637"/>
              <a:gd name="T97" fmla="*/ 2147483647 h 638"/>
              <a:gd name="T98" fmla="*/ 2147483647 w 637"/>
              <a:gd name="T99" fmla="*/ 2147483647 h 638"/>
              <a:gd name="T100" fmla="*/ 2147483647 w 637"/>
              <a:gd name="T101" fmla="*/ 2147483647 h 63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37"/>
              <a:gd name="T154" fmla="*/ 0 h 638"/>
              <a:gd name="T155" fmla="*/ 637 w 637"/>
              <a:gd name="T156" fmla="*/ 638 h 63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37" h="638">
                <a:moveTo>
                  <a:pt x="496" y="585"/>
                </a:moveTo>
                <a:lnTo>
                  <a:pt x="441" y="550"/>
                </a:lnTo>
                <a:lnTo>
                  <a:pt x="431" y="555"/>
                </a:lnTo>
                <a:lnTo>
                  <a:pt x="420" y="560"/>
                </a:lnTo>
                <a:lnTo>
                  <a:pt x="409" y="564"/>
                </a:lnTo>
                <a:lnTo>
                  <a:pt x="397" y="568"/>
                </a:lnTo>
                <a:lnTo>
                  <a:pt x="382" y="633"/>
                </a:lnTo>
                <a:lnTo>
                  <a:pt x="362" y="636"/>
                </a:lnTo>
                <a:lnTo>
                  <a:pt x="342" y="638"/>
                </a:lnTo>
                <a:lnTo>
                  <a:pt x="312" y="579"/>
                </a:lnTo>
                <a:lnTo>
                  <a:pt x="300" y="579"/>
                </a:lnTo>
                <a:lnTo>
                  <a:pt x="288" y="577"/>
                </a:lnTo>
                <a:lnTo>
                  <a:pt x="275" y="576"/>
                </a:lnTo>
                <a:lnTo>
                  <a:pt x="264" y="573"/>
                </a:lnTo>
                <a:lnTo>
                  <a:pt x="219" y="622"/>
                </a:lnTo>
                <a:lnTo>
                  <a:pt x="209" y="619"/>
                </a:lnTo>
                <a:lnTo>
                  <a:pt x="200" y="616"/>
                </a:lnTo>
                <a:lnTo>
                  <a:pt x="181" y="608"/>
                </a:lnTo>
                <a:lnTo>
                  <a:pt x="184" y="540"/>
                </a:lnTo>
                <a:lnTo>
                  <a:pt x="174" y="533"/>
                </a:lnTo>
                <a:lnTo>
                  <a:pt x="164" y="526"/>
                </a:lnTo>
                <a:lnTo>
                  <a:pt x="155" y="519"/>
                </a:lnTo>
                <a:lnTo>
                  <a:pt x="146" y="511"/>
                </a:lnTo>
                <a:lnTo>
                  <a:pt x="79" y="531"/>
                </a:lnTo>
                <a:lnTo>
                  <a:pt x="67" y="517"/>
                </a:lnTo>
                <a:lnTo>
                  <a:pt x="56" y="502"/>
                </a:lnTo>
                <a:lnTo>
                  <a:pt x="94" y="443"/>
                </a:lnTo>
                <a:lnTo>
                  <a:pt x="89" y="432"/>
                </a:lnTo>
                <a:lnTo>
                  <a:pt x="83" y="421"/>
                </a:lnTo>
                <a:lnTo>
                  <a:pt x="78" y="410"/>
                </a:lnTo>
                <a:lnTo>
                  <a:pt x="74" y="398"/>
                </a:lnTo>
                <a:lnTo>
                  <a:pt x="6" y="383"/>
                </a:lnTo>
                <a:lnTo>
                  <a:pt x="3" y="364"/>
                </a:lnTo>
                <a:lnTo>
                  <a:pt x="0" y="346"/>
                </a:lnTo>
                <a:lnTo>
                  <a:pt x="63" y="314"/>
                </a:lnTo>
                <a:lnTo>
                  <a:pt x="64" y="301"/>
                </a:lnTo>
                <a:lnTo>
                  <a:pt x="65" y="288"/>
                </a:lnTo>
                <a:lnTo>
                  <a:pt x="67" y="276"/>
                </a:lnTo>
                <a:lnTo>
                  <a:pt x="69" y="264"/>
                </a:lnTo>
                <a:lnTo>
                  <a:pt x="17" y="215"/>
                </a:lnTo>
                <a:lnTo>
                  <a:pt x="23" y="198"/>
                </a:lnTo>
                <a:lnTo>
                  <a:pt x="30" y="182"/>
                </a:lnTo>
                <a:lnTo>
                  <a:pt x="102" y="185"/>
                </a:lnTo>
                <a:lnTo>
                  <a:pt x="109" y="175"/>
                </a:lnTo>
                <a:lnTo>
                  <a:pt x="117" y="165"/>
                </a:lnTo>
                <a:lnTo>
                  <a:pt x="124" y="155"/>
                </a:lnTo>
                <a:lnTo>
                  <a:pt x="133" y="146"/>
                </a:lnTo>
                <a:lnTo>
                  <a:pt x="111" y="76"/>
                </a:lnTo>
                <a:lnTo>
                  <a:pt x="124" y="65"/>
                </a:lnTo>
                <a:lnTo>
                  <a:pt x="138" y="55"/>
                </a:lnTo>
                <a:lnTo>
                  <a:pt x="200" y="94"/>
                </a:lnTo>
                <a:lnTo>
                  <a:pt x="211" y="88"/>
                </a:lnTo>
                <a:lnTo>
                  <a:pt x="222" y="83"/>
                </a:lnTo>
                <a:lnTo>
                  <a:pt x="234" y="79"/>
                </a:lnTo>
                <a:lnTo>
                  <a:pt x="246" y="75"/>
                </a:lnTo>
                <a:lnTo>
                  <a:pt x="261" y="4"/>
                </a:lnTo>
                <a:lnTo>
                  <a:pt x="270" y="3"/>
                </a:lnTo>
                <a:lnTo>
                  <a:pt x="279" y="1"/>
                </a:lnTo>
                <a:lnTo>
                  <a:pt x="297" y="0"/>
                </a:lnTo>
                <a:lnTo>
                  <a:pt x="330" y="64"/>
                </a:lnTo>
                <a:lnTo>
                  <a:pt x="343" y="65"/>
                </a:lnTo>
                <a:lnTo>
                  <a:pt x="355" y="66"/>
                </a:lnTo>
                <a:lnTo>
                  <a:pt x="367" y="68"/>
                </a:lnTo>
                <a:lnTo>
                  <a:pt x="379" y="70"/>
                </a:lnTo>
                <a:lnTo>
                  <a:pt x="427" y="18"/>
                </a:lnTo>
                <a:lnTo>
                  <a:pt x="436" y="21"/>
                </a:lnTo>
                <a:lnTo>
                  <a:pt x="444" y="25"/>
                </a:lnTo>
                <a:lnTo>
                  <a:pt x="461" y="32"/>
                </a:lnTo>
                <a:lnTo>
                  <a:pt x="458" y="103"/>
                </a:lnTo>
                <a:lnTo>
                  <a:pt x="468" y="110"/>
                </a:lnTo>
                <a:lnTo>
                  <a:pt x="478" y="117"/>
                </a:lnTo>
                <a:lnTo>
                  <a:pt x="488" y="125"/>
                </a:lnTo>
                <a:lnTo>
                  <a:pt x="497" y="134"/>
                </a:lnTo>
                <a:lnTo>
                  <a:pt x="562" y="112"/>
                </a:lnTo>
                <a:lnTo>
                  <a:pt x="574" y="128"/>
                </a:lnTo>
                <a:lnTo>
                  <a:pt x="579" y="136"/>
                </a:lnTo>
                <a:lnTo>
                  <a:pt x="586" y="144"/>
                </a:lnTo>
                <a:lnTo>
                  <a:pt x="548" y="201"/>
                </a:lnTo>
                <a:lnTo>
                  <a:pt x="551" y="206"/>
                </a:lnTo>
                <a:lnTo>
                  <a:pt x="554" y="213"/>
                </a:lnTo>
                <a:lnTo>
                  <a:pt x="559" y="224"/>
                </a:lnTo>
                <a:lnTo>
                  <a:pt x="563" y="235"/>
                </a:lnTo>
                <a:lnTo>
                  <a:pt x="567" y="247"/>
                </a:lnTo>
                <a:lnTo>
                  <a:pt x="632" y="261"/>
                </a:lnTo>
                <a:lnTo>
                  <a:pt x="635" y="280"/>
                </a:lnTo>
                <a:lnTo>
                  <a:pt x="637" y="301"/>
                </a:lnTo>
                <a:lnTo>
                  <a:pt x="578" y="332"/>
                </a:lnTo>
                <a:lnTo>
                  <a:pt x="577" y="344"/>
                </a:lnTo>
                <a:lnTo>
                  <a:pt x="576" y="356"/>
                </a:lnTo>
                <a:lnTo>
                  <a:pt x="574" y="367"/>
                </a:lnTo>
                <a:lnTo>
                  <a:pt x="571" y="380"/>
                </a:lnTo>
                <a:lnTo>
                  <a:pt x="620" y="424"/>
                </a:lnTo>
                <a:lnTo>
                  <a:pt x="613" y="443"/>
                </a:lnTo>
                <a:lnTo>
                  <a:pt x="604" y="462"/>
                </a:lnTo>
                <a:lnTo>
                  <a:pt x="539" y="458"/>
                </a:lnTo>
                <a:lnTo>
                  <a:pt x="532" y="469"/>
                </a:lnTo>
                <a:lnTo>
                  <a:pt x="525" y="479"/>
                </a:lnTo>
                <a:lnTo>
                  <a:pt x="518" y="488"/>
                </a:lnTo>
                <a:lnTo>
                  <a:pt x="510" y="497"/>
                </a:lnTo>
                <a:lnTo>
                  <a:pt x="529" y="559"/>
                </a:lnTo>
                <a:lnTo>
                  <a:pt x="513" y="573"/>
                </a:lnTo>
                <a:lnTo>
                  <a:pt x="505" y="579"/>
                </a:lnTo>
                <a:lnTo>
                  <a:pt x="496" y="585"/>
                </a:lnTo>
                <a:close/>
              </a:path>
            </a:pathLst>
          </a:custGeom>
          <a:solidFill>
            <a:srgbClr val="993366"/>
          </a:solidFill>
          <a:ln w="22225">
            <a:solidFill>
              <a:srgbClr val="993366"/>
            </a:solidFill>
            <a:round/>
            <a:headEnd/>
            <a:tailEnd/>
          </a:ln>
        </p:spPr>
        <p:txBody>
          <a:bodyPr lIns="104306" tIns="52153" rIns="104306" bIns="52153"/>
          <a:lstStyle/>
          <a:p>
            <a:pPr eaLnBrk="1" fontAlgn="auto" hangingPunct="1">
              <a:spcBef>
                <a:spcPts val="0"/>
              </a:spcBef>
              <a:spcAft>
                <a:spcPts val="0"/>
              </a:spcAft>
              <a:defRPr/>
            </a:pPr>
            <a:endParaRPr lang="zh-CN" altLang="en-US" kern="0">
              <a:solidFill>
                <a:sysClr val="windowText" lastClr="000000"/>
              </a:solidFill>
              <a:latin typeface="Arial" charset="0"/>
            </a:endParaRPr>
          </a:p>
        </p:txBody>
      </p:sp>
      <p:sp>
        <p:nvSpPr>
          <p:cNvPr id="295" name="Oval 296"/>
          <p:cNvSpPr>
            <a:spLocks noChangeArrowheads="1"/>
          </p:cNvSpPr>
          <p:nvPr/>
        </p:nvSpPr>
        <p:spPr bwMode="auto">
          <a:xfrm>
            <a:off x="7350493" y="3439280"/>
            <a:ext cx="273617" cy="226166"/>
          </a:xfrm>
          <a:prstGeom prst="ellipse">
            <a:avLst/>
          </a:prstGeom>
          <a:solidFill>
            <a:srgbClr val="FFFFFF"/>
          </a:solidFill>
          <a:ln w="22225">
            <a:solidFill>
              <a:srgbClr val="CCCCFF"/>
            </a:solidFill>
            <a:round/>
            <a:headEnd/>
            <a:tailEnd/>
          </a:ln>
        </p:spPr>
        <p:txBody>
          <a:bodyPr lIns="104306" tIns="52153" rIns="104306" bIns="52153"/>
          <a:lstStyle/>
          <a:p>
            <a:pPr eaLnBrk="1" fontAlgn="auto" hangingPunct="1">
              <a:spcBef>
                <a:spcPts val="0"/>
              </a:spcBef>
              <a:spcAft>
                <a:spcPts val="0"/>
              </a:spcAft>
              <a:defRPr/>
            </a:pPr>
            <a:endParaRPr lang="zh-CN" altLang="zh-CN" kern="0">
              <a:solidFill>
                <a:sysClr val="windowText" lastClr="000000"/>
              </a:solidFill>
              <a:latin typeface="Arial" charset="0"/>
              <a:cs typeface="Arial" pitchFamily="34" charset="0"/>
            </a:endParaRPr>
          </a:p>
        </p:txBody>
      </p:sp>
      <p:sp>
        <p:nvSpPr>
          <p:cNvPr id="296" name="Freeform 297"/>
          <p:cNvSpPr>
            <a:spLocks/>
          </p:cNvSpPr>
          <p:nvPr/>
        </p:nvSpPr>
        <p:spPr bwMode="auto">
          <a:xfrm>
            <a:off x="5985654" y="3463595"/>
            <a:ext cx="632221" cy="395076"/>
          </a:xfrm>
          <a:custGeom>
            <a:avLst/>
            <a:gdLst>
              <a:gd name="T0" fmla="*/ 2147483647 w 808"/>
              <a:gd name="T1" fmla="*/ 2147483647 h 810"/>
              <a:gd name="T2" fmla="*/ 2147483647 w 808"/>
              <a:gd name="T3" fmla="*/ 2147483647 h 810"/>
              <a:gd name="T4" fmla="*/ 2147483647 w 808"/>
              <a:gd name="T5" fmla="*/ 2147483647 h 810"/>
              <a:gd name="T6" fmla="*/ 2147483647 w 808"/>
              <a:gd name="T7" fmla="*/ 2147483647 h 810"/>
              <a:gd name="T8" fmla="*/ 2147483647 w 808"/>
              <a:gd name="T9" fmla="*/ 2147483647 h 810"/>
              <a:gd name="T10" fmla="*/ 2147483647 w 808"/>
              <a:gd name="T11" fmla="*/ 2147483647 h 810"/>
              <a:gd name="T12" fmla="*/ 2147483647 w 808"/>
              <a:gd name="T13" fmla="*/ 2147483647 h 810"/>
              <a:gd name="T14" fmla="*/ 2147483647 w 808"/>
              <a:gd name="T15" fmla="*/ 2147483647 h 810"/>
              <a:gd name="T16" fmla="*/ 2147483647 w 808"/>
              <a:gd name="T17" fmla="*/ 2147483647 h 810"/>
              <a:gd name="T18" fmla="*/ 2147483647 w 808"/>
              <a:gd name="T19" fmla="*/ 2147483647 h 810"/>
              <a:gd name="T20" fmla="*/ 2147483647 w 808"/>
              <a:gd name="T21" fmla="*/ 2147483647 h 810"/>
              <a:gd name="T22" fmla="*/ 2147483647 w 808"/>
              <a:gd name="T23" fmla="*/ 2147483647 h 810"/>
              <a:gd name="T24" fmla="*/ 2147483647 w 808"/>
              <a:gd name="T25" fmla="*/ 2147483647 h 810"/>
              <a:gd name="T26" fmla="*/ 2147483647 w 808"/>
              <a:gd name="T27" fmla="*/ 2147483647 h 810"/>
              <a:gd name="T28" fmla="*/ 2147483647 w 808"/>
              <a:gd name="T29" fmla="*/ 2147483647 h 810"/>
              <a:gd name="T30" fmla="*/ 2147483647 w 808"/>
              <a:gd name="T31" fmla="*/ 2147483647 h 810"/>
              <a:gd name="T32" fmla="*/ 2147483647 w 808"/>
              <a:gd name="T33" fmla="*/ 2147483647 h 810"/>
              <a:gd name="T34" fmla="*/ 2147483647 w 808"/>
              <a:gd name="T35" fmla="*/ 2147483647 h 810"/>
              <a:gd name="T36" fmla="*/ 2147483647 w 808"/>
              <a:gd name="T37" fmla="*/ 2147483647 h 810"/>
              <a:gd name="T38" fmla="*/ 2147483647 w 808"/>
              <a:gd name="T39" fmla="*/ 2147483647 h 810"/>
              <a:gd name="T40" fmla="*/ 2147483647 w 808"/>
              <a:gd name="T41" fmla="*/ 2147483647 h 810"/>
              <a:gd name="T42" fmla="*/ 2147483647 w 808"/>
              <a:gd name="T43" fmla="*/ 2147483647 h 810"/>
              <a:gd name="T44" fmla="*/ 2147483647 w 808"/>
              <a:gd name="T45" fmla="*/ 2147483647 h 810"/>
              <a:gd name="T46" fmla="*/ 2147483647 w 808"/>
              <a:gd name="T47" fmla="*/ 2147483647 h 810"/>
              <a:gd name="T48" fmla="*/ 2147483647 w 808"/>
              <a:gd name="T49" fmla="*/ 2147483647 h 810"/>
              <a:gd name="T50" fmla="*/ 2147483647 w 808"/>
              <a:gd name="T51" fmla="*/ 2147483647 h 810"/>
              <a:gd name="T52" fmla="*/ 2147483647 w 808"/>
              <a:gd name="T53" fmla="*/ 2147483647 h 810"/>
              <a:gd name="T54" fmla="*/ 2147483647 w 808"/>
              <a:gd name="T55" fmla="*/ 2147483647 h 810"/>
              <a:gd name="T56" fmla="*/ 2147483647 w 808"/>
              <a:gd name="T57" fmla="*/ 2147483647 h 810"/>
              <a:gd name="T58" fmla="*/ 2147483647 w 808"/>
              <a:gd name="T59" fmla="*/ 2147483647 h 810"/>
              <a:gd name="T60" fmla="*/ 2147483647 w 808"/>
              <a:gd name="T61" fmla="*/ 2147483647 h 810"/>
              <a:gd name="T62" fmla="*/ 2147483647 w 808"/>
              <a:gd name="T63" fmla="*/ 2147483647 h 810"/>
              <a:gd name="T64" fmla="*/ 2147483647 w 808"/>
              <a:gd name="T65" fmla="*/ 2147483647 h 810"/>
              <a:gd name="T66" fmla="*/ 2147483647 w 808"/>
              <a:gd name="T67" fmla="*/ 2147483647 h 810"/>
              <a:gd name="T68" fmla="*/ 2147483647 w 808"/>
              <a:gd name="T69" fmla="*/ 2147483647 h 810"/>
              <a:gd name="T70" fmla="*/ 2147483647 w 808"/>
              <a:gd name="T71" fmla="*/ 2147483647 h 810"/>
              <a:gd name="T72" fmla="*/ 2147483647 w 808"/>
              <a:gd name="T73" fmla="*/ 2147483647 h 810"/>
              <a:gd name="T74" fmla="*/ 2147483647 w 808"/>
              <a:gd name="T75" fmla="*/ 0 h 810"/>
              <a:gd name="T76" fmla="*/ 2147483647 w 808"/>
              <a:gd name="T77" fmla="*/ 2147483647 h 810"/>
              <a:gd name="T78" fmla="*/ 2147483647 w 808"/>
              <a:gd name="T79" fmla="*/ 2147483647 h 810"/>
              <a:gd name="T80" fmla="*/ 2147483647 w 808"/>
              <a:gd name="T81" fmla="*/ 2147483647 h 810"/>
              <a:gd name="T82" fmla="*/ 2147483647 w 808"/>
              <a:gd name="T83" fmla="*/ 2147483647 h 810"/>
              <a:gd name="T84" fmla="*/ 2147483647 w 808"/>
              <a:gd name="T85" fmla="*/ 2147483647 h 810"/>
              <a:gd name="T86" fmla="*/ 2147483647 w 808"/>
              <a:gd name="T87" fmla="*/ 2147483647 h 810"/>
              <a:gd name="T88" fmla="*/ 2147483647 w 808"/>
              <a:gd name="T89" fmla="*/ 2147483647 h 810"/>
              <a:gd name="T90" fmla="*/ 2147483647 w 808"/>
              <a:gd name="T91" fmla="*/ 2147483647 h 810"/>
              <a:gd name="T92" fmla="*/ 2147483647 w 808"/>
              <a:gd name="T93" fmla="*/ 2147483647 h 810"/>
              <a:gd name="T94" fmla="*/ 2147483647 w 808"/>
              <a:gd name="T95" fmla="*/ 2147483647 h 810"/>
              <a:gd name="T96" fmla="*/ 2147483647 w 808"/>
              <a:gd name="T97" fmla="*/ 2147483647 h 810"/>
              <a:gd name="T98" fmla="*/ 2147483647 w 808"/>
              <a:gd name="T99" fmla="*/ 2147483647 h 810"/>
              <a:gd name="T100" fmla="*/ 2147483647 w 808"/>
              <a:gd name="T101" fmla="*/ 2147483647 h 810"/>
              <a:gd name="T102" fmla="*/ 2147483647 w 808"/>
              <a:gd name="T103" fmla="*/ 2147483647 h 810"/>
              <a:gd name="T104" fmla="*/ 2147483647 w 808"/>
              <a:gd name="T105" fmla="*/ 2147483647 h 810"/>
              <a:gd name="T106" fmla="*/ 2147483647 w 808"/>
              <a:gd name="T107" fmla="*/ 2147483647 h 810"/>
              <a:gd name="T108" fmla="*/ 2147483647 w 808"/>
              <a:gd name="T109" fmla="*/ 2147483647 h 810"/>
              <a:gd name="T110" fmla="*/ 2147483647 w 808"/>
              <a:gd name="T111" fmla="*/ 2147483647 h 810"/>
              <a:gd name="T112" fmla="*/ 2147483647 w 808"/>
              <a:gd name="T113" fmla="*/ 2147483647 h 810"/>
              <a:gd name="T114" fmla="*/ 2147483647 w 808"/>
              <a:gd name="T115" fmla="*/ 2147483647 h 810"/>
              <a:gd name="T116" fmla="*/ 2147483647 w 808"/>
              <a:gd name="T117" fmla="*/ 2147483647 h 810"/>
              <a:gd name="T118" fmla="*/ 2147483647 w 808"/>
              <a:gd name="T119" fmla="*/ 2147483647 h 810"/>
              <a:gd name="T120" fmla="*/ 2147483647 w 808"/>
              <a:gd name="T121" fmla="*/ 2147483647 h 810"/>
              <a:gd name="T122" fmla="*/ 2147483647 w 808"/>
              <a:gd name="T123" fmla="*/ 2147483647 h 81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08"/>
              <a:gd name="T187" fmla="*/ 0 h 810"/>
              <a:gd name="T188" fmla="*/ 808 w 808"/>
              <a:gd name="T189" fmla="*/ 810 h 81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08" h="810">
                <a:moveTo>
                  <a:pt x="651" y="726"/>
                </a:moveTo>
                <a:lnTo>
                  <a:pt x="587" y="691"/>
                </a:lnTo>
                <a:lnTo>
                  <a:pt x="565" y="704"/>
                </a:lnTo>
                <a:lnTo>
                  <a:pt x="553" y="710"/>
                </a:lnTo>
                <a:lnTo>
                  <a:pt x="542" y="716"/>
                </a:lnTo>
                <a:lnTo>
                  <a:pt x="535" y="789"/>
                </a:lnTo>
                <a:lnTo>
                  <a:pt x="522" y="794"/>
                </a:lnTo>
                <a:lnTo>
                  <a:pt x="509" y="797"/>
                </a:lnTo>
                <a:lnTo>
                  <a:pt x="462" y="739"/>
                </a:lnTo>
                <a:lnTo>
                  <a:pt x="450" y="741"/>
                </a:lnTo>
                <a:lnTo>
                  <a:pt x="437" y="743"/>
                </a:lnTo>
                <a:lnTo>
                  <a:pt x="425" y="744"/>
                </a:lnTo>
                <a:lnTo>
                  <a:pt x="412" y="744"/>
                </a:lnTo>
                <a:lnTo>
                  <a:pt x="378" y="810"/>
                </a:lnTo>
                <a:lnTo>
                  <a:pt x="364" y="809"/>
                </a:lnTo>
                <a:lnTo>
                  <a:pt x="351" y="807"/>
                </a:lnTo>
                <a:lnTo>
                  <a:pt x="329" y="736"/>
                </a:lnTo>
                <a:lnTo>
                  <a:pt x="317" y="733"/>
                </a:lnTo>
                <a:lnTo>
                  <a:pt x="304" y="730"/>
                </a:lnTo>
                <a:lnTo>
                  <a:pt x="292" y="726"/>
                </a:lnTo>
                <a:lnTo>
                  <a:pt x="280" y="721"/>
                </a:lnTo>
                <a:lnTo>
                  <a:pt x="225" y="769"/>
                </a:lnTo>
                <a:lnTo>
                  <a:pt x="212" y="763"/>
                </a:lnTo>
                <a:lnTo>
                  <a:pt x="199" y="755"/>
                </a:lnTo>
                <a:lnTo>
                  <a:pt x="207" y="683"/>
                </a:lnTo>
                <a:lnTo>
                  <a:pt x="197" y="675"/>
                </a:lnTo>
                <a:lnTo>
                  <a:pt x="187" y="667"/>
                </a:lnTo>
                <a:lnTo>
                  <a:pt x="177" y="658"/>
                </a:lnTo>
                <a:lnTo>
                  <a:pt x="168" y="650"/>
                </a:lnTo>
                <a:lnTo>
                  <a:pt x="99" y="672"/>
                </a:lnTo>
                <a:lnTo>
                  <a:pt x="90" y="661"/>
                </a:lnTo>
                <a:lnTo>
                  <a:pt x="81" y="649"/>
                </a:lnTo>
                <a:lnTo>
                  <a:pt x="116" y="586"/>
                </a:lnTo>
                <a:lnTo>
                  <a:pt x="103" y="563"/>
                </a:lnTo>
                <a:lnTo>
                  <a:pt x="97" y="552"/>
                </a:lnTo>
                <a:lnTo>
                  <a:pt x="92" y="540"/>
                </a:lnTo>
                <a:lnTo>
                  <a:pt x="20" y="534"/>
                </a:lnTo>
                <a:lnTo>
                  <a:pt x="16" y="521"/>
                </a:lnTo>
                <a:lnTo>
                  <a:pt x="12" y="507"/>
                </a:lnTo>
                <a:lnTo>
                  <a:pt x="67" y="461"/>
                </a:lnTo>
                <a:lnTo>
                  <a:pt x="65" y="449"/>
                </a:lnTo>
                <a:lnTo>
                  <a:pt x="64" y="436"/>
                </a:lnTo>
                <a:lnTo>
                  <a:pt x="63" y="423"/>
                </a:lnTo>
                <a:lnTo>
                  <a:pt x="62" y="410"/>
                </a:lnTo>
                <a:lnTo>
                  <a:pt x="0" y="378"/>
                </a:lnTo>
                <a:lnTo>
                  <a:pt x="1" y="362"/>
                </a:lnTo>
                <a:lnTo>
                  <a:pt x="3" y="348"/>
                </a:lnTo>
                <a:lnTo>
                  <a:pt x="70" y="328"/>
                </a:lnTo>
                <a:lnTo>
                  <a:pt x="73" y="316"/>
                </a:lnTo>
                <a:lnTo>
                  <a:pt x="78" y="303"/>
                </a:lnTo>
                <a:lnTo>
                  <a:pt x="82" y="291"/>
                </a:lnTo>
                <a:lnTo>
                  <a:pt x="86" y="278"/>
                </a:lnTo>
                <a:lnTo>
                  <a:pt x="41" y="225"/>
                </a:lnTo>
                <a:lnTo>
                  <a:pt x="48" y="212"/>
                </a:lnTo>
                <a:lnTo>
                  <a:pt x="55" y="199"/>
                </a:lnTo>
                <a:lnTo>
                  <a:pt x="125" y="206"/>
                </a:lnTo>
                <a:lnTo>
                  <a:pt x="132" y="196"/>
                </a:lnTo>
                <a:lnTo>
                  <a:pt x="140" y="186"/>
                </a:lnTo>
                <a:lnTo>
                  <a:pt x="148" y="175"/>
                </a:lnTo>
                <a:lnTo>
                  <a:pt x="157" y="166"/>
                </a:lnTo>
                <a:lnTo>
                  <a:pt x="136" y="101"/>
                </a:lnTo>
                <a:lnTo>
                  <a:pt x="148" y="91"/>
                </a:lnTo>
                <a:lnTo>
                  <a:pt x="160" y="80"/>
                </a:lnTo>
                <a:lnTo>
                  <a:pt x="221" y="114"/>
                </a:lnTo>
                <a:lnTo>
                  <a:pt x="243" y="101"/>
                </a:lnTo>
                <a:lnTo>
                  <a:pt x="255" y="95"/>
                </a:lnTo>
                <a:lnTo>
                  <a:pt x="266" y="90"/>
                </a:lnTo>
                <a:lnTo>
                  <a:pt x="272" y="21"/>
                </a:lnTo>
                <a:lnTo>
                  <a:pt x="287" y="16"/>
                </a:lnTo>
                <a:lnTo>
                  <a:pt x="302" y="12"/>
                </a:lnTo>
                <a:lnTo>
                  <a:pt x="345" y="65"/>
                </a:lnTo>
                <a:lnTo>
                  <a:pt x="358" y="63"/>
                </a:lnTo>
                <a:lnTo>
                  <a:pt x="371" y="62"/>
                </a:lnTo>
                <a:lnTo>
                  <a:pt x="383" y="61"/>
                </a:lnTo>
                <a:lnTo>
                  <a:pt x="396" y="60"/>
                </a:lnTo>
                <a:lnTo>
                  <a:pt x="427" y="0"/>
                </a:lnTo>
                <a:lnTo>
                  <a:pt x="443" y="1"/>
                </a:lnTo>
                <a:lnTo>
                  <a:pt x="459" y="3"/>
                </a:lnTo>
                <a:lnTo>
                  <a:pt x="479" y="68"/>
                </a:lnTo>
                <a:lnTo>
                  <a:pt x="491" y="71"/>
                </a:lnTo>
                <a:lnTo>
                  <a:pt x="503" y="75"/>
                </a:lnTo>
                <a:lnTo>
                  <a:pt x="515" y="78"/>
                </a:lnTo>
                <a:lnTo>
                  <a:pt x="527" y="83"/>
                </a:lnTo>
                <a:lnTo>
                  <a:pt x="579" y="39"/>
                </a:lnTo>
                <a:lnTo>
                  <a:pt x="593" y="46"/>
                </a:lnTo>
                <a:lnTo>
                  <a:pt x="607" y="54"/>
                </a:lnTo>
                <a:lnTo>
                  <a:pt x="599" y="122"/>
                </a:lnTo>
                <a:lnTo>
                  <a:pt x="611" y="130"/>
                </a:lnTo>
                <a:lnTo>
                  <a:pt x="621" y="138"/>
                </a:lnTo>
                <a:lnTo>
                  <a:pt x="630" y="146"/>
                </a:lnTo>
                <a:lnTo>
                  <a:pt x="640" y="155"/>
                </a:lnTo>
                <a:lnTo>
                  <a:pt x="705" y="134"/>
                </a:lnTo>
                <a:lnTo>
                  <a:pt x="715" y="146"/>
                </a:lnTo>
                <a:lnTo>
                  <a:pt x="725" y="158"/>
                </a:lnTo>
                <a:lnTo>
                  <a:pt x="692" y="219"/>
                </a:lnTo>
                <a:lnTo>
                  <a:pt x="705" y="241"/>
                </a:lnTo>
                <a:lnTo>
                  <a:pt x="710" y="252"/>
                </a:lnTo>
                <a:lnTo>
                  <a:pt x="716" y="264"/>
                </a:lnTo>
                <a:lnTo>
                  <a:pt x="786" y="270"/>
                </a:lnTo>
                <a:lnTo>
                  <a:pt x="791" y="285"/>
                </a:lnTo>
                <a:lnTo>
                  <a:pt x="795" y="300"/>
                </a:lnTo>
                <a:lnTo>
                  <a:pt x="740" y="343"/>
                </a:lnTo>
                <a:lnTo>
                  <a:pt x="742" y="356"/>
                </a:lnTo>
                <a:lnTo>
                  <a:pt x="744" y="368"/>
                </a:lnTo>
                <a:lnTo>
                  <a:pt x="745" y="382"/>
                </a:lnTo>
                <a:lnTo>
                  <a:pt x="745" y="395"/>
                </a:lnTo>
                <a:lnTo>
                  <a:pt x="808" y="427"/>
                </a:lnTo>
                <a:lnTo>
                  <a:pt x="807" y="442"/>
                </a:lnTo>
                <a:lnTo>
                  <a:pt x="805" y="457"/>
                </a:lnTo>
                <a:lnTo>
                  <a:pt x="737" y="477"/>
                </a:lnTo>
                <a:lnTo>
                  <a:pt x="734" y="490"/>
                </a:lnTo>
                <a:lnTo>
                  <a:pt x="730" y="502"/>
                </a:lnTo>
                <a:lnTo>
                  <a:pt x="726" y="514"/>
                </a:lnTo>
                <a:lnTo>
                  <a:pt x="722" y="526"/>
                </a:lnTo>
                <a:lnTo>
                  <a:pt x="769" y="582"/>
                </a:lnTo>
                <a:lnTo>
                  <a:pt x="762" y="595"/>
                </a:lnTo>
                <a:lnTo>
                  <a:pt x="756" y="607"/>
                </a:lnTo>
                <a:lnTo>
                  <a:pt x="683" y="599"/>
                </a:lnTo>
                <a:lnTo>
                  <a:pt x="676" y="609"/>
                </a:lnTo>
                <a:lnTo>
                  <a:pt x="668" y="620"/>
                </a:lnTo>
                <a:lnTo>
                  <a:pt x="659" y="629"/>
                </a:lnTo>
                <a:lnTo>
                  <a:pt x="651" y="639"/>
                </a:lnTo>
                <a:lnTo>
                  <a:pt x="673" y="709"/>
                </a:lnTo>
                <a:lnTo>
                  <a:pt x="662" y="718"/>
                </a:lnTo>
                <a:lnTo>
                  <a:pt x="651" y="726"/>
                </a:lnTo>
                <a:close/>
              </a:path>
            </a:pathLst>
          </a:custGeom>
          <a:solidFill>
            <a:srgbClr val="993366"/>
          </a:solidFill>
          <a:ln w="22225">
            <a:solidFill>
              <a:srgbClr val="993366"/>
            </a:solidFill>
            <a:round/>
            <a:headEnd/>
            <a:tailEnd/>
          </a:ln>
        </p:spPr>
        <p:txBody>
          <a:bodyPr lIns="104306" tIns="52153" rIns="104306" bIns="52153"/>
          <a:lstStyle/>
          <a:p>
            <a:pPr eaLnBrk="1" fontAlgn="auto" hangingPunct="1">
              <a:spcBef>
                <a:spcPts val="0"/>
              </a:spcBef>
              <a:spcAft>
                <a:spcPts val="0"/>
              </a:spcAft>
              <a:defRPr/>
            </a:pPr>
            <a:endParaRPr lang="zh-CN" altLang="en-US" kern="0">
              <a:solidFill>
                <a:sysClr val="windowText" lastClr="000000"/>
              </a:solidFill>
              <a:latin typeface="Arial" charset="0"/>
            </a:endParaRPr>
          </a:p>
        </p:txBody>
      </p:sp>
      <p:sp>
        <p:nvSpPr>
          <p:cNvPr id="297" name="Oval 298"/>
          <p:cNvSpPr>
            <a:spLocks noChangeArrowheads="1"/>
          </p:cNvSpPr>
          <p:nvPr/>
        </p:nvSpPr>
        <p:spPr bwMode="auto">
          <a:xfrm>
            <a:off x="6040730" y="3522074"/>
            <a:ext cx="419753" cy="261475"/>
          </a:xfrm>
          <a:prstGeom prst="ellipse">
            <a:avLst/>
          </a:prstGeom>
          <a:solidFill>
            <a:srgbClr val="FFFFFF"/>
          </a:solidFill>
          <a:ln w="22225">
            <a:solidFill>
              <a:srgbClr val="CCCCFF"/>
            </a:solidFill>
            <a:round/>
            <a:headEnd/>
            <a:tailEnd/>
          </a:ln>
        </p:spPr>
        <p:txBody>
          <a:bodyPr lIns="104306" tIns="52153" rIns="104306" bIns="52153"/>
          <a:lstStyle/>
          <a:p>
            <a:pPr eaLnBrk="1" fontAlgn="auto" hangingPunct="1">
              <a:spcBef>
                <a:spcPts val="0"/>
              </a:spcBef>
              <a:spcAft>
                <a:spcPts val="0"/>
              </a:spcAft>
              <a:defRPr/>
            </a:pPr>
            <a:endParaRPr lang="zh-CN" altLang="zh-CN" kern="0">
              <a:solidFill>
                <a:sysClr val="windowText" lastClr="000000"/>
              </a:solidFill>
              <a:latin typeface="Arial" charset="0"/>
              <a:cs typeface="Arial" pitchFamily="34" charset="0"/>
            </a:endParaRPr>
          </a:p>
        </p:txBody>
      </p:sp>
      <p:sp>
        <p:nvSpPr>
          <p:cNvPr id="298" name="Text Box 300"/>
          <p:cNvSpPr txBox="1">
            <a:spLocks noChangeArrowheads="1"/>
          </p:cNvSpPr>
          <p:nvPr/>
        </p:nvSpPr>
        <p:spPr bwMode="auto">
          <a:xfrm>
            <a:off x="6259392" y="3982534"/>
            <a:ext cx="679897" cy="275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319" tIns="45160" rIns="90319" bIns="4516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50000"/>
              </a:spcBef>
              <a:buFont typeface="Arial" panose="020B0604020202020204" pitchFamily="34" charset="0"/>
              <a:buNone/>
            </a:pPr>
            <a:r>
              <a:rPr lang="zh-CN" altLang="en-US" sz="1200" b="1" dirty="0">
                <a:solidFill>
                  <a:srgbClr val="0A5B84"/>
                </a:solidFill>
                <a:latin typeface="FrutigerNext LT Regular" charset="-122"/>
                <a:ea typeface="黑体" panose="02010609060101010101" pitchFamily="49" charset="-122"/>
              </a:rPr>
              <a:t>计算</a:t>
            </a:r>
          </a:p>
        </p:txBody>
      </p:sp>
      <p:sp>
        <p:nvSpPr>
          <p:cNvPr id="299" name="Text Box 302"/>
          <p:cNvSpPr txBox="1">
            <a:spLocks noChangeArrowheads="1"/>
          </p:cNvSpPr>
          <p:nvPr/>
        </p:nvSpPr>
        <p:spPr bwMode="auto">
          <a:xfrm>
            <a:off x="7046404" y="3834590"/>
            <a:ext cx="101570" cy="305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319" tIns="45160" rIns="90319" bIns="4516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50000"/>
              </a:spcBef>
            </a:pPr>
            <a:endParaRPr lang="zh-CN" altLang="zh-CN" sz="2700" b="1">
              <a:latin typeface="FrutigerNext LT Regular" charset="-122"/>
              <a:ea typeface="黑体" panose="02010609060101010101" pitchFamily="49" charset="-122"/>
            </a:endParaRPr>
          </a:p>
        </p:txBody>
      </p:sp>
      <p:sp>
        <p:nvSpPr>
          <p:cNvPr id="300" name="Freeform 385"/>
          <p:cNvSpPr>
            <a:spLocks/>
          </p:cNvSpPr>
          <p:nvPr/>
        </p:nvSpPr>
        <p:spPr bwMode="auto">
          <a:xfrm>
            <a:off x="7107890" y="3869649"/>
            <a:ext cx="632221" cy="396985"/>
          </a:xfrm>
          <a:custGeom>
            <a:avLst/>
            <a:gdLst>
              <a:gd name="T0" fmla="*/ 2147483647 w 808"/>
              <a:gd name="T1" fmla="*/ 2147483647 h 810"/>
              <a:gd name="T2" fmla="*/ 2147483647 w 808"/>
              <a:gd name="T3" fmla="*/ 2147483647 h 810"/>
              <a:gd name="T4" fmla="*/ 2147483647 w 808"/>
              <a:gd name="T5" fmla="*/ 2147483647 h 810"/>
              <a:gd name="T6" fmla="*/ 2147483647 w 808"/>
              <a:gd name="T7" fmla="*/ 2147483647 h 810"/>
              <a:gd name="T8" fmla="*/ 2147483647 w 808"/>
              <a:gd name="T9" fmla="*/ 2147483647 h 810"/>
              <a:gd name="T10" fmla="*/ 2147483647 w 808"/>
              <a:gd name="T11" fmla="*/ 2147483647 h 810"/>
              <a:gd name="T12" fmla="*/ 2147483647 w 808"/>
              <a:gd name="T13" fmla="*/ 2147483647 h 810"/>
              <a:gd name="T14" fmla="*/ 2147483647 w 808"/>
              <a:gd name="T15" fmla="*/ 2147483647 h 810"/>
              <a:gd name="T16" fmla="*/ 2147483647 w 808"/>
              <a:gd name="T17" fmla="*/ 2147483647 h 810"/>
              <a:gd name="T18" fmla="*/ 2147483647 w 808"/>
              <a:gd name="T19" fmla="*/ 2147483647 h 810"/>
              <a:gd name="T20" fmla="*/ 2147483647 w 808"/>
              <a:gd name="T21" fmla="*/ 2147483647 h 810"/>
              <a:gd name="T22" fmla="*/ 2147483647 w 808"/>
              <a:gd name="T23" fmla="*/ 2147483647 h 810"/>
              <a:gd name="T24" fmla="*/ 2147483647 w 808"/>
              <a:gd name="T25" fmla="*/ 2147483647 h 810"/>
              <a:gd name="T26" fmla="*/ 2147483647 w 808"/>
              <a:gd name="T27" fmla="*/ 2147483647 h 810"/>
              <a:gd name="T28" fmla="*/ 2147483647 w 808"/>
              <a:gd name="T29" fmla="*/ 2147483647 h 810"/>
              <a:gd name="T30" fmla="*/ 2147483647 w 808"/>
              <a:gd name="T31" fmla="*/ 2147483647 h 810"/>
              <a:gd name="T32" fmla="*/ 2147483647 w 808"/>
              <a:gd name="T33" fmla="*/ 2147483647 h 810"/>
              <a:gd name="T34" fmla="*/ 2147483647 w 808"/>
              <a:gd name="T35" fmla="*/ 2147483647 h 810"/>
              <a:gd name="T36" fmla="*/ 2147483647 w 808"/>
              <a:gd name="T37" fmla="*/ 2147483647 h 810"/>
              <a:gd name="T38" fmla="*/ 2147483647 w 808"/>
              <a:gd name="T39" fmla="*/ 2147483647 h 810"/>
              <a:gd name="T40" fmla="*/ 2147483647 w 808"/>
              <a:gd name="T41" fmla="*/ 2147483647 h 810"/>
              <a:gd name="T42" fmla="*/ 2147483647 w 808"/>
              <a:gd name="T43" fmla="*/ 2147483647 h 810"/>
              <a:gd name="T44" fmla="*/ 2147483647 w 808"/>
              <a:gd name="T45" fmla="*/ 2147483647 h 810"/>
              <a:gd name="T46" fmla="*/ 2147483647 w 808"/>
              <a:gd name="T47" fmla="*/ 2147483647 h 810"/>
              <a:gd name="T48" fmla="*/ 2147483647 w 808"/>
              <a:gd name="T49" fmla="*/ 2147483647 h 810"/>
              <a:gd name="T50" fmla="*/ 2147483647 w 808"/>
              <a:gd name="T51" fmla="*/ 2147483647 h 810"/>
              <a:gd name="T52" fmla="*/ 2147483647 w 808"/>
              <a:gd name="T53" fmla="*/ 2147483647 h 810"/>
              <a:gd name="T54" fmla="*/ 2147483647 w 808"/>
              <a:gd name="T55" fmla="*/ 2147483647 h 810"/>
              <a:gd name="T56" fmla="*/ 2147483647 w 808"/>
              <a:gd name="T57" fmla="*/ 2147483647 h 810"/>
              <a:gd name="T58" fmla="*/ 2147483647 w 808"/>
              <a:gd name="T59" fmla="*/ 2147483647 h 810"/>
              <a:gd name="T60" fmla="*/ 2147483647 w 808"/>
              <a:gd name="T61" fmla="*/ 2147483647 h 810"/>
              <a:gd name="T62" fmla="*/ 2147483647 w 808"/>
              <a:gd name="T63" fmla="*/ 2147483647 h 810"/>
              <a:gd name="T64" fmla="*/ 2147483647 w 808"/>
              <a:gd name="T65" fmla="*/ 2147483647 h 810"/>
              <a:gd name="T66" fmla="*/ 2147483647 w 808"/>
              <a:gd name="T67" fmla="*/ 2147483647 h 810"/>
              <a:gd name="T68" fmla="*/ 2147483647 w 808"/>
              <a:gd name="T69" fmla="*/ 2147483647 h 810"/>
              <a:gd name="T70" fmla="*/ 2147483647 w 808"/>
              <a:gd name="T71" fmla="*/ 2147483647 h 810"/>
              <a:gd name="T72" fmla="*/ 2147483647 w 808"/>
              <a:gd name="T73" fmla="*/ 2147483647 h 810"/>
              <a:gd name="T74" fmla="*/ 2147483647 w 808"/>
              <a:gd name="T75" fmla="*/ 0 h 810"/>
              <a:gd name="T76" fmla="*/ 2147483647 w 808"/>
              <a:gd name="T77" fmla="*/ 2147483647 h 810"/>
              <a:gd name="T78" fmla="*/ 2147483647 w 808"/>
              <a:gd name="T79" fmla="*/ 2147483647 h 810"/>
              <a:gd name="T80" fmla="*/ 2147483647 w 808"/>
              <a:gd name="T81" fmla="*/ 2147483647 h 810"/>
              <a:gd name="T82" fmla="*/ 2147483647 w 808"/>
              <a:gd name="T83" fmla="*/ 2147483647 h 810"/>
              <a:gd name="T84" fmla="*/ 2147483647 w 808"/>
              <a:gd name="T85" fmla="*/ 2147483647 h 810"/>
              <a:gd name="T86" fmla="*/ 2147483647 w 808"/>
              <a:gd name="T87" fmla="*/ 2147483647 h 810"/>
              <a:gd name="T88" fmla="*/ 2147483647 w 808"/>
              <a:gd name="T89" fmla="*/ 2147483647 h 810"/>
              <a:gd name="T90" fmla="*/ 2147483647 w 808"/>
              <a:gd name="T91" fmla="*/ 2147483647 h 810"/>
              <a:gd name="T92" fmla="*/ 2147483647 w 808"/>
              <a:gd name="T93" fmla="*/ 2147483647 h 810"/>
              <a:gd name="T94" fmla="*/ 2147483647 w 808"/>
              <a:gd name="T95" fmla="*/ 2147483647 h 810"/>
              <a:gd name="T96" fmla="*/ 2147483647 w 808"/>
              <a:gd name="T97" fmla="*/ 2147483647 h 810"/>
              <a:gd name="T98" fmla="*/ 2147483647 w 808"/>
              <a:gd name="T99" fmla="*/ 2147483647 h 810"/>
              <a:gd name="T100" fmla="*/ 2147483647 w 808"/>
              <a:gd name="T101" fmla="*/ 2147483647 h 810"/>
              <a:gd name="T102" fmla="*/ 2147483647 w 808"/>
              <a:gd name="T103" fmla="*/ 2147483647 h 810"/>
              <a:gd name="T104" fmla="*/ 2147483647 w 808"/>
              <a:gd name="T105" fmla="*/ 2147483647 h 810"/>
              <a:gd name="T106" fmla="*/ 2147483647 w 808"/>
              <a:gd name="T107" fmla="*/ 2147483647 h 810"/>
              <a:gd name="T108" fmla="*/ 2147483647 w 808"/>
              <a:gd name="T109" fmla="*/ 2147483647 h 810"/>
              <a:gd name="T110" fmla="*/ 2147483647 w 808"/>
              <a:gd name="T111" fmla="*/ 2147483647 h 810"/>
              <a:gd name="T112" fmla="*/ 2147483647 w 808"/>
              <a:gd name="T113" fmla="*/ 2147483647 h 810"/>
              <a:gd name="T114" fmla="*/ 2147483647 w 808"/>
              <a:gd name="T115" fmla="*/ 2147483647 h 810"/>
              <a:gd name="T116" fmla="*/ 2147483647 w 808"/>
              <a:gd name="T117" fmla="*/ 2147483647 h 810"/>
              <a:gd name="T118" fmla="*/ 2147483647 w 808"/>
              <a:gd name="T119" fmla="*/ 2147483647 h 810"/>
              <a:gd name="T120" fmla="*/ 2147483647 w 808"/>
              <a:gd name="T121" fmla="*/ 2147483647 h 810"/>
              <a:gd name="T122" fmla="*/ 2147483647 w 808"/>
              <a:gd name="T123" fmla="*/ 2147483647 h 81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08"/>
              <a:gd name="T187" fmla="*/ 0 h 810"/>
              <a:gd name="T188" fmla="*/ 808 w 808"/>
              <a:gd name="T189" fmla="*/ 810 h 81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08" h="810">
                <a:moveTo>
                  <a:pt x="651" y="726"/>
                </a:moveTo>
                <a:lnTo>
                  <a:pt x="587" y="691"/>
                </a:lnTo>
                <a:lnTo>
                  <a:pt x="565" y="704"/>
                </a:lnTo>
                <a:lnTo>
                  <a:pt x="553" y="710"/>
                </a:lnTo>
                <a:lnTo>
                  <a:pt x="542" y="716"/>
                </a:lnTo>
                <a:lnTo>
                  <a:pt x="535" y="789"/>
                </a:lnTo>
                <a:lnTo>
                  <a:pt x="522" y="794"/>
                </a:lnTo>
                <a:lnTo>
                  <a:pt x="509" y="797"/>
                </a:lnTo>
                <a:lnTo>
                  <a:pt x="462" y="739"/>
                </a:lnTo>
                <a:lnTo>
                  <a:pt x="450" y="741"/>
                </a:lnTo>
                <a:lnTo>
                  <a:pt x="437" y="743"/>
                </a:lnTo>
                <a:lnTo>
                  <a:pt x="425" y="744"/>
                </a:lnTo>
                <a:lnTo>
                  <a:pt x="412" y="744"/>
                </a:lnTo>
                <a:lnTo>
                  <a:pt x="378" y="810"/>
                </a:lnTo>
                <a:lnTo>
                  <a:pt x="364" y="809"/>
                </a:lnTo>
                <a:lnTo>
                  <a:pt x="351" y="807"/>
                </a:lnTo>
                <a:lnTo>
                  <a:pt x="329" y="736"/>
                </a:lnTo>
                <a:lnTo>
                  <a:pt x="317" y="733"/>
                </a:lnTo>
                <a:lnTo>
                  <a:pt x="304" y="730"/>
                </a:lnTo>
                <a:lnTo>
                  <a:pt x="292" y="726"/>
                </a:lnTo>
                <a:lnTo>
                  <a:pt x="280" y="721"/>
                </a:lnTo>
                <a:lnTo>
                  <a:pt x="225" y="769"/>
                </a:lnTo>
                <a:lnTo>
                  <a:pt x="212" y="763"/>
                </a:lnTo>
                <a:lnTo>
                  <a:pt x="199" y="755"/>
                </a:lnTo>
                <a:lnTo>
                  <a:pt x="207" y="683"/>
                </a:lnTo>
                <a:lnTo>
                  <a:pt x="197" y="675"/>
                </a:lnTo>
                <a:lnTo>
                  <a:pt x="187" y="667"/>
                </a:lnTo>
                <a:lnTo>
                  <a:pt x="177" y="658"/>
                </a:lnTo>
                <a:lnTo>
                  <a:pt x="168" y="650"/>
                </a:lnTo>
                <a:lnTo>
                  <a:pt x="99" y="672"/>
                </a:lnTo>
                <a:lnTo>
                  <a:pt x="90" y="661"/>
                </a:lnTo>
                <a:lnTo>
                  <a:pt x="81" y="649"/>
                </a:lnTo>
                <a:lnTo>
                  <a:pt x="116" y="586"/>
                </a:lnTo>
                <a:lnTo>
                  <a:pt x="103" y="563"/>
                </a:lnTo>
                <a:lnTo>
                  <a:pt x="97" y="552"/>
                </a:lnTo>
                <a:lnTo>
                  <a:pt x="92" y="540"/>
                </a:lnTo>
                <a:lnTo>
                  <a:pt x="20" y="534"/>
                </a:lnTo>
                <a:lnTo>
                  <a:pt x="16" y="521"/>
                </a:lnTo>
                <a:lnTo>
                  <a:pt x="12" y="507"/>
                </a:lnTo>
                <a:lnTo>
                  <a:pt x="67" y="461"/>
                </a:lnTo>
                <a:lnTo>
                  <a:pt x="65" y="449"/>
                </a:lnTo>
                <a:lnTo>
                  <a:pt x="64" y="436"/>
                </a:lnTo>
                <a:lnTo>
                  <a:pt x="63" y="423"/>
                </a:lnTo>
                <a:lnTo>
                  <a:pt x="62" y="410"/>
                </a:lnTo>
                <a:lnTo>
                  <a:pt x="0" y="378"/>
                </a:lnTo>
                <a:lnTo>
                  <a:pt x="1" y="362"/>
                </a:lnTo>
                <a:lnTo>
                  <a:pt x="3" y="348"/>
                </a:lnTo>
                <a:lnTo>
                  <a:pt x="70" y="328"/>
                </a:lnTo>
                <a:lnTo>
                  <a:pt x="73" y="316"/>
                </a:lnTo>
                <a:lnTo>
                  <a:pt x="78" y="303"/>
                </a:lnTo>
                <a:lnTo>
                  <a:pt x="82" y="291"/>
                </a:lnTo>
                <a:lnTo>
                  <a:pt x="86" y="278"/>
                </a:lnTo>
                <a:lnTo>
                  <a:pt x="41" y="225"/>
                </a:lnTo>
                <a:lnTo>
                  <a:pt x="48" y="212"/>
                </a:lnTo>
                <a:lnTo>
                  <a:pt x="55" y="199"/>
                </a:lnTo>
                <a:lnTo>
                  <a:pt x="125" y="206"/>
                </a:lnTo>
                <a:lnTo>
                  <a:pt x="132" y="196"/>
                </a:lnTo>
                <a:lnTo>
                  <a:pt x="140" y="186"/>
                </a:lnTo>
                <a:lnTo>
                  <a:pt x="148" y="175"/>
                </a:lnTo>
                <a:lnTo>
                  <a:pt x="157" y="166"/>
                </a:lnTo>
                <a:lnTo>
                  <a:pt x="136" y="101"/>
                </a:lnTo>
                <a:lnTo>
                  <a:pt x="148" y="91"/>
                </a:lnTo>
                <a:lnTo>
                  <a:pt x="160" y="80"/>
                </a:lnTo>
                <a:lnTo>
                  <a:pt x="221" y="114"/>
                </a:lnTo>
                <a:lnTo>
                  <a:pt x="243" y="101"/>
                </a:lnTo>
                <a:lnTo>
                  <a:pt x="255" y="95"/>
                </a:lnTo>
                <a:lnTo>
                  <a:pt x="266" y="90"/>
                </a:lnTo>
                <a:lnTo>
                  <a:pt x="272" y="21"/>
                </a:lnTo>
                <a:lnTo>
                  <a:pt x="287" y="16"/>
                </a:lnTo>
                <a:lnTo>
                  <a:pt x="302" y="12"/>
                </a:lnTo>
                <a:lnTo>
                  <a:pt x="345" y="65"/>
                </a:lnTo>
                <a:lnTo>
                  <a:pt x="358" y="63"/>
                </a:lnTo>
                <a:lnTo>
                  <a:pt x="371" y="62"/>
                </a:lnTo>
                <a:lnTo>
                  <a:pt x="383" y="61"/>
                </a:lnTo>
                <a:lnTo>
                  <a:pt x="396" y="60"/>
                </a:lnTo>
                <a:lnTo>
                  <a:pt x="427" y="0"/>
                </a:lnTo>
                <a:lnTo>
                  <a:pt x="443" y="1"/>
                </a:lnTo>
                <a:lnTo>
                  <a:pt x="459" y="3"/>
                </a:lnTo>
                <a:lnTo>
                  <a:pt x="479" y="68"/>
                </a:lnTo>
                <a:lnTo>
                  <a:pt x="491" y="71"/>
                </a:lnTo>
                <a:lnTo>
                  <a:pt x="503" y="75"/>
                </a:lnTo>
                <a:lnTo>
                  <a:pt x="515" y="78"/>
                </a:lnTo>
                <a:lnTo>
                  <a:pt x="527" y="83"/>
                </a:lnTo>
                <a:lnTo>
                  <a:pt x="579" y="39"/>
                </a:lnTo>
                <a:lnTo>
                  <a:pt x="593" y="46"/>
                </a:lnTo>
                <a:lnTo>
                  <a:pt x="607" y="54"/>
                </a:lnTo>
                <a:lnTo>
                  <a:pt x="599" y="122"/>
                </a:lnTo>
                <a:lnTo>
                  <a:pt x="611" y="130"/>
                </a:lnTo>
                <a:lnTo>
                  <a:pt x="621" y="138"/>
                </a:lnTo>
                <a:lnTo>
                  <a:pt x="630" y="146"/>
                </a:lnTo>
                <a:lnTo>
                  <a:pt x="640" y="155"/>
                </a:lnTo>
                <a:lnTo>
                  <a:pt x="705" y="134"/>
                </a:lnTo>
                <a:lnTo>
                  <a:pt x="715" y="146"/>
                </a:lnTo>
                <a:lnTo>
                  <a:pt x="725" y="158"/>
                </a:lnTo>
                <a:lnTo>
                  <a:pt x="692" y="219"/>
                </a:lnTo>
                <a:lnTo>
                  <a:pt x="705" y="241"/>
                </a:lnTo>
                <a:lnTo>
                  <a:pt x="710" y="252"/>
                </a:lnTo>
                <a:lnTo>
                  <a:pt x="716" y="264"/>
                </a:lnTo>
                <a:lnTo>
                  <a:pt x="786" y="270"/>
                </a:lnTo>
                <a:lnTo>
                  <a:pt x="791" y="285"/>
                </a:lnTo>
                <a:lnTo>
                  <a:pt x="795" y="300"/>
                </a:lnTo>
                <a:lnTo>
                  <a:pt x="740" y="343"/>
                </a:lnTo>
                <a:lnTo>
                  <a:pt x="742" y="356"/>
                </a:lnTo>
                <a:lnTo>
                  <a:pt x="744" y="368"/>
                </a:lnTo>
                <a:lnTo>
                  <a:pt x="745" y="382"/>
                </a:lnTo>
                <a:lnTo>
                  <a:pt x="745" y="395"/>
                </a:lnTo>
                <a:lnTo>
                  <a:pt x="808" y="427"/>
                </a:lnTo>
                <a:lnTo>
                  <a:pt x="807" y="442"/>
                </a:lnTo>
                <a:lnTo>
                  <a:pt x="805" y="457"/>
                </a:lnTo>
                <a:lnTo>
                  <a:pt x="737" y="477"/>
                </a:lnTo>
                <a:lnTo>
                  <a:pt x="734" y="490"/>
                </a:lnTo>
                <a:lnTo>
                  <a:pt x="730" y="502"/>
                </a:lnTo>
                <a:lnTo>
                  <a:pt x="726" y="514"/>
                </a:lnTo>
                <a:lnTo>
                  <a:pt x="722" y="526"/>
                </a:lnTo>
                <a:lnTo>
                  <a:pt x="769" y="582"/>
                </a:lnTo>
                <a:lnTo>
                  <a:pt x="762" y="595"/>
                </a:lnTo>
                <a:lnTo>
                  <a:pt x="756" y="607"/>
                </a:lnTo>
                <a:lnTo>
                  <a:pt x="683" y="599"/>
                </a:lnTo>
                <a:lnTo>
                  <a:pt x="676" y="609"/>
                </a:lnTo>
                <a:lnTo>
                  <a:pt x="668" y="620"/>
                </a:lnTo>
                <a:lnTo>
                  <a:pt x="659" y="629"/>
                </a:lnTo>
                <a:lnTo>
                  <a:pt x="651" y="639"/>
                </a:lnTo>
                <a:lnTo>
                  <a:pt x="673" y="709"/>
                </a:lnTo>
                <a:lnTo>
                  <a:pt x="662" y="718"/>
                </a:lnTo>
                <a:lnTo>
                  <a:pt x="651" y="726"/>
                </a:lnTo>
                <a:close/>
              </a:path>
            </a:pathLst>
          </a:custGeom>
          <a:solidFill>
            <a:srgbClr val="993366"/>
          </a:solidFill>
          <a:ln w="22225">
            <a:solidFill>
              <a:srgbClr val="993366"/>
            </a:solidFill>
            <a:round/>
            <a:headEnd/>
            <a:tailEnd/>
          </a:ln>
        </p:spPr>
        <p:txBody>
          <a:bodyPr lIns="104306" tIns="52153" rIns="104306" bIns="52153"/>
          <a:lstStyle/>
          <a:p>
            <a:pPr eaLnBrk="1" fontAlgn="auto" hangingPunct="1">
              <a:spcBef>
                <a:spcPts val="0"/>
              </a:spcBef>
              <a:spcAft>
                <a:spcPts val="0"/>
              </a:spcAft>
              <a:defRPr/>
            </a:pPr>
            <a:endParaRPr lang="zh-CN" altLang="en-US" kern="0">
              <a:solidFill>
                <a:sysClr val="windowText" lastClr="000000"/>
              </a:solidFill>
              <a:latin typeface="Arial" charset="0"/>
            </a:endParaRPr>
          </a:p>
        </p:txBody>
      </p:sp>
      <p:sp>
        <p:nvSpPr>
          <p:cNvPr id="301" name="Oval 386"/>
          <p:cNvSpPr>
            <a:spLocks noChangeArrowheads="1"/>
          </p:cNvSpPr>
          <p:nvPr/>
        </p:nvSpPr>
        <p:spPr bwMode="auto">
          <a:xfrm>
            <a:off x="7246258" y="3917442"/>
            <a:ext cx="419753" cy="262429"/>
          </a:xfrm>
          <a:prstGeom prst="ellipse">
            <a:avLst/>
          </a:prstGeom>
          <a:solidFill>
            <a:srgbClr val="FFFFFF"/>
          </a:solidFill>
          <a:ln w="22225">
            <a:solidFill>
              <a:srgbClr val="CCCCFF"/>
            </a:solidFill>
            <a:round/>
            <a:headEnd/>
            <a:tailEnd/>
          </a:ln>
        </p:spPr>
        <p:txBody>
          <a:bodyPr lIns="104306" tIns="52153" rIns="104306" bIns="52153"/>
          <a:lstStyle/>
          <a:p>
            <a:pPr eaLnBrk="1" fontAlgn="auto" hangingPunct="1">
              <a:spcBef>
                <a:spcPts val="0"/>
              </a:spcBef>
              <a:spcAft>
                <a:spcPts val="0"/>
              </a:spcAft>
              <a:defRPr/>
            </a:pPr>
            <a:endParaRPr lang="zh-CN" altLang="zh-CN" kern="0">
              <a:solidFill>
                <a:sysClr val="windowText" lastClr="000000"/>
              </a:solidFill>
              <a:latin typeface="Arial" charset="0"/>
              <a:cs typeface="Arial" pitchFamily="34" charset="0"/>
            </a:endParaRPr>
          </a:p>
        </p:txBody>
      </p:sp>
      <p:sp>
        <p:nvSpPr>
          <p:cNvPr id="302" name="Text Box 387"/>
          <p:cNvSpPr txBox="1">
            <a:spLocks noChangeArrowheads="1"/>
          </p:cNvSpPr>
          <p:nvPr/>
        </p:nvSpPr>
        <p:spPr bwMode="auto">
          <a:xfrm>
            <a:off x="7087918" y="3903702"/>
            <a:ext cx="679897" cy="275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319" tIns="45160" rIns="90319" bIns="4516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50000"/>
              </a:spcBef>
              <a:buFont typeface="Arial" panose="020B0604020202020204" pitchFamily="34" charset="0"/>
              <a:buNone/>
            </a:pPr>
            <a:r>
              <a:rPr lang="zh-CN" altLang="en-US" sz="1200" b="1" dirty="0">
                <a:solidFill>
                  <a:srgbClr val="0A5B84"/>
                </a:solidFill>
                <a:latin typeface="FrutigerNext LT Regular" charset="-122"/>
                <a:ea typeface="黑体" panose="02010609060101010101" pitchFamily="49" charset="-122"/>
              </a:rPr>
              <a:t>应用</a:t>
            </a:r>
          </a:p>
        </p:txBody>
      </p:sp>
      <p:sp>
        <p:nvSpPr>
          <p:cNvPr id="303" name="Text Box 388"/>
          <p:cNvSpPr txBox="1">
            <a:spLocks noChangeArrowheads="1"/>
          </p:cNvSpPr>
          <p:nvPr/>
        </p:nvSpPr>
        <p:spPr bwMode="auto">
          <a:xfrm>
            <a:off x="7151415" y="3418303"/>
            <a:ext cx="680933" cy="275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319" tIns="45160" rIns="90319" bIns="4516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50000"/>
              </a:spcBef>
              <a:buFont typeface="Arial" panose="020B0604020202020204" pitchFamily="34" charset="0"/>
              <a:buNone/>
            </a:pPr>
            <a:r>
              <a:rPr lang="zh-CN" altLang="en-US" sz="1200" b="1" dirty="0">
                <a:solidFill>
                  <a:srgbClr val="0A5B84"/>
                </a:solidFill>
                <a:latin typeface="FrutigerNext LT Regular" charset="-122"/>
                <a:ea typeface="黑体" panose="02010609060101010101" pitchFamily="49" charset="-122"/>
              </a:rPr>
              <a:t>分析</a:t>
            </a:r>
          </a:p>
        </p:txBody>
      </p:sp>
      <p:sp>
        <p:nvSpPr>
          <p:cNvPr id="304" name="Text Box 389"/>
          <p:cNvSpPr txBox="1">
            <a:spLocks noChangeArrowheads="1"/>
          </p:cNvSpPr>
          <p:nvPr/>
        </p:nvSpPr>
        <p:spPr bwMode="auto">
          <a:xfrm>
            <a:off x="5923468" y="3509026"/>
            <a:ext cx="679897" cy="275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319" tIns="45160" rIns="90319" bIns="4516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50000"/>
              </a:spcBef>
              <a:buFont typeface="Arial" panose="020B0604020202020204" pitchFamily="34" charset="0"/>
              <a:buNone/>
            </a:pPr>
            <a:r>
              <a:rPr lang="zh-CN" altLang="en-US" sz="1200" b="1" dirty="0">
                <a:solidFill>
                  <a:srgbClr val="0A5B84"/>
                </a:solidFill>
                <a:latin typeface="FrutigerNext LT Regular" charset="-122"/>
                <a:ea typeface="黑体" panose="02010609060101010101" pitchFamily="49" charset="-122"/>
              </a:rPr>
              <a:t>加工</a:t>
            </a:r>
          </a:p>
        </p:txBody>
      </p:sp>
    </p:spTree>
    <p:extLst>
      <p:ext uri="{BB962C8B-B14F-4D97-AF65-F5344CB8AC3E}">
        <p14:creationId xmlns:p14="http://schemas.microsoft.com/office/powerpoint/2010/main" val="153370618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
          <p:cNvSpPr/>
          <p:nvPr/>
        </p:nvSpPr>
        <p:spPr>
          <a:xfrm>
            <a:off x="0" y="0"/>
            <a:ext cx="3419872" cy="5150534"/>
          </a:xfrm>
          <a:custGeom>
            <a:avLst/>
            <a:gdLst>
              <a:gd name="connsiteX0" fmla="*/ 0 w 5580112"/>
              <a:gd name="connsiteY0" fmla="*/ 0 h 5143500"/>
              <a:gd name="connsiteX1" fmla="*/ 5580112 w 5580112"/>
              <a:gd name="connsiteY1" fmla="*/ 0 h 5143500"/>
              <a:gd name="connsiteX2" fmla="*/ 5580112 w 5580112"/>
              <a:gd name="connsiteY2" fmla="*/ 5143500 h 5143500"/>
              <a:gd name="connsiteX3" fmla="*/ 0 w 5580112"/>
              <a:gd name="connsiteY3" fmla="*/ 5143500 h 5143500"/>
              <a:gd name="connsiteX4" fmla="*/ 0 w 5580112"/>
              <a:gd name="connsiteY4" fmla="*/ 0 h 5143500"/>
              <a:gd name="connsiteX0" fmla="*/ 0 w 5580112"/>
              <a:gd name="connsiteY0" fmla="*/ 0 h 5150534"/>
              <a:gd name="connsiteX1" fmla="*/ 5580112 w 5580112"/>
              <a:gd name="connsiteY1" fmla="*/ 0 h 5150534"/>
              <a:gd name="connsiteX2" fmla="*/ 2028020 w 5580112"/>
              <a:gd name="connsiteY2" fmla="*/ 5150534 h 5150534"/>
              <a:gd name="connsiteX3" fmla="*/ 0 w 5580112"/>
              <a:gd name="connsiteY3" fmla="*/ 5143500 h 5150534"/>
              <a:gd name="connsiteX4" fmla="*/ 0 w 5580112"/>
              <a:gd name="connsiteY4" fmla="*/ 0 h 5150534"/>
              <a:gd name="connsiteX0" fmla="*/ 0 w 5580112"/>
              <a:gd name="connsiteY0" fmla="*/ 0 h 5150534"/>
              <a:gd name="connsiteX1" fmla="*/ 5580112 w 5580112"/>
              <a:gd name="connsiteY1" fmla="*/ 0 h 5150534"/>
              <a:gd name="connsiteX2" fmla="*/ 2464118 w 5580112"/>
              <a:gd name="connsiteY2" fmla="*/ 5150534 h 5150534"/>
              <a:gd name="connsiteX3" fmla="*/ 0 w 5580112"/>
              <a:gd name="connsiteY3" fmla="*/ 5143500 h 5150534"/>
              <a:gd name="connsiteX4" fmla="*/ 0 w 5580112"/>
              <a:gd name="connsiteY4" fmla="*/ 0 h 5150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0112" h="5150534">
                <a:moveTo>
                  <a:pt x="0" y="0"/>
                </a:moveTo>
                <a:lnTo>
                  <a:pt x="5580112" y="0"/>
                </a:lnTo>
                <a:lnTo>
                  <a:pt x="2464118" y="5150534"/>
                </a:lnTo>
                <a:lnTo>
                  <a:pt x="0" y="5143500"/>
                </a:lnTo>
                <a:lnTo>
                  <a:pt x="0" y="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331641" y="-4748"/>
            <a:ext cx="2089148" cy="920314"/>
          </a:xfrm>
          <a:custGeom>
            <a:avLst/>
            <a:gdLst>
              <a:gd name="connsiteX0" fmla="*/ 0 w 1728192"/>
              <a:gd name="connsiteY0" fmla="*/ 0 h 915566"/>
              <a:gd name="connsiteX1" fmla="*/ 1728192 w 1728192"/>
              <a:gd name="connsiteY1" fmla="*/ 0 h 915566"/>
              <a:gd name="connsiteX2" fmla="*/ 1728192 w 1728192"/>
              <a:gd name="connsiteY2" fmla="*/ 915566 h 915566"/>
              <a:gd name="connsiteX3" fmla="*/ 0 w 1728192"/>
              <a:gd name="connsiteY3" fmla="*/ 915566 h 915566"/>
              <a:gd name="connsiteX4" fmla="*/ 0 w 1728192"/>
              <a:gd name="connsiteY4" fmla="*/ 0 h 915566"/>
              <a:gd name="connsiteX0" fmla="*/ 0 w 2086001"/>
              <a:gd name="connsiteY0" fmla="*/ 0 h 915566"/>
              <a:gd name="connsiteX1" fmla="*/ 2086001 w 2086001"/>
              <a:gd name="connsiteY1" fmla="*/ 7952 h 915566"/>
              <a:gd name="connsiteX2" fmla="*/ 1728192 w 2086001"/>
              <a:gd name="connsiteY2" fmla="*/ 915566 h 915566"/>
              <a:gd name="connsiteX3" fmla="*/ 0 w 2086001"/>
              <a:gd name="connsiteY3" fmla="*/ 915566 h 915566"/>
              <a:gd name="connsiteX4" fmla="*/ 0 w 2086001"/>
              <a:gd name="connsiteY4" fmla="*/ 0 h 915566"/>
              <a:gd name="connsiteX0" fmla="*/ 0 w 2086001"/>
              <a:gd name="connsiteY0" fmla="*/ 0 h 915566"/>
              <a:gd name="connsiteX1" fmla="*/ 2086001 w 2086001"/>
              <a:gd name="connsiteY1" fmla="*/ 7952 h 915566"/>
              <a:gd name="connsiteX2" fmla="*/ 1744095 w 2086001"/>
              <a:gd name="connsiteY2" fmla="*/ 907615 h 915566"/>
              <a:gd name="connsiteX3" fmla="*/ 0 w 2086001"/>
              <a:gd name="connsiteY3" fmla="*/ 915566 h 915566"/>
              <a:gd name="connsiteX4" fmla="*/ 0 w 2086001"/>
              <a:gd name="connsiteY4" fmla="*/ 0 h 915566"/>
              <a:gd name="connsiteX0" fmla="*/ 0 w 2054195"/>
              <a:gd name="connsiteY0" fmla="*/ 0 h 915566"/>
              <a:gd name="connsiteX1" fmla="*/ 2054195 w 2054195"/>
              <a:gd name="connsiteY1" fmla="*/ 0 h 915566"/>
              <a:gd name="connsiteX2" fmla="*/ 1744095 w 2054195"/>
              <a:gd name="connsiteY2" fmla="*/ 907615 h 915566"/>
              <a:gd name="connsiteX3" fmla="*/ 0 w 2054195"/>
              <a:gd name="connsiteY3" fmla="*/ 915566 h 915566"/>
              <a:gd name="connsiteX4" fmla="*/ 0 w 2054195"/>
              <a:gd name="connsiteY4" fmla="*/ 0 h 915566"/>
              <a:gd name="connsiteX0" fmla="*/ 0 w 2070098"/>
              <a:gd name="connsiteY0" fmla="*/ 0 h 915566"/>
              <a:gd name="connsiteX1" fmla="*/ 2070098 w 2070098"/>
              <a:gd name="connsiteY1" fmla="*/ 7952 h 915566"/>
              <a:gd name="connsiteX2" fmla="*/ 1744095 w 2070098"/>
              <a:gd name="connsiteY2" fmla="*/ 907615 h 915566"/>
              <a:gd name="connsiteX3" fmla="*/ 0 w 2070098"/>
              <a:gd name="connsiteY3" fmla="*/ 915566 h 915566"/>
              <a:gd name="connsiteX4" fmla="*/ 0 w 2070098"/>
              <a:gd name="connsiteY4" fmla="*/ 0 h 915566"/>
              <a:gd name="connsiteX0" fmla="*/ 357808 w 2070098"/>
              <a:gd name="connsiteY0" fmla="*/ 7951 h 907614"/>
              <a:gd name="connsiteX1" fmla="*/ 2070098 w 2070098"/>
              <a:gd name="connsiteY1" fmla="*/ 0 h 907614"/>
              <a:gd name="connsiteX2" fmla="*/ 1744095 w 2070098"/>
              <a:gd name="connsiteY2" fmla="*/ 899663 h 907614"/>
              <a:gd name="connsiteX3" fmla="*/ 0 w 2070098"/>
              <a:gd name="connsiteY3" fmla="*/ 907614 h 907614"/>
              <a:gd name="connsiteX4" fmla="*/ 357808 w 2070098"/>
              <a:gd name="connsiteY4" fmla="*/ 7951 h 907614"/>
              <a:gd name="connsiteX0" fmla="*/ 381662 w 2070098"/>
              <a:gd name="connsiteY0" fmla="*/ 0 h 915566"/>
              <a:gd name="connsiteX1" fmla="*/ 2070098 w 2070098"/>
              <a:gd name="connsiteY1" fmla="*/ 7952 h 915566"/>
              <a:gd name="connsiteX2" fmla="*/ 1744095 w 2070098"/>
              <a:gd name="connsiteY2" fmla="*/ 907615 h 915566"/>
              <a:gd name="connsiteX3" fmla="*/ 0 w 2070098"/>
              <a:gd name="connsiteY3" fmla="*/ 915566 h 915566"/>
              <a:gd name="connsiteX4" fmla="*/ 381662 w 2070098"/>
              <a:gd name="connsiteY4" fmla="*/ 0 h 915566"/>
              <a:gd name="connsiteX0" fmla="*/ 381662 w 2089148"/>
              <a:gd name="connsiteY0" fmla="*/ 4748 h 920314"/>
              <a:gd name="connsiteX1" fmla="*/ 2089148 w 2089148"/>
              <a:gd name="connsiteY1" fmla="*/ 0 h 920314"/>
              <a:gd name="connsiteX2" fmla="*/ 1744095 w 2089148"/>
              <a:gd name="connsiteY2" fmla="*/ 912363 h 920314"/>
              <a:gd name="connsiteX3" fmla="*/ 0 w 2089148"/>
              <a:gd name="connsiteY3" fmla="*/ 920314 h 920314"/>
              <a:gd name="connsiteX4" fmla="*/ 381662 w 2089148"/>
              <a:gd name="connsiteY4" fmla="*/ 4748 h 92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148" h="920314">
                <a:moveTo>
                  <a:pt x="381662" y="4748"/>
                </a:moveTo>
                <a:lnTo>
                  <a:pt x="2089148" y="0"/>
                </a:lnTo>
                <a:lnTo>
                  <a:pt x="1744095" y="912363"/>
                </a:lnTo>
                <a:lnTo>
                  <a:pt x="0" y="920314"/>
                </a:lnTo>
                <a:lnTo>
                  <a:pt x="381662" y="4748"/>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1819864"/>
            <a:ext cx="2731962" cy="3330670"/>
          </a:xfrm>
          <a:custGeom>
            <a:avLst/>
            <a:gdLst>
              <a:gd name="connsiteX0" fmla="*/ 0 w 1475656"/>
              <a:gd name="connsiteY0" fmla="*/ 0 h 3298864"/>
              <a:gd name="connsiteX1" fmla="*/ 1475656 w 1475656"/>
              <a:gd name="connsiteY1" fmla="*/ 0 h 3298864"/>
              <a:gd name="connsiteX2" fmla="*/ 1475656 w 1475656"/>
              <a:gd name="connsiteY2" fmla="*/ 3298864 h 3298864"/>
              <a:gd name="connsiteX3" fmla="*/ 0 w 1475656"/>
              <a:gd name="connsiteY3" fmla="*/ 3298864 h 3298864"/>
              <a:gd name="connsiteX4" fmla="*/ 0 w 1475656"/>
              <a:gd name="connsiteY4" fmla="*/ 0 h 3298864"/>
              <a:gd name="connsiteX0" fmla="*/ 0 w 2731962"/>
              <a:gd name="connsiteY0" fmla="*/ 31806 h 3330670"/>
              <a:gd name="connsiteX1" fmla="*/ 2731962 w 2731962"/>
              <a:gd name="connsiteY1" fmla="*/ 0 h 3330670"/>
              <a:gd name="connsiteX2" fmla="*/ 1475656 w 2731962"/>
              <a:gd name="connsiteY2" fmla="*/ 3330670 h 3330670"/>
              <a:gd name="connsiteX3" fmla="*/ 0 w 2731962"/>
              <a:gd name="connsiteY3" fmla="*/ 3330670 h 3330670"/>
              <a:gd name="connsiteX4" fmla="*/ 0 w 2731962"/>
              <a:gd name="connsiteY4" fmla="*/ 31806 h 3330670"/>
              <a:gd name="connsiteX0" fmla="*/ 7951 w 2731962"/>
              <a:gd name="connsiteY0" fmla="*/ 1 h 3330670"/>
              <a:gd name="connsiteX1" fmla="*/ 2731962 w 2731962"/>
              <a:gd name="connsiteY1" fmla="*/ 0 h 3330670"/>
              <a:gd name="connsiteX2" fmla="*/ 1475656 w 2731962"/>
              <a:gd name="connsiteY2" fmla="*/ 3330670 h 3330670"/>
              <a:gd name="connsiteX3" fmla="*/ 0 w 2731962"/>
              <a:gd name="connsiteY3" fmla="*/ 3330670 h 3330670"/>
              <a:gd name="connsiteX4" fmla="*/ 7951 w 2731962"/>
              <a:gd name="connsiteY4" fmla="*/ 1 h 3330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1962" h="3330670">
                <a:moveTo>
                  <a:pt x="7951" y="1"/>
                </a:moveTo>
                <a:lnTo>
                  <a:pt x="2731962" y="0"/>
                </a:lnTo>
                <a:lnTo>
                  <a:pt x="1475656" y="3330670"/>
                </a:lnTo>
                <a:lnTo>
                  <a:pt x="0" y="3330670"/>
                </a:lnTo>
                <a:cubicBezTo>
                  <a:pt x="2650" y="2220447"/>
                  <a:pt x="5301" y="1110224"/>
                  <a:pt x="7951" y="1"/>
                </a:cubicBezTo>
                <a:close/>
              </a:path>
            </a:pathLst>
          </a:custGeom>
          <a:blipFill dpi="0" rotWithShape="1">
            <a:blip r:embed="rId3" cstate="print">
              <a:extLst>
                <a:ext uri="{28A0092B-C50C-407E-A947-70E740481C1C}">
                  <a14:useLocalDpi xmlns:a14="http://schemas.microsoft.com/office/drawing/2010/main" val="0"/>
                </a:ext>
              </a:extLst>
            </a:blip>
            <a:srcRect/>
            <a:stretch>
              <a:fillRect r="-39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731962" y="915566"/>
            <a:ext cx="6412038" cy="904298"/>
          </a:xfrm>
          <a:custGeom>
            <a:avLst/>
            <a:gdLst>
              <a:gd name="connsiteX0" fmla="*/ 0 w 6412038"/>
              <a:gd name="connsiteY0" fmla="*/ 0 h 904298"/>
              <a:gd name="connsiteX1" fmla="*/ 6412038 w 6412038"/>
              <a:gd name="connsiteY1" fmla="*/ 0 h 904298"/>
              <a:gd name="connsiteX2" fmla="*/ 6412038 w 6412038"/>
              <a:gd name="connsiteY2" fmla="*/ 904298 h 904298"/>
              <a:gd name="connsiteX3" fmla="*/ 0 w 6412038"/>
              <a:gd name="connsiteY3" fmla="*/ 904298 h 904298"/>
              <a:gd name="connsiteX4" fmla="*/ 0 w 6412038"/>
              <a:gd name="connsiteY4" fmla="*/ 0 h 904298"/>
              <a:gd name="connsiteX0" fmla="*/ 302150 w 6412038"/>
              <a:gd name="connsiteY0" fmla="*/ 23854 h 904298"/>
              <a:gd name="connsiteX1" fmla="*/ 6412038 w 6412038"/>
              <a:gd name="connsiteY1" fmla="*/ 0 h 904298"/>
              <a:gd name="connsiteX2" fmla="*/ 6412038 w 6412038"/>
              <a:gd name="connsiteY2" fmla="*/ 904298 h 904298"/>
              <a:gd name="connsiteX3" fmla="*/ 0 w 6412038"/>
              <a:gd name="connsiteY3" fmla="*/ 904298 h 904298"/>
              <a:gd name="connsiteX4" fmla="*/ 302150 w 6412038"/>
              <a:gd name="connsiteY4" fmla="*/ 23854 h 904298"/>
              <a:gd name="connsiteX0" fmla="*/ 333955 w 6412038"/>
              <a:gd name="connsiteY0" fmla="*/ 0 h 904298"/>
              <a:gd name="connsiteX1" fmla="*/ 6412038 w 6412038"/>
              <a:gd name="connsiteY1" fmla="*/ 0 h 904298"/>
              <a:gd name="connsiteX2" fmla="*/ 6412038 w 6412038"/>
              <a:gd name="connsiteY2" fmla="*/ 904298 h 904298"/>
              <a:gd name="connsiteX3" fmla="*/ 0 w 6412038"/>
              <a:gd name="connsiteY3" fmla="*/ 904298 h 904298"/>
              <a:gd name="connsiteX4" fmla="*/ 333955 w 6412038"/>
              <a:gd name="connsiteY4" fmla="*/ 0 h 90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2038" h="904298">
                <a:moveTo>
                  <a:pt x="333955" y="0"/>
                </a:moveTo>
                <a:lnTo>
                  <a:pt x="6412038" y="0"/>
                </a:lnTo>
                <a:lnTo>
                  <a:pt x="6412038" y="904298"/>
                </a:lnTo>
                <a:lnTo>
                  <a:pt x="0" y="904298"/>
                </a:lnTo>
                <a:lnTo>
                  <a:pt x="333955" y="0"/>
                </a:lnTo>
                <a:close/>
              </a:path>
            </a:pathLst>
          </a:custGeom>
          <a:solidFill>
            <a:srgbClr val="1B3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25">
            <a:extLst>
              <a:ext uri="{FF2B5EF4-FFF2-40B4-BE49-F238E27FC236}">
                <a16:creationId xmlns:a16="http://schemas.microsoft.com/office/drawing/2014/main" xmlns="" id="{F38E0B83-A3B2-4BA4-9D90-5310EDD8BD07}"/>
              </a:ext>
            </a:extLst>
          </p:cNvPr>
          <p:cNvSpPr txBox="1"/>
          <p:nvPr/>
        </p:nvSpPr>
        <p:spPr>
          <a:xfrm>
            <a:off x="4651109" y="3935671"/>
            <a:ext cx="1839331" cy="364271"/>
          </a:xfrm>
          <a:prstGeom prst="rect">
            <a:avLst/>
          </a:prstGeom>
          <a:noFill/>
        </p:spPr>
        <p:txBody>
          <a:bodyPr wrap="none" lIns="144000" tIns="0" rIns="0" bIns="0" anchor="b" anchorCtr="0">
            <a:norm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rPr>
              <a:t>  </a:t>
            </a:r>
            <a:r>
              <a:rPr lang="zh-CN" altLang="en-US" sz="2000" b="1" dirty="0" smtClean="0">
                <a:solidFill>
                  <a:schemeClr val="bg1">
                    <a:lumMod val="50000"/>
                  </a:schemeClr>
                </a:solidFill>
                <a:latin typeface="微软雅黑" panose="020B0503020204020204" pitchFamily="34" charset="-122"/>
                <a:ea typeface="微软雅黑" panose="020B0503020204020204" pitchFamily="34" charset="-122"/>
              </a:rPr>
              <a:t>大数据技术</a:t>
            </a: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1" name="TextBox 23">
            <a:extLst>
              <a:ext uri="{FF2B5EF4-FFF2-40B4-BE49-F238E27FC236}">
                <a16:creationId xmlns:a16="http://schemas.microsoft.com/office/drawing/2014/main" xmlns="" id="{0629E07A-8512-4C9B-A99B-F9C3A48A45C1}"/>
              </a:ext>
            </a:extLst>
          </p:cNvPr>
          <p:cNvSpPr txBox="1"/>
          <p:nvPr/>
        </p:nvSpPr>
        <p:spPr>
          <a:xfrm>
            <a:off x="4651109" y="3431615"/>
            <a:ext cx="1839331" cy="364271"/>
          </a:xfrm>
          <a:prstGeom prst="rect">
            <a:avLst/>
          </a:prstGeom>
          <a:noFill/>
        </p:spPr>
        <p:txBody>
          <a:bodyPr wrap="none" lIns="144000" tIns="0" rIns="0" bIns="0" anchor="b" anchorCtr="0">
            <a:norm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rPr>
              <a:t>  </a:t>
            </a:r>
            <a:r>
              <a:rPr lang="zh-CN" altLang="en-US" sz="2000" b="1" dirty="0" smtClean="0">
                <a:solidFill>
                  <a:schemeClr val="bg1">
                    <a:lumMod val="50000"/>
                  </a:schemeClr>
                </a:solidFill>
                <a:latin typeface="微软雅黑" panose="020B0503020204020204" pitchFamily="34" charset="-122"/>
                <a:ea typeface="微软雅黑" panose="020B0503020204020204" pitchFamily="34" charset="-122"/>
              </a:rPr>
              <a:t>大数据案例</a:t>
            </a: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3" name="TextBox 21">
            <a:extLst>
              <a:ext uri="{FF2B5EF4-FFF2-40B4-BE49-F238E27FC236}">
                <a16:creationId xmlns:a16="http://schemas.microsoft.com/office/drawing/2014/main" xmlns="" id="{EAE1BE26-13B2-4E56-A9D5-88C0765F3750}"/>
              </a:ext>
            </a:extLst>
          </p:cNvPr>
          <p:cNvSpPr txBox="1"/>
          <p:nvPr/>
        </p:nvSpPr>
        <p:spPr>
          <a:xfrm>
            <a:off x="4651109" y="2913419"/>
            <a:ext cx="1839331" cy="378411"/>
          </a:xfrm>
          <a:prstGeom prst="rect">
            <a:avLst/>
          </a:prstGeom>
          <a:noFill/>
        </p:spPr>
        <p:txBody>
          <a:bodyPr wrap="none" lIns="144000" tIns="0" rIns="0" bIns="0" anchor="b" anchorCtr="0">
            <a:norm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rPr>
              <a:t>  </a:t>
            </a:r>
            <a:r>
              <a:rPr lang="zh-CN" altLang="en-US" sz="2000" b="1" dirty="0">
                <a:solidFill>
                  <a:schemeClr val="accent1"/>
                </a:solidFill>
              </a:rPr>
              <a:t>大数据基本概念</a:t>
            </a:r>
          </a:p>
        </p:txBody>
      </p:sp>
      <p:sp>
        <p:nvSpPr>
          <p:cNvPr id="14" name="Oval 18">
            <a:extLst>
              <a:ext uri="{FF2B5EF4-FFF2-40B4-BE49-F238E27FC236}">
                <a16:creationId xmlns:a16="http://schemas.microsoft.com/office/drawing/2014/main" xmlns="" id="{C24775E3-3863-46C0-9A4B-C7858E028C66}"/>
              </a:ext>
            </a:extLst>
          </p:cNvPr>
          <p:cNvSpPr/>
          <p:nvPr/>
        </p:nvSpPr>
        <p:spPr>
          <a:xfrm>
            <a:off x="4394020" y="2417675"/>
            <a:ext cx="355960" cy="35595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600" dirty="0">
                <a:solidFill>
                  <a:schemeClr val="bg1"/>
                </a:solidFill>
                <a:latin typeface="Impact" panose="020B0806030902050204" pitchFamily="34" charset="0"/>
              </a:rPr>
              <a:t>01</a:t>
            </a:r>
          </a:p>
        </p:txBody>
      </p:sp>
      <p:sp>
        <p:nvSpPr>
          <p:cNvPr id="15" name="TextBox 19">
            <a:extLst>
              <a:ext uri="{FF2B5EF4-FFF2-40B4-BE49-F238E27FC236}">
                <a16:creationId xmlns:a16="http://schemas.microsoft.com/office/drawing/2014/main" xmlns="" id="{574322CA-C024-44E5-93FE-FFB673CB9E01}"/>
              </a:ext>
            </a:extLst>
          </p:cNvPr>
          <p:cNvSpPr txBox="1"/>
          <p:nvPr/>
        </p:nvSpPr>
        <p:spPr>
          <a:xfrm>
            <a:off x="4651108" y="2368352"/>
            <a:ext cx="1839331" cy="374898"/>
          </a:xfrm>
          <a:prstGeom prst="rect">
            <a:avLst/>
          </a:prstGeom>
          <a:noFill/>
        </p:spPr>
        <p:txBody>
          <a:bodyPr wrap="none" lIns="144000" tIns="0" rIns="0" bIns="0" anchor="b" anchorCtr="0">
            <a:normAutofit/>
          </a:bodyPr>
          <a:lstStyle/>
          <a:p>
            <a:pPr defTabSz="914378">
              <a:lnSpc>
                <a:spcPct val="80000"/>
              </a:lnSpc>
              <a:defRPr/>
            </a:pP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  大数据背景</a:t>
            </a:r>
          </a:p>
        </p:txBody>
      </p:sp>
      <p:sp>
        <p:nvSpPr>
          <p:cNvPr id="7" name="TextBox 6"/>
          <p:cNvSpPr txBox="1"/>
          <p:nvPr/>
        </p:nvSpPr>
        <p:spPr>
          <a:xfrm>
            <a:off x="3491880" y="1140669"/>
            <a:ext cx="2016224"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目   录</a:t>
            </a:r>
          </a:p>
        </p:txBody>
      </p:sp>
      <p:sp>
        <p:nvSpPr>
          <p:cNvPr id="20" name="Oval 18">
            <a:extLst>
              <a:ext uri="{FF2B5EF4-FFF2-40B4-BE49-F238E27FC236}">
                <a16:creationId xmlns:a16="http://schemas.microsoft.com/office/drawing/2014/main" xmlns="" id="{C24775E3-3863-46C0-9A4B-C7858E028C66}"/>
              </a:ext>
            </a:extLst>
          </p:cNvPr>
          <p:cNvSpPr/>
          <p:nvPr/>
        </p:nvSpPr>
        <p:spPr>
          <a:xfrm>
            <a:off x="4389120" y="2945295"/>
            <a:ext cx="355960" cy="355959"/>
          </a:xfrm>
          <a:prstGeom prst="ellipse">
            <a:avLst/>
          </a:prstGeom>
          <a:solidFill>
            <a:srgbClr val="1B3C4B"/>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600" dirty="0">
                <a:solidFill>
                  <a:schemeClr val="bg1"/>
                </a:solidFill>
                <a:latin typeface="Impact" panose="020B0806030902050204" pitchFamily="34" charset="0"/>
              </a:rPr>
              <a:t>02</a:t>
            </a:r>
          </a:p>
        </p:txBody>
      </p:sp>
      <p:sp>
        <p:nvSpPr>
          <p:cNvPr id="21" name="Oval 18">
            <a:extLst>
              <a:ext uri="{FF2B5EF4-FFF2-40B4-BE49-F238E27FC236}">
                <a16:creationId xmlns:a16="http://schemas.microsoft.com/office/drawing/2014/main" xmlns="" id="{C24775E3-3863-46C0-9A4B-C7858E028C66}"/>
              </a:ext>
            </a:extLst>
          </p:cNvPr>
          <p:cNvSpPr/>
          <p:nvPr/>
        </p:nvSpPr>
        <p:spPr>
          <a:xfrm>
            <a:off x="4389640" y="3443554"/>
            <a:ext cx="355960" cy="35595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600" dirty="0">
                <a:solidFill>
                  <a:schemeClr val="bg1"/>
                </a:solidFill>
                <a:latin typeface="Impact" panose="020B0806030902050204" pitchFamily="34" charset="0"/>
              </a:rPr>
              <a:t>03</a:t>
            </a:r>
          </a:p>
        </p:txBody>
      </p:sp>
      <p:sp>
        <p:nvSpPr>
          <p:cNvPr id="22" name="Oval 18">
            <a:extLst>
              <a:ext uri="{FF2B5EF4-FFF2-40B4-BE49-F238E27FC236}">
                <a16:creationId xmlns:a16="http://schemas.microsoft.com/office/drawing/2014/main" xmlns="" id="{C24775E3-3863-46C0-9A4B-C7858E028C66}"/>
              </a:ext>
            </a:extLst>
          </p:cNvPr>
          <p:cNvSpPr/>
          <p:nvPr/>
        </p:nvSpPr>
        <p:spPr>
          <a:xfrm>
            <a:off x="4394020" y="3939298"/>
            <a:ext cx="355960" cy="35595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600" dirty="0">
                <a:solidFill>
                  <a:schemeClr val="bg1"/>
                </a:solidFill>
                <a:latin typeface="Impact" panose="020B0806030902050204" pitchFamily="34" charset="0"/>
              </a:rPr>
              <a:t>04</a:t>
            </a:r>
          </a:p>
        </p:txBody>
      </p:sp>
      <p:sp>
        <p:nvSpPr>
          <p:cNvPr id="16" name="TextBox 23">
            <a:extLst>
              <a:ext uri="{FF2B5EF4-FFF2-40B4-BE49-F238E27FC236}">
                <a16:creationId xmlns:a16="http://schemas.microsoft.com/office/drawing/2014/main" xmlns="" id="{0629E07A-8512-4C9B-A99B-F9C3A48A45C1}"/>
              </a:ext>
            </a:extLst>
          </p:cNvPr>
          <p:cNvSpPr txBox="1"/>
          <p:nvPr/>
        </p:nvSpPr>
        <p:spPr>
          <a:xfrm>
            <a:off x="4651108" y="4419372"/>
            <a:ext cx="1839331" cy="364271"/>
          </a:xfrm>
          <a:prstGeom prst="rect">
            <a:avLst/>
          </a:prstGeom>
          <a:noFill/>
        </p:spPr>
        <p:txBody>
          <a:bodyPr wrap="none" lIns="144000" tIns="0" rIns="0" bIns="0" anchor="b" anchorCtr="0">
            <a:norm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rPr>
              <a:t>  </a:t>
            </a:r>
            <a:r>
              <a:rPr lang="en-US" altLang="zh-CN" sz="2000" b="1" dirty="0" err="1" smtClean="0">
                <a:solidFill>
                  <a:schemeClr val="bg1">
                    <a:lumMod val="50000"/>
                  </a:schemeClr>
                </a:solidFill>
                <a:latin typeface="微软雅黑" panose="020B0503020204020204" pitchFamily="34" charset="-122"/>
                <a:ea typeface="微软雅黑" panose="020B0503020204020204" pitchFamily="34" charset="-122"/>
              </a:rPr>
              <a:t>Hadoop</a:t>
            </a:r>
            <a:r>
              <a:rPr lang="zh-CN" altLang="en-US" sz="2000" b="1" dirty="0" smtClean="0">
                <a:solidFill>
                  <a:schemeClr val="bg1">
                    <a:lumMod val="50000"/>
                  </a:schemeClr>
                </a:solidFill>
                <a:latin typeface="微软雅黑" panose="020B0503020204020204" pitchFamily="34" charset="-122"/>
                <a:ea typeface="微软雅黑" panose="020B0503020204020204" pitchFamily="34" charset="-122"/>
              </a:rPr>
              <a:t>介绍</a:t>
            </a: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 name="Oval 18">
            <a:extLst>
              <a:ext uri="{FF2B5EF4-FFF2-40B4-BE49-F238E27FC236}">
                <a16:creationId xmlns:a16="http://schemas.microsoft.com/office/drawing/2014/main" xmlns="" id="{C24775E3-3863-46C0-9A4B-C7858E028C66}"/>
              </a:ext>
            </a:extLst>
          </p:cNvPr>
          <p:cNvSpPr/>
          <p:nvPr/>
        </p:nvSpPr>
        <p:spPr>
          <a:xfrm>
            <a:off x="4389639" y="4431311"/>
            <a:ext cx="355960" cy="35595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600" dirty="0" smtClean="0">
                <a:solidFill>
                  <a:schemeClr val="bg1"/>
                </a:solidFill>
                <a:latin typeface="Impact" panose="020B0806030902050204" pitchFamily="34" charset="0"/>
              </a:rPr>
              <a:t>05</a:t>
            </a:r>
            <a:endParaRPr lang="en-US" altLang="zh-CN" sz="1600" dirty="0">
              <a:solidFill>
                <a:schemeClr val="bg1"/>
              </a:solidFill>
              <a:latin typeface="Impact" panose="020B0806030902050204" pitchFamily="34" charset="0"/>
            </a:endParaRPr>
          </a:p>
        </p:txBody>
      </p:sp>
    </p:spTree>
    <p:extLst>
      <p:ext uri="{BB962C8B-B14F-4D97-AF65-F5344CB8AC3E}">
        <p14:creationId xmlns:p14="http://schemas.microsoft.com/office/powerpoint/2010/main" val="73451612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a:xfrm>
            <a:off x="458050" y="771550"/>
            <a:ext cx="8229600" cy="2592288"/>
          </a:xfrm>
        </p:spPr>
        <p:txBody>
          <a:bodyPr/>
          <a:lstStyle/>
          <a:p>
            <a:r>
              <a:rPr lang="zh-CN" altLang="en-US" sz="2000" dirty="0">
                <a:latin typeface="+mn-ea"/>
              </a:rPr>
              <a:t>大数据是指无法在一定时间内用常规软件工具对其内容进行抓取、管理和处理的数据集合</a:t>
            </a:r>
          </a:p>
          <a:p>
            <a:r>
              <a:rPr lang="zh-CN" altLang="en-US" sz="2000" dirty="0">
                <a:latin typeface="+mn-ea"/>
              </a:rPr>
              <a:t>大数据 </a:t>
            </a:r>
            <a:r>
              <a:rPr lang="en-US" altLang="zh-CN" sz="2000" dirty="0">
                <a:latin typeface="+mn-ea"/>
              </a:rPr>
              <a:t>= </a:t>
            </a:r>
            <a:r>
              <a:rPr lang="en-US" altLang="zh-CN" sz="2000" dirty="0" smtClean="0">
                <a:latin typeface="+mn-ea"/>
              </a:rPr>
              <a:t>“</a:t>
            </a:r>
            <a:r>
              <a:rPr lang="zh-CN" altLang="en-US" sz="2000" dirty="0" smtClean="0">
                <a:latin typeface="+mn-ea"/>
              </a:rPr>
              <a:t>海量数据</a:t>
            </a:r>
            <a:r>
              <a:rPr lang="en-US" altLang="zh-CN" sz="2000" dirty="0" smtClean="0">
                <a:latin typeface="+mn-ea"/>
              </a:rPr>
              <a:t>”+“</a:t>
            </a:r>
            <a:r>
              <a:rPr lang="zh-CN" altLang="en-US" sz="2000" dirty="0">
                <a:latin typeface="+mn-ea"/>
              </a:rPr>
              <a:t>复杂类型的数据”</a:t>
            </a:r>
          </a:p>
          <a:p>
            <a:r>
              <a:rPr lang="zh-CN" altLang="en-US" sz="2000" dirty="0">
                <a:latin typeface="+mn-ea"/>
              </a:rPr>
              <a:t>涉及各个行业</a:t>
            </a:r>
            <a:r>
              <a:rPr lang="zh-CN" altLang="en-US" sz="2000" dirty="0" smtClean="0">
                <a:latin typeface="+mn-ea"/>
              </a:rPr>
              <a:t>领域</a:t>
            </a:r>
            <a:endParaRPr lang="en-US" altLang="zh-CN" sz="2000" dirty="0" smtClean="0">
              <a:latin typeface="+mn-ea"/>
            </a:endParaRPr>
          </a:p>
          <a:p>
            <a:pPr lvl="1"/>
            <a:r>
              <a:rPr lang="zh-CN" altLang="en-US" sz="1600" dirty="0"/>
              <a:t>电力、电信、经贸、教育、医疗、金融、石油、民航</a:t>
            </a:r>
          </a:p>
          <a:p>
            <a:pPr lvl="1"/>
            <a:r>
              <a:rPr lang="zh-CN" altLang="en-US" sz="1600" dirty="0"/>
              <a:t>天文、气象、基因、医学、物理、互联网</a:t>
            </a:r>
          </a:p>
          <a:p>
            <a:pPr lvl="1"/>
            <a:r>
              <a:rPr lang="zh-CN" altLang="en-US" sz="1600" dirty="0"/>
              <a:t>与人类社会活动有关的网络</a:t>
            </a:r>
            <a:r>
              <a:rPr lang="zh-CN" altLang="en-US" sz="1600" dirty="0" smtClean="0"/>
              <a:t>数据</a:t>
            </a:r>
            <a:endParaRPr lang="zh-CN" altLang="en-US" sz="1600" dirty="0"/>
          </a:p>
          <a:p>
            <a:endParaRPr lang="zh-CN" altLang="en-US" dirty="0"/>
          </a:p>
        </p:txBody>
      </p:sp>
      <p:sp>
        <p:nvSpPr>
          <p:cNvPr id="4" name="Title 1"/>
          <p:cNvSpPr txBox="1">
            <a:spLocks/>
          </p:cNvSpPr>
          <p:nvPr/>
        </p:nvSpPr>
        <p:spPr>
          <a:xfrm>
            <a:off x="458050" y="19548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大数据概念</a:t>
            </a:r>
            <a:endParaRPr lang="en-GB" altLang="zh-CN" sz="2400" dirty="0">
              <a:solidFill>
                <a:srgbClr val="778495"/>
              </a:solidFill>
              <a:latin typeface="微软雅黑" panose="020B0503020204020204" pitchFamily="34" charset="-122"/>
              <a:ea typeface="微软雅黑" panose="020B0503020204020204" pitchFamily="34" charset="-122"/>
            </a:endParaRPr>
          </a:p>
        </p:txBody>
      </p:sp>
      <p:pic>
        <p:nvPicPr>
          <p:cNvPr id="5" name="Picture 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7455" y="3373063"/>
            <a:ext cx="889510" cy="82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7813" y="3381931"/>
            <a:ext cx="890747" cy="8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9898" y="3373063"/>
            <a:ext cx="890747" cy="826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5471" y="3380672"/>
            <a:ext cx="890747" cy="826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41493" y="3389177"/>
            <a:ext cx="890747" cy="825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4"/>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32240" y="3389177"/>
            <a:ext cx="891984" cy="825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78303" y="3381931"/>
            <a:ext cx="889510" cy="82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871337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a:xfrm>
            <a:off x="458050" y="771550"/>
            <a:ext cx="8229600" cy="3384550"/>
          </a:xfrm>
        </p:spPr>
        <p:txBody>
          <a:bodyPr>
            <a:normAutofit/>
          </a:bodyPr>
          <a:lstStyle/>
          <a:p>
            <a:r>
              <a:rPr lang="en-US" altLang="zh-CN" sz="2000" dirty="0" smtClean="0">
                <a:latin typeface="+mn-ea"/>
              </a:rPr>
              <a:t>1YB = 1024ZB</a:t>
            </a:r>
          </a:p>
          <a:p>
            <a:r>
              <a:rPr lang="en-US" altLang="zh-CN" sz="2000" dirty="0" smtClean="0">
                <a:latin typeface="+mn-ea"/>
              </a:rPr>
              <a:t>1ZB = 1024EB</a:t>
            </a:r>
          </a:p>
          <a:p>
            <a:r>
              <a:rPr lang="en-US" altLang="zh-CN" sz="2000" dirty="0" smtClean="0">
                <a:latin typeface="+mn-ea"/>
              </a:rPr>
              <a:t>1EB = 1024PB</a:t>
            </a:r>
          </a:p>
          <a:p>
            <a:r>
              <a:rPr lang="en-US" altLang="zh-CN" sz="2000" dirty="0" smtClean="0">
                <a:latin typeface="+mn-ea"/>
              </a:rPr>
              <a:t>1PB = 1024TB</a:t>
            </a:r>
          </a:p>
          <a:p>
            <a:r>
              <a:rPr lang="en-US" altLang="zh-CN" sz="2000" dirty="0" smtClean="0">
                <a:latin typeface="+mn-ea"/>
              </a:rPr>
              <a:t>1TB = 1024GB</a:t>
            </a:r>
          </a:p>
          <a:p>
            <a:r>
              <a:rPr lang="en-US" altLang="zh-CN" sz="2000" dirty="0" smtClean="0">
                <a:latin typeface="+mn-ea"/>
              </a:rPr>
              <a:t>1GB = 1024MB</a:t>
            </a:r>
          </a:p>
          <a:p>
            <a:r>
              <a:rPr lang="en-US" altLang="zh-CN" sz="2000" dirty="0" smtClean="0">
                <a:latin typeface="+mn-ea"/>
              </a:rPr>
              <a:t>1MB = 1024KB</a:t>
            </a:r>
          </a:p>
          <a:p>
            <a:r>
              <a:rPr lang="en-US" altLang="zh-CN" sz="2000" dirty="0" smtClean="0">
                <a:latin typeface="+mn-ea"/>
              </a:rPr>
              <a:t>1KB = 1024byte</a:t>
            </a:r>
          </a:p>
          <a:p>
            <a:r>
              <a:rPr lang="en-US" altLang="zh-CN" sz="2000" dirty="0" smtClean="0">
                <a:latin typeface="+mn-ea"/>
              </a:rPr>
              <a:t>1byte = 8bit</a:t>
            </a:r>
            <a:endParaRPr lang="zh-CN" altLang="en-US" sz="2000" dirty="0">
              <a:latin typeface="+mn-ea"/>
            </a:endParaRPr>
          </a:p>
        </p:txBody>
      </p:sp>
      <p:sp>
        <p:nvSpPr>
          <p:cNvPr id="4" name="Title 1"/>
          <p:cNvSpPr txBox="1">
            <a:spLocks/>
          </p:cNvSpPr>
          <p:nvPr/>
        </p:nvSpPr>
        <p:spPr>
          <a:xfrm>
            <a:off x="458050" y="19548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大数据的大小</a:t>
            </a:r>
            <a:endParaRPr lang="en-GB" altLang="zh-CN" sz="2400" dirty="0">
              <a:solidFill>
                <a:srgbClr val="778495"/>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4211960" y="771550"/>
            <a:ext cx="2266667" cy="3114286"/>
          </a:xfrm>
          <a:prstGeom prst="rect">
            <a:avLst/>
          </a:prstGeom>
        </p:spPr>
      </p:pic>
    </p:spTree>
    <p:extLst>
      <p:ext uri="{BB962C8B-B14F-4D97-AF65-F5344CB8AC3E}">
        <p14:creationId xmlns:p14="http://schemas.microsoft.com/office/powerpoint/2010/main" val="178449381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82591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a:solidFill>
                  <a:srgbClr val="778495"/>
                </a:solidFill>
                <a:latin typeface="微软雅黑" panose="020B0503020204020204" pitchFamily="34" charset="-122"/>
                <a:ea typeface="微软雅黑" panose="020B0503020204020204" pitchFamily="34" charset="-122"/>
              </a:rPr>
              <a:t>传统</a:t>
            </a:r>
            <a:r>
              <a:rPr lang="zh-CN" altLang="en-US" sz="2400" dirty="0" smtClean="0">
                <a:solidFill>
                  <a:srgbClr val="778495"/>
                </a:solidFill>
                <a:latin typeface="微软雅黑" panose="020B0503020204020204" pitchFamily="34" charset="-122"/>
                <a:ea typeface="微软雅黑" panose="020B0503020204020204" pitchFamily="34" charset="-122"/>
              </a:rPr>
              <a:t>数据与大数据的比较</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6" name="object 3"/>
          <p:cNvSpPr/>
          <p:nvPr/>
        </p:nvSpPr>
        <p:spPr>
          <a:xfrm>
            <a:off x="1331640" y="915566"/>
            <a:ext cx="6552728" cy="3448126"/>
          </a:xfrm>
          <a:prstGeom prst="rect">
            <a:avLst/>
          </a:prstGeom>
          <a:blipFill>
            <a:blip r:embed="rId2" cstate="print"/>
            <a:stretch>
              <a:fillRect/>
            </a:stretch>
          </a:blipFill>
        </p:spPr>
        <p:txBody>
          <a:bodyPr wrap="square" lIns="0" tIns="0" rIns="0" bIns="0" rtlCol="0">
            <a:spAutoFit/>
          </a:bodyPr>
          <a:lstStyle/>
          <a:p>
            <a:endParaRPr dirty="0"/>
          </a:p>
        </p:txBody>
      </p:sp>
    </p:spTree>
    <p:extLst>
      <p:ext uri="{BB962C8B-B14F-4D97-AF65-F5344CB8AC3E}">
        <p14:creationId xmlns:p14="http://schemas.microsoft.com/office/powerpoint/2010/main" val="17223235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a:xfrm>
            <a:off x="458050" y="771550"/>
            <a:ext cx="8229600" cy="3384550"/>
          </a:xfrm>
        </p:spPr>
        <p:txBody>
          <a:bodyPr>
            <a:normAutofit/>
          </a:bodyPr>
          <a:lstStyle/>
          <a:p>
            <a:r>
              <a:rPr lang="zh-CN" altLang="en-US" sz="2000" dirty="0">
                <a:latin typeface="+mn-ea"/>
              </a:rPr>
              <a:t>数据量大（</a:t>
            </a:r>
            <a:r>
              <a:rPr lang="en-US" altLang="zh-CN" sz="2000" dirty="0">
                <a:latin typeface="+mn-ea"/>
              </a:rPr>
              <a:t>Volume</a:t>
            </a:r>
            <a:r>
              <a:rPr lang="zh-CN" altLang="en-US" sz="2000" dirty="0">
                <a:latin typeface="+mn-ea"/>
              </a:rPr>
              <a:t>）</a:t>
            </a:r>
          </a:p>
          <a:p>
            <a:r>
              <a:rPr lang="zh-CN" altLang="en-US" sz="2000" dirty="0">
                <a:latin typeface="+mn-ea"/>
              </a:rPr>
              <a:t>类型繁多（</a:t>
            </a:r>
            <a:r>
              <a:rPr lang="en-US" altLang="zh-CN" sz="2000" dirty="0">
                <a:latin typeface="+mn-ea"/>
              </a:rPr>
              <a:t>Variety</a:t>
            </a:r>
            <a:r>
              <a:rPr lang="zh-CN" altLang="en-US" sz="2000" dirty="0">
                <a:latin typeface="+mn-ea"/>
              </a:rPr>
              <a:t>）</a:t>
            </a:r>
          </a:p>
          <a:p>
            <a:r>
              <a:rPr lang="zh-CN" altLang="en-US" sz="2000" dirty="0">
                <a:latin typeface="+mn-ea"/>
              </a:rPr>
              <a:t>价值密度低（</a:t>
            </a:r>
            <a:r>
              <a:rPr lang="en-US" altLang="zh-CN" sz="2000" dirty="0">
                <a:latin typeface="+mn-ea"/>
              </a:rPr>
              <a:t>Value</a:t>
            </a:r>
            <a:r>
              <a:rPr lang="zh-CN" altLang="en-US" sz="2000" dirty="0">
                <a:latin typeface="+mn-ea"/>
              </a:rPr>
              <a:t>）</a:t>
            </a:r>
          </a:p>
          <a:p>
            <a:r>
              <a:rPr lang="zh-CN" altLang="en-US" sz="2000" dirty="0">
                <a:latin typeface="+mn-ea"/>
              </a:rPr>
              <a:t>速度快时效高（</a:t>
            </a:r>
            <a:r>
              <a:rPr lang="en-US" altLang="zh-CN" sz="2000" dirty="0">
                <a:latin typeface="+mn-ea"/>
              </a:rPr>
              <a:t>Velocity</a:t>
            </a:r>
            <a:r>
              <a:rPr lang="zh-CN" altLang="en-US" sz="2000" dirty="0">
                <a:latin typeface="+mn-ea"/>
              </a:rPr>
              <a:t>）</a:t>
            </a:r>
          </a:p>
        </p:txBody>
      </p:sp>
      <p:sp>
        <p:nvSpPr>
          <p:cNvPr id="4" name="Title 1"/>
          <p:cNvSpPr txBox="1">
            <a:spLocks/>
          </p:cNvSpPr>
          <p:nvPr/>
        </p:nvSpPr>
        <p:spPr>
          <a:xfrm>
            <a:off x="458050" y="195486"/>
            <a:ext cx="303383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大数据核心特征</a:t>
            </a:r>
            <a:r>
              <a:rPr lang="en-US" altLang="zh-CN" sz="2400" dirty="0" smtClean="0">
                <a:solidFill>
                  <a:srgbClr val="778495"/>
                </a:solidFill>
                <a:latin typeface="微软雅黑" panose="020B0503020204020204" pitchFamily="34" charset="-122"/>
                <a:ea typeface="微软雅黑" panose="020B0503020204020204" pitchFamily="34" charset="-122"/>
              </a:rPr>
              <a:t>4v</a:t>
            </a:r>
            <a:endParaRPr lang="en-GB" altLang="zh-CN" sz="2400" dirty="0">
              <a:solidFill>
                <a:srgbClr val="778495"/>
              </a:solidFill>
              <a:latin typeface="微软雅黑" panose="020B0503020204020204" pitchFamily="34" charset="-122"/>
              <a:ea typeface="微软雅黑" panose="020B0503020204020204" pitchFamily="34" charset="-122"/>
            </a:endParaRPr>
          </a:p>
        </p:txBody>
      </p:sp>
      <p:pic>
        <p:nvPicPr>
          <p:cNvPr id="1026" name="Picture 2" descr="http://img.blog.csdn.net/2016021816555839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792" y="2355726"/>
            <a:ext cx="5715000" cy="2257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824036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a:xfrm>
            <a:off x="458050" y="771549"/>
            <a:ext cx="8229600" cy="2024790"/>
          </a:xfrm>
        </p:spPr>
        <p:txBody>
          <a:bodyPr>
            <a:normAutofit lnSpcReduction="10000"/>
          </a:bodyPr>
          <a:lstStyle/>
          <a:p>
            <a:r>
              <a:rPr lang="zh-CN" altLang="en-US" sz="2000" dirty="0" smtClean="0">
                <a:latin typeface="+mn-ea"/>
              </a:rPr>
              <a:t>大数据的意义不</a:t>
            </a:r>
            <a:r>
              <a:rPr lang="zh-CN" altLang="en-US" sz="2000" dirty="0">
                <a:latin typeface="+mn-ea"/>
              </a:rPr>
              <a:t>在于掌握庞大的数据信息</a:t>
            </a:r>
            <a:r>
              <a:rPr lang="zh-CN" altLang="en-US" sz="2000" dirty="0" smtClean="0">
                <a:latin typeface="+mn-ea"/>
              </a:rPr>
              <a:t>，而在于</a:t>
            </a:r>
            <a:r>
              <a:rPr lang="zh-CN" altLang="en-US" sz="2000" dirty="0">
                <a:latin typeface="+mn-ea"/>
              </a:rPr>
              <a:t>对这些含有意义的数据进行</a:t>
            </a:r>
            <a:r>
              <a:rPr lang="zh-CN" altLang="en-US" sz="2000" dirty="0">
                <a:solidFill>
                  <a:srgbClr val="FF0000"/>
                </a:solidFill>
                <a:latin typeface="+mn-ea"/>
              </a:rPr>
              <a:t>专业化处理</a:t>
            </a:r>
          </a:p>
          <a:p>
            <a:r>
              <a:rPr lang="zh-CN" altLang="en-US" sz="2000" dirty="0">
                <a:latin typeface="+mn-ea"/>
              </a:rPr>
              <a:t>如果把大数据比作一种产业，那么这种产业实现盈利的关键，在于提高对数据的“</a:t>
            </a:r>
            <a:r>
              <a:rPr lang="zh-CN" altLang="en-US" sz="2000" dirty="0">
                <a:solidFill>
                  <a:srgbClr val="FF0000"/>
                </a:solidFill>
                <a:latin typeface="+mn-ea"/>
              </a:rPr>
              <a:t>加工能力</a:t>
            </a:r>
            <a:r>
              <a:rPr lang="zh-CN" altLang="en-US" sz="2000" dirty="0">
                <a:latin typeface="+mn-ea"/>
              </a:rPr>
              <a:t>”，通过“加工”实现数据的</a:t>
            </a:r>
            <a:r>
              <a:rPr lang="zh-CN" altLang="en-US" sz="2000" dirty="0" smtClean="0">
                <a:latin typeface="+mn-ea"/>
              </a:rPr>
              <a:t>“</a:t>
            </a:r>
            <a:r>
              <a:rPr lang="zh-CN" altLang="en-US" sz="2000" dirty="0" smtClean="0">
                <a:solidFill>
                  <a:srgbClr val="FF0000"/>
                </a:solidFill>
                <a:latin typeface="+mn-ea"/>
              </a:rPr>
              <a:t>增值</a:t>
            </a:r>
            <a:r>
              <a:rPr lang="zh-CN" altLang="en-US" sz="2000" dirty="0" smtClean="0">
                <a:latin typeface="+mn-ea"/>
              </a:rPr>
              <a:t>”</a:t>
            </a:r>
            <a:endParaRPr lang="en-US" altLang="zh-CN" sz="2000" dirty="0" smtClean="0">
              <a:latin typeface="+mn-ea"/>
            </a:endParaRPr>
          </a:p>
          <a:p>
            <a:endParaRPr lang="en-US" altLang="zh-CN" sz="2000" dirty="0" smtClean="0">
              <a:latin typeface="+mn-ea"/>
            </a:endParaRPr>
          </a:p>
          <a:p>
            <a:r>
              <a:rPr lang="zh-CN" altLang="en-US" sz="2000" dirty="0" smtClean="0">
                <a:latin typeface="+mn-ea"/>
              </a:rPr>
              <a:t>挑战：</a:t>
            </a:r>
            <a:endParaRPr lang="zh-CN" altLang="en-US" sz="2000" dirty="0">
              <a:latin typeface="+mn-ea"/>
            </a:endParaRPr>
          </a:p>
        </p:txBody>
      </p:sp>
      <p:sp>
        <p:nvSpPr>
          <p:cNvPr id="4" name="Title 1"/>
          <p:cNvSpPr txBox="1">
            <a:spLocks/>
          </p:cNvSpPr>
          <p:nvPr/>
        </p:nvSpPr>
        <p:spPr>
          <a:xfrm>
            <a:off x="458050" y="195486"/>
            <a:ext cx="288981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大数据的意义和挑战</a:t>
            </a:r>
            <a:endParaRPr lang="en-GB" altLang="zh-CN" sz="2400" dirty="0">
              <a:solidFill>
                <a:srgbClr val="778495"/>
              </a:solidFill>
              <a:latin typeface="微软雅黑" panose="020B0503020204020204" pitchFamily="34" charset="-122"/>
              <a:ea typeface="微软雅黑" panose="020B0503020204020204" pitchFamily="34" charset="-122"/>
            </a:endParaRPr>
          </a:p>
        </p:txBody>
      </p:sp>
      <p:pic>
        <p:nvPicPr>
          <p:cNvPr id="1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2822" y="2710951"/>
            <a:ext cx="661619" cy="637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文本框 18"/>
          <p:cNvSpPr txBox="1"/>
          <p:nvPr/>
        </p:nvSpPr>
        <p:spPr>
          <a:xfrm>
            <a:off x="1422824" y="2860454"/>
            <a:ext cx="671183" cy="338554"/>
          </a:xfrm>
          <a:prstGeom prst="rect">
            <a:avLst/>
          </a:prstGeom>
          <a:noFill/>
        </p:spPr>
        <p:txBody>
          <a:bodyPr wrap="square" rtlCol="0">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rPr>
              <a:t>存储</a:t>
            </a:r>
          </a:p>
        </p:txBody>
      </p:sp>
      <p:sp>
        <p:nvSpPr>
          <p:cNvPr id="20" name="文本占位符 2"/>
          <p:cNvSpPr txBox="1">
            <a:spLocks/>
          </p:cNvSpPr>
          <p:nvPr/>
        </p:nvSpPr>
        <p:spPr>
          <a:xfrm>
            <a:off x="2339752" y="2796339"/>
            <a:ext cx="5760640" cy="229569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2000" dirty="0" smtClean="0"/>
              <a:t>每天</a:t>
            </a:r>
            <a:r>
              <a:rPr lang="zh-CN" altLang="en-US" sz="2000" dirty="0"/>
              <a:t>几百</a:t>
            </a:r>
            <a:r>
              <a:rPr lang="en-US" altLang="zh-CN" sz="2000" dirty="0"/>
              <a:t>GB</a:t>
            </a:r>
            <a:r>
              <a:rPr lang="zh-CN" altLang="en-US" sz="2000" dirty="0"/>
              <a:t>、几</a:t>
            </a:r>
            <a:r>
              <a:rPr lang="en-US" altLang="zh-CN" sz="2000" dirty="0"/>
              <a:t>TB</a:t>
            </a:r>
            <a:r>
              <a:rPr lang="zh-CN" altLang="en-US" sz="2000" dirty="0"/>
              <a:t>的资料</a:t>
            </a:r>
            <a:r>
              <a:rPr lang="en-US" altLang="zh-CN" sz="2000" dirty="0"/>
              <a:t>,</a:t>
            </a:r>
            <a:r>
              <a:rPr lang="zh-CN" altLang="en-US" sz="2000" dirty="0"/>
              <a:t>且</a:t>
            </a:r>
            <a:r>
              <a:rPr lang="zh-CN" altLang="en-US" sz="2000" dirty="0" smtClean="0"/>
              <a:t>持续成长中</a:t>
            </a:r>
            <a:endParaRPr lang="en-US" altLang="zh-CN" sz="2000" dirty="0"/>
          </a:p>
          <a:p>
            <a:endParaRPr lang="en-US" altLang="zh-CN" sz="2000" dirty="0" smtClean="0">
              <a:solidFill>
                <a:srgbClr val="000000"/>
              </a:solidFill>
              <a:latin typeface="+mn-ea"/>
              <a:sym typeface="Times New Roman" pitchFamily="18" charset="0"/>
            </a:endParaRPr>
          </a:p>
          <a:p>
            <a:r>
              <a:rPr lang="en-US" altLang="zh-CN" sz="2000" dirty="0" err="1" smtClean="0">
                <a:solidFill>
                  <a:srgbClr val="000000"/>
                </a:solidFill>
                <a:latin typeface="+mn-ea"/>
                <a:sym typeface="Times New Roman" pitchFamily="18" charset="0"/>
              </a:rPr>
              <a:t>如何从大量数据中挖掘出隐藏的巨大商业</a:t>
            </a:r>
            <a:r>
              <a:rPr lang="zh-CN" altLang="en-US" sz="2000" dirty="0" smtClean="0">
                <a:solidFill>
                  <a:srgbClr val="000000"/>
                </a:solidFill>
                <a:latin typeface="+mn-ea"/>
                <a:sym typeface="Times New Roman" pitchFamily="18" charset="0"/>
              </a:rPr>
              <a:t>价值</a:t>
            </a:r>
            <a:endParaRPr lang="en-US" altLang="zh-CN" sz="2000" dirty="0" smtClean="0">
              <a:solidFill>
                <a:srgbClr val="000000"/>
              </a:solidFill>
              <a:latin typeface="+mn-ea"/>
              <a:sym typeface="Times New Roman" pitchFamily="18" charset="0"/>
            </a:endParaRPr>
          </a:p>
          <a:p>
            <a:endParaRPr lang="en-US" altLang="zh-CN" sz="2000" dirty="0">
              <a:solidFill>
                <a:srgbClr val="000000"/>
              </a:solidFill>
              <a:latin typeface="+mn-ea"/>
              <a:sym typeface="Times New Roman" pitchFamily="18" charset="0"/>
            </a:endParaRPr>
          </a:p>
          <a:p>
            <a:r>
              <a:rPr lang="en-US" altLang="zh-CN" sz="2000" dirty="0" err="1" smtClean="0">
                <a:solidFill>
                  <a:srgbClr val="000000"/>
                </a:solidFill>
                <a:latin typeface="+mn-ea"/>
                <a:sym typeface="Times New Roman" pitchFamily="18" charset="0"/>
              </a:rPr>
              <a:t>如何快速构建并且保证系统的安全简便可用</a:t>
            </a:r>
            <a:endParaRPr lang="zh-CN" altLang="en-US" sz="2000" dirty="0">
              <a:latin typeface="+mn-ea"/>
            </a:endParaRPr>
          </a:p>
        </p:txBody>
      </p:sp>
      <p:pic>
        <p:nvPicPr>
          <p:cNvPr id="2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2388" y="3426002"/>
            <a:ext cx="682589" cy="663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文本框 21"/>
          <p:cNvSpPr txBox="1"/>
          <p:nvPr/>
        </p:nvSpPr>
        <p:spPr>
          <a:xfrm>
            <a:off x="1432388" y="3588711"/>
            <a:ext cx="671185" cy="338554"/>
          </a:xfrm>
          <a:prstGeom prst="rect">
            <a:avLst/>
          </a:prstGeom>
          <a:noFill/>
        </p:spPr>
        <p:txBody>
          <a:bodyPr wrap="square" rtlCol="0">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rPr>
              <a:t>分析</a:t>
            </a:r>
          </a:p>
        </p:txBody>
      </p:sp>
      <p:pic>
        <p:nvPicPr>
          <p:cNvPr id="2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1954" y="4252684"/>
            <a:ext cx="661619" cy="637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1441956" y="4402187"/>
            <a:ext cx="671183" cy="338554"/>
          </a:xfrm>
          <a:prstGeom prst="rect">
            <a:avLst/>
          </a:prstGeom>
          <a:noFill/>
        </p:spPr>
        <p:txBody>
          <a:bodyPr wrap="square" rtlCol="0">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rPr>
              <a:t>管理</a:t>
            </a:r>
          </a:p>
        </p:txBody>
      </p:sp>
    </p:spTree>
    <p:extLst>
      <p:ext uri="{BB962C8B-B14F-4D97-AF65-F5344CB8AC3E}">
        <p14:creationId xmlns:p14="http://schemas.microsoft.com/office/powerpoint/2010/main" val="59397324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
          <p:cNvSpPr/>
          <p:nvPr/>
        </p:nvSpPr>
        <p:spPr>
          <a:xfrm>
            <a:off x="0" y="0"/>
            <a:ext cx="3419872" cy="5150534"/>
          </a:xfrm>
          <a:custGeom>
            <a:avLst/>
            <a:gdLst>
              <a:gd name="connsiteX0" fmla="*/ 0 w 5580112"/>
              <a:gd name="connsiteY0" fmla="*/ 0 h 5143500"/>
              <a:gd name="connsiteX1" fmla="*/ 5580112 w 5580112"/>
              <a:gd name="connsiteY1" fmla="*/ 0 h 5143500"/>
              <a:gd name="connsiteX2" fmla="*/ 5580112 w 5580112"/>
              <a:gd name="connsiteY2" fmla="*/ 5143500 h 5143500"/>
              <a:gd name="connsiteX3" fmla="*/ 0 w 5580112"/>
              <a:gd name="connsiteY3" fmla="*/ 5143500 h 5143500"/>
              <a:gd name="connsiteX4" fmla="*/ 0 w 5580112"/>
              <a:gd name="connsiteY4" fmla="*/ 0 h 5143500"/>
              <a:gd name="connsiteX0" fmla="*/ 0 w 5580112"/>
              <a:gd name="connsiteY0" fmla="*/ 0 h 5150534"/>
              <a:gd name="connsiteX1" fmla="*/ 5580112 w 5580112"/>
              <a:gd name="connsiteY1" fmla="*/ 0 h 5150534"/>
              <a:gd name="connsiteX2" fmla="*/ 2028020 w 5580112"/>
              <a:gd name="connsiteY2" fmla="*/ 5150534 h 5150534"/>
              <a:gd name="connsiteX3" fmla="*/ 0 w 5580112"/>
              <a:gd name="connsiteY3" fmla="*/ 5143500 h 5150534"/>
              <a:gd name="connsiteX4" fmla="*/ 0 w 5580112"/>
              <a:gd name="connsiteY4" fmla="*/ 0 h 5150534"/>
              <a:gd name="connsiteX0" fmla="*/ 0 w 5580112"/>
              <a:gd name="connsiteY0" fmla="*/ 0 h 5150534"/>
              <a:gd name="connsiteX1" fmla="*/ 5580112 w 5580112"/>
              <a:gd name="connsiteY1" fmla="*/ 0 h 5150534"/>
              <a:gd name="connsiteX2" fmla="*/ 2464118 w 5580112"/>
              <a:gd name="connsiteY2" fmla="*/ 5150534 h 5150534"/>
              <a:gd name="connsiteX3" fmla="*/ 0 w 5580112"/>
              <a:gd name="connsiteY3" fmla="*/ 5143500 h 5150534"/>
              <a:gd name="connsiteX4" fmla="*/ 0 w 5580112"/>
              <a:gd name="connsiteY4" fmla="*/ 0 h 5150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0112" h="5150534">
                <a:moveTo>
                  <a:pt x="0" y="0"/>
                </a:moveTo>
                <a:lnTo>
                  <a:pt x="5580112" y="0"/>
                </a:lnTo>
                <a:lnTo>
                  <a:pt x="2464118" y="5150534"/>
                </a:lnTo>
                <a:lnTo>
                  <a:pt x="0" y="5143500"/>
                </a:lnTo>
                <a:lnTo>
                  <a:pt x="0" y="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331641" y="-4748"/>
            <a:ext cx="2089148" cy="920314"/>
          </a:xfrm>
          <a:custGeom>
            <a:avLst/>
            <a:gdLst>
              <a:gd name="connsiteX0" fmla="*/ 0 w 1728192"/>
              <a:gd name="connsiteY0" fmla="*/ 0 h 915566"/>
              <a:gd name="connsiteX1" fmla="*/ 1728192 w 1728192"/>
              <a:gd name="connsiteY1" fmla="*/ 0 h 915566"/>
              <a:gd name="connsiteX2" fmla="*/ 1728192 w 1728192"/>
              <a:gd name="connsiteY2" fmla="*/ 915566 h 915566"/>
              <a:gd name="connsiteX3" fmla="*/ 0 w 1728192"/>
              <a:gd name="connsiteY3" fmla="*/ 915566 h 915566"/>
              <a:gd name="connsiteX4" fmla="*/ 0 w 1728192"/>
              <a:gd name="connsiteY4" fmla="*/ 0 h 915566"/>
              <a:gd name="connsiteX0" fmla="*/ 0 w 2086001"/>
              <a:gd name="connsiteY0" fmla="*/ 0 h 915566"/>
              <a:gd name="connsiteX1" fmla="*/ 2086001 w 2086001"/>
              <a:gd name="connsiteY1" fmla="*/ 7952 h 915566"/>
              <a:gd name="connsiteX2" fmla="*/ 1728192 w 2086001"/>
              <a:gd name="connsiteY2" fmla="*/ 915566 h 915566"/>
              <a:gd name="connsiteX3" fmla="*/ 0 w 2086001"/>
              <a:gd name="connsiteY3" fmla="*/ 915566 h 915566"/>
              <a:gd name="connsiteX4" fmla="*/ 0 w 2086001"/>
              <a:gd name="connsiteY4" fmla="*/ 0 h 915566"/>
              <a:gd name="connsiteX0" fmla="*/ 0 w 2086001"/>
              <a:gd name="connsiteY0" fmla="*/ 0 h 915566"/>
              <a:gd name="connsiteX1" fmla="*/ 2086001 w 2086001"/>
              <a:gd name="connsiteY1" fmla="*/ 7952 h 915566"/>
              <a:gd name="connsiteX2" fmla="*/ 1744095 w 2086001"/>
              <a:gd name="connsiteY2" fmla="*/ 907615 h 915566"/>
              <a:gd name="connsiteX3" fmla="*/ 0 w 2086001"/>
              <a:gd name="connsiteY3" fmla="*/ 915566 h 915566"/>
              <a:gd name="connsiteX4" fmla="*/ 0 w 2086001"/>
              <a:gd name="connsiteY4" fmla="*/ 0 h 915566"/>
              <a:gd name="connsiteX0" fmla="*/ 0 w 2054195"/>
              <a:gd name="connsiteY0" fmla="*/ 0 h 915566"/>
              <a:gd name="connsiteX1" fmla="*/ 2054195 w 2054195"/>
              <a:gd name="connsiteY1" fmla="*/ 0 h 915566"/>
              <a:gd name="connsiteX2" fmla="*/ 1744095 w 2054195"/>
              <a:gd name="connsiteY2" fmla="*/ 907615 h 915566"/>
              <a:gd name="connsiteX3" fmla="*/ 0 w 2054195"/>
              <a:gd name="connsiteY3" fmla="*/ 915566 h 915566"/>
              <a:gd name="connsiteX4" fmla="*/ 0 w 2054195"/>
              <a:gd name="connsiteY4" fmla="*/ 0 h 915566"/>
              <a:gd name="connsiteX0" fmla="*/ 0 w 2070098"/>
              <a:gd name="connsiteY0" fmla="*/ 0 h 915566"/>
              <a:gd name="connsiteX1" fmla="*/ 2070098 w 2070098"/>
              <a:gd name="connsiteY1" fmla="*/ 7952 h 915566"/>
              <a:gd name="connsiteX2" fmla="*/ 1744095 w 2070098"/>
              <a:gd name="connsiteY2" fmla="*/ 907615 h 915566"/>
              <a:gd name="connsiteX3" fmla="*/ 0 w 2070098"/>
              <a:gd name="connsiteY3" fmla="*/ 915566 h 915566"/>
              <a:gd name="connsiteX4" fmla="*/ 0 w 2070098"/>
              <a:gd name="connsiteY4" fmla="*/ 0 h 915566"/>
              <a:gd name="connsiteX0" fmla="*/ 357808 w 2070098"/>
              <a:gd name="connsiteY0" fmla="*/ 7951 h 907614"/>
              <a:gd name="connsiteX1" fmla="*/ 2070098 w 2070098"/>
              <a:gd name="connsiteY1" fmla="*/ 0 h 907614"/>
              <a:gd name="connsiteX2" fmla="*/ 1744095 w 2070098"/>
              <a:gd name="connsiteY2" fmla="*/ 899663 h 907614"/>
              <a:gd name="connsiteX3" fmla="*/ 0 w 2070098"/>
              <a:gd name="connsiteY3" fmla="*/ 907614 h 907614"/>
              <a:gd name="connsiteX4" fmla="*/ 357808 w 2070098"/>
              <a:gd name="connsiteY4" fmla="*/ 7951 h 907614"/>
              <a:gd name="connsiteX0" fmla="*/ 381662 w 2070098"/>
              <a:gd name="connsiteY0" fmla="*/ 0 h 915566"/>
              <a:gd name="connsiteX1" fmla="*/ 2070098 w 2070098"/>
              <a:gd name="connsiteY1" fmla="*/ 7952 h 915566"/>
              <a:gd name="connsiteX2" fmla="*/ 1744095 w 2070098"/>
              <a:gd name="connsiteY2" fmla="*/ 907615 h 915566"/>
              <a:gd name="connsiteX3" fmla="*/ 0 w 2070098"/>
              <a:gd name="connsiteY3" fmla="*/ 915566 h 915566"/>
              <a:gd name="connsiteX4" fmla="*/ 381662 w 2070098"/>
              <a:gd name="connsiteY4" fmla="*/ 0 h 915566"/>
              <a:gd name="connsiteX0" fmla="*/ 381662 w 2089148"/>
              <a:gd name="connsiteY0" fmla="*/ 4748 h 920314"/>
              <a:gd name="connsiteX1" fmla="*/ 2089148 w 2089148"/>
              <a:gd name="connsiteY1" fmla="*/ 0 h 920314"/>
              <a:gd name="connsiteX2" fmla="*/ 1744095 w 2089148"/>
              <a:gd name="connsiteY2" fmla="*/ 912363 h 920314"/>
              <a:gd name="connsiteX3" fmla="*/ 0 w 2089148"/>
              <a:gd name="connsiteY3" fmla="*/ 920314 h 920314"/>
              <a:gd name="connsiteX4" fmla="*/ 381662 w 2089148"/>
              <a:gd name="connsiteY4" fmla="*/ 4748 h 92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148" h="920314">
                <a:moveTo>
                  <a:pt x="381662" y="4748"/>
                </a:moveTo>
                <a:lnTo>
                  <a:pt x="2089148" y="0"/>
                </a:lnTo>
                <a:lnTo>
                  <a:pt x="1744095" y="912363"/>
                </a:lnTo>
                <a:lnTo>
                  <a:pt x="0" y="920314"/>
                </a:lnTo>
                <a:lnTo>
                  <a:pt x="381662" y="4748"/>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1819864"/>
            <a:ext cx="2731962" cy="3330670"/>
          </a:xfrm>
          <a:custGeom>
            <a:avLst/>
            <a:gdLst>
              <a:gd name="connsiteX0" fmla="*/ 0 w 1475656"/>
              <a:gd name="connsiteY0" fmla="*/ 0 h 3298864"/>
              <a:gd name="connsiteX1" fmla="*/ 1475656 w 1475656"/>
              <a:gd name="connsiteY1" fmla="*/ 0 h 3298864"/>
              <a:gd name="connsiteX2" fmla="*/ 1475656 w 1475656"/>
              <a:gd name="connsiteY2" fmla="*/ 3298864 h 3298864"/>
              <a:gd name="connsiteX3" fmla="*/ 0 w 1475656"/>
              <a:gd name="connsiteY3" fmla="*/ 3298864 h 3298864"/>
              <a:gd name="connsiteX4" fmla="*/ 0 w 1475656"/>
              <a:gd name="connsiteY4" fmla="*/ 0 h 3298864"/>
              <a:gd name="connsiteX0" fmla="*/ 0 w 2731962"/>
              <a:gd name="connsiteY0" fmla="*/ 31806 h 3330670"/>
              <a:gd name="connsiteX1" fmla="*/ 2731962 w 2731962"/>
              <a:gd name="connsiteY1" fmla="*/ 0 h 3330670"/>
              <a:gd name="connsiteX2" fmla="*/ 1475656 w 2731962"/>
              <a:gd name="connsiteY2" fmla="*/ 3330670 h 3330670"/>
              <a:gd name="connsiteX3" fmla="*/ 0 w 2731962"/>
              <a:gd name="connsiteY3" fmla="*/ 3330670 h 3330670"/>
              <a:gd name="connsiteX4" fmla="*/ 0 w 2731962"/>
              <a:gd name="connsiteY4" fmla="*/ 31806 h 3330670"/>
              <a:gd name="connsiteX0" fmla="*/ 7951 w 2731962"/>
              <a:gd name="connsiteY0" fmla="*/ 1 h 3330670"/>
              <a:gd name="connsiteX1" fmla="*/ 2731962 w 2731962"/>
              <a:gd name="connsiteY1" fmla="*/ 0 h 3330670"/>
              <a:gd name="connsiteX2" fmla="*/ 1475656 w 2731962"/>
              <a:gd name="connsiteY2" fmla="*/ 3330670 h 3330670"/>
              <a:gd name="connsiteX3" fmla="*/ 0 w 2731962"/>
              <a:gd name="connsiteY3" fmla="*/ 3330670 h 3330670"/>
              <a:gd name="connsiteX4" fmla="*/ 7951 w 2731962"/>
              <a:gd name="connsiteY4" fmla="*/ 1 h 3330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1962" h="3330670">
                <a:moveTo>
                  <a:pt x="7951" y="1"/>
                </a:moveTo>
                <a:lnTo>
                  <a:pt x="2731962" y="0"/>
                </a:lnTo>
                <a:lnTo>
                  <a:pt x="1475656" y="3330670"/>
                </a:lnTo>
                <a:lnTo>
                  <a:pt x="0" y="3330670"/>
                </a:lnTo>
                <a:cubicBezTo>
                  <a:pt x="2650" y="2220447"/>
                  <a:pt x="5301" y="1110224"/>
                  <a:pt x="7951" y="1"/>
                </a:cubicBezTo>
                <a:close/>
              </a:path>
            </a:pathLst>
          </a:custGeom>
          <a:blipFill dpi="0" rotWithShape="1">
            <a:blip r:embed="rId3" cstate="print">
              <a:extLst>
                <a:ext uri="{28A0092B-C50C-407E-A947-70E740481C1C}">
                  <a14:useLocalDpi xmlns:a14="http://schemas.microsoft.com/office/drawing/2010/main" val="0"/>
                </a:ext>
              </a:extLst>
            </a:blip>
            <a:srcRect/>
            <a:stretch>
              <a:fillRect r="-39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731962" y="915566"/>
            <a:ext cx="6412038" cy="904298"/>
          </a:xfrm>
          <a:custGeom>
            <a:avLst/>
            <a:gdLst>
              <a:gd name="connsiteX0" fmla="*/ 0 w 6412038"/>
              <a:gd name="connsiteY0" fmla="*/ 0 h 904298"/>
              <a:gd name="connsiteX1" fmla="*/ 6412038 w 6412038"/>
              <a:gd name="connsiteY1" fmla="*/ 0 h 904298"/>
              <a:gd name="connsiteX2" fmla="*/ 6412038 w 6412038"/>
              <a:gd name="connsiteY2" fmla="*/ 904298 h 904298"/>
              <a:gd name="connsiteX3" fmla="*/ 0 w 6412038"/>
              <a:gd name="connsiteY3" fmla="*/ 904298 h 904298"/>
              <a:gd name="connsiteX4" fmla="*/ 0 w 6412038"/>
              <a:gd name="connsiteY4" fmla="*/ 0 h 904298"/>
              <a:gd name="connsiteX0" fmla="*/ 302150 w 6412038"/>
              <a:gd name="connsiteY0" fmla="*/ 23854 h 904298"/>
              <a:gd name="connsiteX1" fmla="*/ 6412038 w 6412038"/>
              <a:gd name="connsiteY1" fmla="*/ 0 h 904298"/>
              <a:gd name="connsiteX2" fmla="*/ 6412038 w 6412038"/>
              <a:gd name="connsiteY2" fmla="*/ 904298 h 904298"/>
              <a:gd name="connsiteX3" fmla="*/ 0 w 6412038"/>
              <a:gd name="connsiteY3" fmla="*/ 904298 h 904298"/>
              <a:gd name="connsiteX4" fmla="*/ 302150 w 6412038"/>
              <a:gd name="connsiteY4" fmla="*/ 23854 h 904298"/>
              <a:gd name="connsiteX0" fmla="*/ 333955 w 6412038"/>
              <a:gd name="connsiteY0" fmla="*/ 0 h 904298"/>
              <a:gd name="connsiteX1" fmla="*/ 6412038 w 6412038"/>
              <a:gd name="connsiteY1" fmla="*/ 0 h 904298"/>
              <a:gd name="connsiteX2" fmla="*/ 6412038 w 6412038"/>
              <a:gd name="connsiteY2" fmla="*/ 904298 h 904298"/>
              <a:gd name="connsiteX3" fmla="*/ 0 w 6412038"/>
              <a:gd name="connsiteY3" fmla="*/ 904298 h 904298"/>
              <a:gd name="connsiteX4" fmla="*/ 333955 w 6412038"/>
              <a:gd name="connsiteY4" fmla="*/ 0 h 90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2038" h="904298">
                <a:moveTo>
                  <a:pt x="333955" y="0"/>
                </a:moveTo>
                <a:lnTo>
                  <a:pt x="6412038" y="0"/>
                </a:lnTo>
                <a:lnTo>
                  <a:pt x="6412038" y="904298"/>
                </a:lnTo>
                <a:lnTo>
                  <a:pt x="0" y="904298"/>
                </a:lnTo>
                <a:lnTo>
                  <a:pt x="333955" y="0"/>
                </a:lnTo>
                <a:close/>
              </a:path>
            </a:pathLst>
          </a:custGeom>
          <a:solidFill>
            <a:srgbClr val="1B3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25">
            <a:extLst>
              <a:ext uri="{FF2B5EF4-FFF2-40B4-BE49-F238E27FC236}">
                <a16:creationId xmlns:a16="http://schemas.microsoft.com/office/drawing/2014/main" xmlns="" id="{F38E0B83-A3B2-4BA4-9D90-5310EDD8BD07}"/>
              </a:ext>
            </a:extLst>
          </p:cNvPr>
          <p:cNvSpPr txBox="1"/>
          <p:nvPr/>
        </p:nvSpPr>
        <p:spPr>
          <a:xfrm>
            <a:off x="4651109" y="3935671"/>
            <a:ext cx="1839331" cy="364271"/>
          </a:xfrm>
          <a:prstGeom prst="rect">
            <a:avLst/>
          </a:prstGeom>
          <a:noFill/>
        </p:spPr>
        <p:txBody>
          <a:bodyPr wrap="none" lIns="144000" tIns="0" rIns="0" bIns="0" anchor="b" anchorCtr="0">
            <a:norm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rPr>
              <a:t>  </a:t>
            </a:r>
            <a:r>
              <a:rPr lang="zh-CN" altLang="en-US" sz="2000" b="1" dirty="0" smtClean="0">
                <a:solidFill>
                  <a:schemeClr val="bg1">
                    <a:lumMod val="50000"/>
                  </a:schemeClr>
                </a:solidFill>
                <a:latin typeface="微软雅黑" panose="020B0503020204020204" pitchFamily="34" charset="-122"/>
                <a:ea typeface="微软雅黑" panose="020B0503020204020204" pitchFamily="34" charset="-122"/>
              </a:rPr>
              <a:t>大数据技术</a:t>
            </a: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1" name="TextBox 23">
            <a:extLst>
              <a:ext uri="{FF2B5EF4-FFF2-40B4-BE49-F238E27FC236}">
                <a16:creationId xmlns:a16="http://schemas.microsoft.com/office/drawing/2014/main" xmlns="" id="{0629E07A-8512-4C9B-A99B-F9C3A48A45C1}"/>
              </a:ext>
            </a:extLst>
          </p:cNvPr>
          <p:cNvSpPr txBox="1"/>
          <p:nvPr/>
        </p:nvSpPr>
        <p:spPr>
          <a:xfrm>
            <a:off x="4651109" y="3431615"/>
            <a:ext cx="1839331" cy="364271"/>
          </a:xfrm>
          <a:prstGeom prst="rect">
            <a:avLst/>
          </a:prstGeom>
          <a:noFill/>
        </p:spPr>
        <p:txBody>
          <a:bodyPr wrap="none" lIns="144000" tIns="0" rIns="0" bIns="0" anchor="b" anchorCtr="0">
            <a:norm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rPr>
              <a:t>  </a:t>
            </a:r>
            <a:r>
              <a:rPr lang="zh-CN" altLang="en-US" sz="2000" b="1" dirty="0">
                <a:solidFill>
                  <a:schemeClr val="accent1"/>
                </a:solidFill>
              </a:rPr>
              <a:t>大数据案例</a:t>
            </a:r>
          </a:p>
        </p:txBody>
      </p:sp>
      <p:sp>
        <p:nvSpPr>
          <p:cNvPr id="13" name="TextBox 21">
            <a:extLst>
              <a:ext uri="{FF2B5EF4-FFF2-40B4-BE49-F238E27FC236}">
                <a16:creationId xmlns:a16="http://schemas.microsoft.com/office/drawing/2014/main" xmlns="" id="{EAE1BE26-13B2-4E56-A9D5-88C0765F3750}"/>
              </a:ext>
            </a:extLst>
          </p:cNvPr>
          <p:cNvSpPr txBox="1"/>
          <p:nvPr/>
        </p:nvSpPr>
        <p:spPr>
          <a:xfrm>
            <a:off x="4651109" y="2913419"/>
            <a:ext cx="1839331" cy="378411"/>
          </a:xfrm>
          <a:prstGeom prst="rect">
            <a:avLst/>
          </a:prstGeom>
          <a:noFill/>
        </p:spPr>
        <p:txBody>
          <a:bodyPr wrap="none" lIns="144000" tIns="0" rIns="0" bIns="0" anchor="b" anchorCtr="0">
            <a:norm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rPr>
              <a:t>  大数据基本概念</a:t>
            </a:r>
          </a:p>
        </p:txBody>
      </p:sp>
      <p:sp>
        <p:nvSpPr>
          <p:cNvPr id="14" name="Oval 18">
            <a:extLst>
              <a:ext uri="{FF2B5EF4-FFF2-40B4-BE49-F238E27FC236}">
                <a16:creationId xmlns:a16="http://schemas.microsoft.com/office/drawing/2014/main" xmlns="" id="{C24775E3-3863-46C0-9A4B-C7858E028C66}"/>
              </a:ext>
            </a:extLst>
          </p:cNvPr>
          <p:cNvSpPr/>
          <p:nvPr/>
        </p:nvSpPr>
        <p:spPr>
          <a:xfrm>
            <a:off x="4394020" y="2417675"/>
            <a:ext cx="355960" cy="35595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600">
                <a:solidFill>
                  <a:schemeClr val="bg1"/>
                </a:solidFill>
                <a:latin typeface="Impact" panose="020B0806030902050204" pitchFamily="34" charset="0"/>
              </a:rPr>
              <a:t>01</a:t>
            </a:r>
          </a:p>
        </p:txBody>
      </p:sp>
      <p:sp>
        <p:nvSpPr>
          <p:cNvPr id="15" name="TextBox 19">
            <a:extLst>
              <a:ext uri="{FF2B5EF4-FFF2-40B4-BE49-F238E27FC236}">
                <a16:creationId xmlns:a16="http://schemas.microsoft.com/office/drawing/2014/main" xmlns="" id="{574322CA-C024-44E5-93FE-FFB673CB9E01}"/>
              </a:ext>
            </a:extLst>
          </p:cNvPr>
          <p:cNvSpPr txBox="1"/>
          <p:nvPr/>
        </p:nvSpPr>
        <p:spPr>
          <a:xfrm>
            <a:off x="4651108" y="2368352"/>
            <a:ext cx="1839331" cy="374898"/>
          </a:xfrm>
          <a:prstGeom prst="rect">
            <a:avLst/>
          </a:prstGeom>
          <a:noFill/>
        </p:spPr>
        <p:txBody>
          <a:bodyPr wrap="none" lIns="144000" tIns="0" rIns="0" bIns="0" anchor="b" anchorCtr="0">
            <a:normAutofit/>
          </a:bodyPr>
          <a:lstStyle/>
          <a:p>
            <a:pPr defTabSz="914378">
              <a:lnSpc>
                <a:spcPct val="80000"/>
              </a:lnSpc>
              <a:defRPr/>
            </a:pP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  大数据背景</a:t>
            </a:r>
          </a:p>
        </p:txBody>
      </p:sp>
      <p:sp>
        <p:nvSpPr>
          <p:cNvPr id="7" name="TextBox 6"/>
          <p:cNvSpPr txBox="1"/>
          <p:nvPr/>
        </p:nvSpPr>
        <p:spPr>
          <a:xfrm>
            <a:off x="3491880" y="1140669"/>
            <a:ext cx="2016224"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目   录</a:t>
            </a:r>
          </a:p>
        </p:txBody>
      </p:sp>
      <p:sp>
        <p:nvSpPr>
          <p:cNvPr id="20" name="Oval 18">
            <a:extLst>
              <a:ext uri="{FF2B5EF4-FFF2-40B4-BE49-F238E27FC236}">
                <a16:creationId xmlns:a16="http://schemas.microsoft.com/office/drawing/2014/main" xmlns="" id="{C24775E3-3863-46C0-9A4B-C7858E028C66}"/>
              </a:ext>
            </a:extLst>
          </p:cNvPr>
          <p:cNvSpPr/>
          <p:nvPr/>
        </p:nvSpPr>
        <p:spPr>
          <a:xfrm>
            <a:off x="4389120" y="2945295"/>
            <a:ext cx="355960" cy="35595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600" dirty="0">
                <a:solidFill>
                  <a:schemeClr val="bg1"/>
                </a:solidFill>
                <a:latin typeface="Impact" panose="020B0806030902050204" pitchFamily="34" charset="0"/>
              </a:rPr>
              <a:t>02</a:t>
            </a:r>
          </a:p>
        </p:txBody>
      </p:sp>
      <p:sp>
        <p:nvSpPr>
          <p:cNvPr id="21" name="Oval 18">
            <a:extLst>
              <a:ext uri="{FF2B5EF4-FFF2-40B4-BE49-F238E27FC236}">
                <a16:creationId xmlns:a16="http://schemas.microsoft.com/office/drawing/2014/main" xmlns="" id="{C24775E3-3863-46C0-9A4B-C7858E028C66}"/>
              </a:ext>
            </a:extLst>
          </p:cNvPr>
          <p:cNvSpPr/>
          <p:nvPr/>
        </p:nvSpPr>
        <p:spPr>
          <a:xfrm>
            <a:off x="4389640" y="3443554"/>
            <a:ext cx="355960" cy="355959"/>
          </a:xfrm>
          <a:prstGeom prst="ellipse">
            <a:avLst/>
          </a:prstGeom>
          <a:solidFill>
            <a:srgbClr val="1B3C4B"/>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600" dirty="0">
                <a:solidFill>
                  <a:schemeClr val="bg1"/>
                </a:solidFill>
                <a:latin typeface="Impact" panose="020B0806030902050204" pitchFamily="34" charset="0"/>
              </a:rPr>
              <a:t>03</a:t>
            </a:r>
          </a:p>
        </p:txBody>
      </p:sp>
      <p:sp>
        <p:nvSpPr>
          <p:cNvPr id="22" name="Oval 18">
            <a:extLst>
              <a:ext uri="{FF2B5EF4-FFF2-40B4-BE49-F238E27FC236}">
                <a16:creationId xmlns:a16="http://schemas.microsoft.com/office/drawing/2014/main" xmlns="" id="{C24775E3-3863-46C0-9A4B-C7858E028C66}"/>
              </a:ext>
            </a:extLst>
          </p:cNvPr>
          <p:cNvSpPr/>
          <p:nvPr/>
        </p:nvSpPr>
        <p:spPr>
          <a:xfrm>
            <a:off x="4394020" y="3939298"/>
            <a:ext cx="355960" cy="35595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600" dirty="0">
                <a:solidFill>
                  <a:schemeClr val="bg1"/>
                </a:solidFill>
                <a:latin typeface="Impact" panose="020B0806030902050204" pitchFamily="34" charset="0"/>
              </a:rPr>
              <a:t>04</a:t>
            </a:r>
          </a:p>
        </p:txBody>
      </p:sp>
      <p:sp>
        <p:nvSpPr>
          <p:cNvPr id="16" name="TextBox 23">
            <a:extLst>
              <a:ext uri="{FF2B5EF4-FFF2-40B4-BE49-F238E27FC236}">
                <a16:creationId xmlns:a16="http://schemas.microsoft.com/office/drawing/2014/main" xmlns="" id="{0629E07A-8512-4C9B-A99B-F9C3A48A45C1}"/>
              </a:ext>
            </a:extLst>
          </p:cNvPr>
          <p:cNvSpPr txBox="1"/>
          <p:nvPr/>
        </p:nvSpPr>
        <p:spPr>
          <a:xfrm>
            <a:off x="4651108" y="4419372"/>
            <a:ext cx="1839331" cy="364271"/>
          </a:xfrm>
          <a:prstGeom prst="rect">
            <a:avLst/>
          </a:prstGeom>
          <a:noFill/>
        </p:spPr>
        <p:txBody>
          <a:bodyPr wrap="none" lIns="144000" tIns="0" rIns="0" bIns="0" anchor="b" anchorCtr="0">
            <a:norm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rPr>
              <a:t>  </a:t>
            </a:r>
            <a:r>
              <a:rPr lang="en-US" altLang="zh-CN" sz="2000" b="1" dirty="0" err="1" smtClean="0">
                <a:solidFill>
                  <a:schemeClr val="bg1">
                    <a:lumMod val="50000"/>
                  </a:schemeClr>
                </a:solidFill>
                <a:latin typeface="微软雅黑" panose="020B0503020204020204" pitchFamily="34" charset="-122"/>
                <a:ea typeface="微软雅黑" panose="020B0503020204020204" pitchFamily="34" charset="-122"/>
              </a:rPr>
              <a:t>Hadoop</a:t>
            </a:r>
            <a:r>
              <a:rPr lang="zh-CN" altLang="en-US" sz="2000" b="1" dirty="0" smtClean="0">
                <a:solidFill>
                  <a:schemeClr val="bg1">
                    <a:lumMod val="50000"/>
                  </a:schemeClr>
                </a:solidFill>
                <a:latin typeface="微软雅黑" panose="020B0503020204020204" pitchFamily="34" charset="-122"/>
                <a:ea typeface="微软雅黑" panose="020B0503020204020204" pitchFamily="34" charset="-122"/>
              </a:rPr>
              <a:t>介绍</a:t>
            </a: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 name="Oval 18">
            <a:extLst>
              <a:ext uri="{FF2B5EF4-FFF2-40B4-BE49-F238E27FC236}">
                <a16:creationId xmlns:a16="http://schemas.microsoft.com/office/drawing/2014/main" xmlns="" id="{C24775E3-3863-46C0-9A4B-C7858E028C66}"/>
              </a:ext>
            </a:extLst>
          </p:cNvPr>
          <p:cNvSpPr/>
          <p:nvPr/>
        </p:nvSpPr>
        <p:spPr>
          <a:xfrm>
            <a:off x="4389639" y="4431311"/>
            <a:ext cx="355960" cy="35595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600" dirty="0" smtClean="0">
                <a:solidFill>
                  <a:schemeClr val="bg1"/>
                </a:solidFill>
                <a:latin typeface="Impact" panose="020B0806030902050204" pitchFamily="34" charset="0"/>
              </a:rPr>
              <a:t>05</a:t>
            </a:r>
            <a:endParaRPr lang="en-US" altLang="zh-CN" sz="1600" dirty="0">
              <a:solidFill>
                <a:schemeClr val="bg1"/>
              </a:solidFill>
              <a:latin typeface="Impact" panose="020B0806030902050204" pitchFamily="34" charset="0"/>
            </a:endParaRPr>
          </a:p>
        </p:txBody>
      </p:sp>
    </p:spTree>
    <p:extLst>
      <p:ext uri="{BB962C8B-B14F-4D97-AF65-F5344CB8AC3E}">
        <p14:creationId xmlns:p14="http://schemas.microsoft.com/office/powerpoint/2010/main" val="242049537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大数据应用场景：金融</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6" name="Freeform 3"/>
          <p:cNvSpPr>
            <a:spLocks noChangeArrowheads="1"/>
          </p:cNvSpPr>
          <p:nvPr/>
        </p:nvSpPr>
        <p:spPr bwMode="auto">
          <a:xfrm>
            <a:off x="2177976" y="909216"/>
            <a:ext cx="1281112" cy="1728000"/>
          </a:xfrm>
          <a:custGeom>
            <a:avLst/>
            <a:gdLst>
              <a:gd name="T0" fmla="*/ 0 w 1280159"/>
              <a:gd name="T1" fmla="*/ 0 h 1699539"/>
              <a:gd name="T2" fmla="*/ 1299355 w 1280159"/>
              <a:gd name="T3" fmla="*/ 0 h 1699539"/>
              <a:gd name="T4" fmla="*/ 1299355 w 1280159"/>
              <a:gd name="T5" fmla="*/ 1681349 h 1699539"/>
              <a:gd name="T6" fmla="*/ 0 w 1280159"/>
              <a:gd name="T7" fmla="*/ 1681349 h 1699539"/>
              <a:gd name="T8" fmla="*/ 0 w 1280159"/>
              <a:gd name="T9" fmla="*/ 0 h 1699539"/>
              <a:gd name="T10" fmla="*/ 0 60000 65536"/>
              <a:gd name="T11" fmla="*/ 0 60000 65536"/>
              <a:gd name="T12" fmla="*/ 0 60000 65536"/>
              <a:gd name="T13" fmla="*/ 0 60000 65536"/>
              <a:gd name="T14" fmla="*/ 0 60000 65536"/>
              <a:gd name="T15" fmla="*/ 0 w 1280159"/>
              <a:gd name="T16" fmla="*/ 0 h 1699539"/>
              <a:gd name="T17" fmla="*/ 1280159 w 1280159"/>
              <a:gd name="T18" fmla="*/ 1699539 h 1699539"/>
            </a:gdLst>
            <a:ahLst/>
            <a:cxnLst>
              <a:cxn ang="T10">
                <a:pos x="T0" y="T1"/>
              </a:cxn>
              <a:cxn ang="T11">
                <a:pos x="T2" y="T3"/>
              </a:cxn>
              <a:cxn ang="T12">
                <a:pos x="T4" y="T5"/>
              </a:cxn>
              <a:cxn ang="T13">
                <a:pos x="T6" y="T7"/>
              </a:cxn>
              <a:cxn ang="T14">
                <a:pos x="T8" y="T9"/>
              </a:cxn>
            </a:cxnLst>
            <a:rect l="T15" t="T16" r="T17" b="T18"/>
            <a:pathLst>
              <a:path w="1280159" h="1699539">
                <a:moveTo>
                  <a:pt x="0" y="0"/>
                </a:moveTo>
                <a:lnTo>
                  <a:pt x="1280159" y="0"/>
                </a:lnTo>
                <a:lnTo>
                  <a:pt x="1280159" y="1699539"/>
                </a:lnTo>
                <a:lnTo>
                  <a:pt x="0" y="1699539"/>
                </a:lnTo>
                <a:lnTo>
                  <a:pt x="0" y="0"/>
                </a:lnTo>
              </a:path>
            </a:pathLst>
          </a:custGeom>
          <a:solidFill>
            <a:srgbClr val="505050"/>
          </a:solidFill>
          <a:ln w="12700">
            <a:solidFill>
              <a:srgbClr val="000000">
                <a:alpha val="0"/>
              </a:srgbClr>
            </a:solidFill>
            <a:miter lim="800000"/>
            <a:headEnd/>
            <a:tailEnd/>
          </a:ln>
        </p:spPr>
        <p:txBody>
          <a:bodyPr anchor="ctr"/>
          <a:lstStyle/>
          <a:p>
            <a:endParaRPr lang="zh-CN" altLang="en-US"/>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6388" y="1271166"/>
            <a:ext cx="12827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6388" y="2940310"/>
            <a:ext cx="1289739" cy="17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8126" y="894929"/>
            <a:ext cx="132080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7964" y="890062"/>
            <a:ext cx="1344000" cy="17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2271" y="2919406"/>
            <a:ext cx="1280460" cy="17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97964" y="2940310"/>
            <a:ext cx="1302261" cy="17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
          <p:cNvSpPr>
            <a:spLocks noChangeArrowheads="1"/>
          </p:cNvSpPr>
          <p:nvPr/>
        </p:nvSpPr>
        <p:spPr bwMode="auto">
          <a:xfrm>
            <a:off x="5809871" y="2213492"/>
            <a:ext cx="878446" cy="26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700"/>
              </a:lnSpc>
              <a:spcBef>
                <a:spcPct val="0"/>
              </a:spcBef>
              <a:buNone/>
            </a:pPr>
            <a:r>
              <a:rPr lang="en-US" altLang="zh-CN" sz="1600" dirty="0" err="1">
                <a:solidFill>
                  <a:srgbClr val="FFFFFF"/>
                </a:solidFill>
                <a:latin typeface="Times New Roman" panose="02020603050405020304" pitchFamily="18" charset="0"/>
                <a:ea typeface="宋体" panose="02010600030101010101" pitchFamily="2" charset="-122"/>
                <a:sym typeface="Times New Roman" panose="02020603050405020304" pitchFamily="18" charset="0"/>
              </a:rPr>
              <a:t>评估</a:t>
            </a:r>
            <a:r>
              <a:rPr lang="en-US" altLang="zh-CN" sz="1600" dirty="0">
                <a:solidFill>
                  <a:srgbClr val="FFFFFF"/>
                </a:solidFill>
                <a:latin typeface="Times New Roman" panose="02020603050405020304" pitchFamily="18" charset="0"/>
                <a:ea typeface="宋体" panose="02010600030101010101" pitchFamily="2" charset="-122"/>
                <a:sym typeface="Times New Roman" panose="02020603050405020304" pitchFamily="18" charset="0"/>
              </a:rPr>
              <a:t>/</a:t>
            </a:r>
            <a:r>
              <a:rPr lang="en-US" altLang="zh-CN" sz="1600" dirty="0" err="1">
                <a:solidFill>
                  <a:srgbClr val="FFFFFF"/>
                </a:solidFill>
                <a:latin typeface="Times New Roman" panose="02020603050405020304" pitchFamily="18" charset="0"/>
                <a:ea typeface="宋体" panose="02010600030101010101" pitchFamily="2" charset="-122"/>
                <a:sym typeface="Times New Roman" panose="02020603050405020304" pitchFamily="18" charset="0"/>
              </a:rPr>
              <a:t>预测</a:t>
            </a:r>
            <a:endParaRPr lang="zh-CN" altLang="en-US" sz="1800" dirty="0">
              <a:latin typeface="Arial" panose="020B0604020202020204" pitchFamily="34" charset="0"/>
              <a:ea typeface="宋体" panose="02010600030101010101" pitchFamily="2" charset="-122"/>
            </a:endParaRPr>
          </a:p>
        </p:txBody>
      </p:sp>
      <p:sp>
        <p:nvSpPr>
          <p:cNvPr id="16" name="TextBox 1"/>
          <p:cNvSpPr>
            <a:spLocks noChangeArrowheads="1"/>
          </p:cNvSpPr>
          <p:nvPr/>
        </p:nvSpPr>
        <p:spPr bwMode="auto">
          <a:xfrm>
            <a:off x="2390700" y="4098005"/>
            <a:ext cx="1176338" cy="482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700"/>
              </a:lnSpc>
              <a:spcBef>
                <a:spcPct val="0"/>
              </a:spcBef>
              <a:buNone/>
            </a:pPr>
            <a:r>
              <a:rPr lang="en-US" altLang="zh-CN" sz="1600" dirty="0" err="1" smtClean="0">
                <a:solidFill>
                  <a:srgbClr val="FFFFFF"/>
                </a:solidFill>
                <a:latin typeface="Times New Roman" panose="02020603050405020304" pitchFamily="18" charset="0"/>
                <a:ea typeface="宋体" panose="02010600030101010101" pitchFamily="2" charset="-122"/>
                <a:sym typeface="Times New Roman" panose="02020603050405020304" pitchFamily="18" charset="0"/>
              </a:rPr>
              <a:t>数据收集</a:t>
            </a:r>
            <a:endParaRPr lang="en-US" altLang="zh-CN" sz="1600" dirty="0">
              <a:solidFill>
                <a:srgbClr val="FFFFFF"/>
              </a:solidFill>
              <a:latin typeface="Times New Roman" panose="02020603050405020304" pitchFamily="18" charset="0"/>
              <a:ea typeface="宋体" panose="02010600030101010101" pitchFamily="2" charset="-122"/>
              <a:sym typeface="Times New Roman" panose="02020603050405020304" pitchFamily="18" charset="0"/>
            </a:endParaRPr>
          </a:p>
          <a:p>
            <a:pPr eaLnBrk="1" hangingPunct="1">
              <a:lnSpc>
                <a:spcPts val="1700"/>
              </a:lnSpc>
              <a:spcBef>
                <a:spcPct val="0"/>
              </a:spcBef>
              <a:buNone/>
            </a:pPr>
            <a:r>
              <a:rPr lang="en-US" altLang="zh-CN" sz="1600" dirty="0" smtClean="0">
                <a:solidFill>
                  <a:srgbClr val="FFFFFF"/>
                </a:solidFill>
                <a:latin typeface="Times New Roman" panose="02020603050405020304" pitchFamily="18" charset="0"/>
                <a:ea typeface="宋体" panose="02010600030101010101" pitchFamily="2" charset="-122"/>
                <a:sym typeface="Times New Roman" panose="02020603050405020304" pitchFamily="18" charset="0"/>
              </a:rPr>
              <a:t>加</a:t>
            </a:r>
            <a:r>
              <a:rPr lang="zh-CN" altLang="en-US" sz="1600" dirty="0" smtClean="0">
                <a:solidFill>
                  <a:srgbClr val="FFFFFF"/>
                </a:solidFill>
                <a:latin typeface="Times New Roman" panose="02020603050405020304" pitchFamily="18" charset="0"/>
                <a:ea typeface="宋体" panose="02010600030101010101" pitchFamily="2" charset="-122"/>
                <a:sym typeface="Times New Roman" panose="02020603050405020304" pitchFamily="18" charset="0"/>
              </a:rPr>
              <a:t>工</a:t>
            </a:r>
            <a:endParaRPr lang="zh-CN" altLang="en-US" sz="1800" dirty="0">
              <a:latin typeface="Arial" panose="020B0604020202020204" pitchFamily="34" charset="0"/>
              <a:ea typeface="宋体" panose="02010600030101010101" pitchFamily="2" charset="-122"/>
            </a:endParaRPr>
          </a:p>
        </p:txBody>
      </p:sp>
      <p:sp>
        <p:nvSpPr>
          <p:cNvPr id="19" name="TextBox 1"/>
          <p:cNvSpPr>
            <a:spLocks noChangeArrowheads="1"/>
          </p:cNvSpPr>
          <p:nvPr/>
        </p:nvSpPr>
        <p:spPr bwMode="auto">
          <a:xfrm>
            <a:off x="4113992" y="2213492"/>
            <a:ext cx="820738" cy="251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600"/>
              </a:lnSpc>
              <a:spcBef>
                <a:spcPct val="0"/>
              </a:spcBef>
              <a:buNone/>
            </a:pPr>
            <a:r>
              <a:rPr lang="en-US" altLang="zh-CN" sz="1600" dirty="0" err="1" smtClean="0">
                <a:solidFill>
                  <a:srgbClr val="FFFFFF"/>
                </a:solidFill>
                <a:latin typeface="Times New Roman" panose="02020603050405020304" pitchFamily="18" charset="0"/>
                <a:ea typeface="宋体" panose="02010600030101010101" pitchFamily="2" charset="-122"/>
                <a:sym typeface="Times New Roman" panose="02020603050405020304" pitchFamily="18" charset="0"/>
              </a:rPr>
              <a:t>关联分析</a:t>
            </a:r>
            <a:endParaRPr lang="zh-CN" altLang="en-US" sz="1600" dirty="0">
              <a:solidFill>
                <a:srgbClr val="FFFFFF"/>
              </a:solidFill>
              <a:latin typeface="Times New Roman" panose="02020603050405020304" pitchFamily="18" charset="0"/>
              <a:ea typeface="宋体" panose="02010600030101010101" pitchFamily="2" charset="-122"/>
              <a:sym typeface="Times New Roman" panose="02020603050405020304" pitchFamily="18" charset="0"/>
            </a:endParaRPr>
          </a:p>
        </p:txBody>
      </p:sp>
      <p:sp>
        <p:nvSpPr>
          <p:cNvPr id="21" name="TextBox 1"/>
          <p:cNvSpPr>
            <a:spLocks noChangeArrowheads="1"/>
          </p:cNvSpPr>
          <p:nvPr/>
        </p:nvSpPr>
        <p:spPr bwMode="auto">
          <a:xfrm>
            <a:off x="5838725" y="4213420"/>
            <a:ext cx="820738" cy="251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600"/>
              </a:lnSpc>
              <a:spcBef>
                <a:spcPct val="0"/>
              </a:spcBef>
              <a:buNone/>
            </a:pPr>
            <a:r>
              <a:rPr lang="en-US" altLang="zh-CN" sz="1600" dirty="0" err="1">
                <a:solidFill>
                  <a:srgbClr val="FFFFFF"/>
                </a:solidFill>
                <a:latin typeface="Times New Roman" panose="02020603050405020304" pitchFamily="18" charset="0"/>
                <a:ea typeface="宋体" panose="02010600030101010101" pitchFamily="2" charset="-122"/>
                <a:sym typeface="Times New Roman" panose="02020603050405020304" pitchFamily="18" charset="0"/>
              </a:rPr>
              <a:t>风险管理</a:t>
            </a:r>
            <a:endParaRPr lang="zh-CN" altLang="en-US" sz="1800" dirty="0">
              <a:latin typeface="Arial" panose="020B0604020202020204" pitchFamily="34" charset="0"/>
              <a:ea typeface="宋体" panose="02010600030101010101" pitchFamily="2" charset="-122"/>
            </a:endParaRPr>
          </a:p>
        </p:txBody>
      </p:sp>
      <p:sp>
        <p:nvSpPr>
          <p:cNvPr id="22" name="TextBox 1"/>
          <p:cNvSpPr>
            <a:spLocks noChangeArrowheads="1"/>
          </p:cNvSpPr>
          <p:nvPr/>
        </p:nvSpPr>
        <p:spPr bwMode="auto">
          <a:xfrm>
            <a:off x="4116826" y="4206565"/>
            <a:ext cx="987425"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600"/>
              </a:lnSpc>
              <a:spcBef>
                <a:spcPct val="0"/>
              </a:spcBef>
              <a:buNone/>
            </a:pPr>
            <a:r>
              <a:rPr lang="zh-CN" altLang="en-US" sz="1600" dirty="0">
                <a:solidFill>
                  <a:srgbClr val="FFFFFF"/>
                </a:solidFill>
                <a:latin typeface="Times New Roman" panose="02020603050405020304" pitchFamily="18" charset="0"/>
                <a:ea typeface="宋体" panose="02010600030101010101" pitchFamily="2" charset="-122"/>
                <a:sym typeface="Times New Roman" panose="02020603050405020304" pitchFamily="18" charset="0"/>
              </a:rPr>
              <a:t>知识发现</a:t>
            </a:r>
            <a:endParaRPr lang="zh-CN" altLang="en-US" sz="1800" dirty="0">
              <a:latin typeface="Arial" panose="020B0604020202020204" pitchFamily="34" charset="0"/>
              <a:ea typeface="宋体" panose="02010600030101010101" pitchFamily="2" charset="-122"/>
            </a:endParaRPr>
          </a:p>
        </p:txBody>
      </p:sp>
      <p:sp>
        <p:nvSpPr>
          <p:cNvPr id="23" name="TextBox 1"/>
          <p:cNvSpPr>
            <a:spLocks noChangeArrowheads="1"/>
          </p:cNvSpPr>
          <p:nvPr/>
        </p:nvSpPr>
        <p:spPr bwMode="auto">
          <a:xfrm>
            <a:off x="2404988" y="2213492"/>
            <a:ext cx="889000" cy="26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700"/>
              </a:lnSpc>
              <a:spcBef>
                <a:spcPct val="0"/>
              </a:spcBef>
              <a:buNone/>
            </a:pPr>
            <a:r>
              <a:rPr lang="zh-CN" altLang="en-US" sz="1600" dirty="0">
                <a:solidFill>
                  <a:srgbClr val="FFFFFF"/>
                </a:solidFill>
                <a:latin typeface="Times New Roman" panose="02020603050405020304" pitchFamily="18" charset="0"/>
                <a:ea typeface="宋体" panose="02010600030101010101" pitchFamily="2" charset="-122"/>
                <a:sym typeface="Times New Roman" panose="02020603050405020304" pitchFamily="18" charset="0"/>
              </a:rPr>
              <a:t>商务智能</a:t>
            </a:r>
            <a:endParaRPr lang="zh-CN" altLang="en-US" sz="1800" dirty="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26069397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大数据应用场景：政务</a:t>
            </a:r>
            <a:endParaRPr lang="en-GB" altLang="zh-CN" sz="2400" dirty="0">
              <a:solidFill>
                <a:srgbClr val="778495"/>
              </a:solidFill>
              <a:latin typeface="微软雅黑" panose="020B0503020204020204" pitchFamily="34" charset="-122"/>
              <a:ea typeface="微软雅黑" panose="020B0503020204020204" pitchFamily="34" charset="-122"/>
            </a:endParaRPr>
          </a:p>
        </p:txBody>
      </p:sp>
      <p:pic>
        <p:nvPicPr>
          <p:cNvPr id="1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4883" y="935718"/>
            <a:ext cx="1134001" cy="151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2691" y="2931790"/>
            <a:ext cx="1144904" cy="151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6352" y="935718"/>
            <a:ext cx="1144904" cy="151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9805" y="2931790"/>
            <a:ext cx="1134000" cy="151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8724" y="935718"/>
            <a:ext cx="1134000" cy="151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6015" y="2931790"/>
            <a:ext cx="1144904" cy="151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00192" y="935718"/>
            <a:ext cx="1134000" cy="151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63129" y="2902188"/>
            <a:ext cx="1134000" cy="151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1421312" y="2551254"/>
            <a:ext cx="1126193" cy="307777"/>
          </a:xfrm>
          <a:prstGeom prst="rect">
            <a:avLst/>
          </a:prstGeom>
          <a:noFill/>
        </p:spPr>
        <p:txBody>
          <a:bodyPr wrap="square" rtlCol="0">
            <a:spAutoFit/>
          </a:bodyPr>
          <a:lstStyle/>
          <a:p>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交通优化</a:t>
            </a:r>
          </a:p>
        </p:txBody>
      </p:sp>
      <p:sp>
        <p:nvSpPr>
          <p:cNvPr id="42" name="文本框 41"/>
          <p:cNvSpPr txBox="1"/>
          <p:nvPr/>
        </p:nvSpPr>
        <p:spPr>
          <a:xfrm>
            <a:off x="3033146" y="2550116"/>
            <a:ext cx="1322829" cy="307777"/>
          </a:xfrm>
          <a:prstGeom prst="rect">
            <a:avLst/>
          </a:prstGeom>
          <a:noFill/>
        </p:spPr>
        <p:txBody>
          <a:bodyPr wrap="square" rtlCol="0">
            <a:spAutoFit/>
          </a:bodyPr>
          <a:lstStyle/>
          <a:p>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自然灾害预防</a:t>
            </a:r>
          </a:p>
        </p:txBody>
      </p:sp>
      <p:sp>
        <p:nvSpPr>
          <p:cNvPr id="43" name="文本框 42"/>
          <p:cNvSpPr txBox="1"/>
          <p:nvPr/>
        </p:nvSpPr>
        <p:spPr>
          <a:xfrm>
            <a:off x="4716015" y="2550116"/>
            <a:ext cx="1126193" cy="307777"/>
          </a:xfrm>
          <a:prstGeom prst="rect">
            <a:avLst/>
          </a:prstGeom>
          <a:noFill/>
        </p:spPr>
        <p:txBody>
          <a:bodyPr wrap="square" rtlCol="0">
            <a:spAutoFit/>
          </a:bodyPr>
          <a:lstStyle/>
          <a:p>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物流规划</a:t>
            </a:r>
          </a:p>
        </p:txBody>
      </p:sp>
      <p:sp>
        <p:nvSpPr>
          <p:cNvPr id="44" name="文本框 43"/>
          <p:cNvSpPr txBox="1"/>
          <p:nvPr/>
        </p:nvSpPr>
        <p:spPr>
          <a:xfrm>
            <a:off x="6300192" y="2550116"/>
            <a:ext cx="1126193" cy="307777"/>
          </a:xfrm>
          <a:prstGeom prst="rect">
            <a:avLst/>
          </a:prstGeom>
          <a:noFill/>
        </p:spPr>
        <p:txBody>
          <a:bodyPr wrap="square" rtlCol="0">
            <a:spAutoFit/>
          </a:bodyPr>
          <a:lstStyle/>
          <a:p>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热点追踪</a:t>
            </a:r>
          </a:p>
        </p:txBody>
      </p:sp>
      <p:sp>
        <p:nvSpPr>
          <p:cNvPr id="45" name="文本框 44"/>
          <p:cNvSpPr txBox="1"/>
          <p:nvPr/>
        </p:nvSpPr>
        <p:spPr>
          <a:xfrm>
            <a:off x="1432691" y="4547327"/>
            <a:ext cx="1126193" cy="307777"/>
          </a:xfrm>
          <a:prstGeom prst="rect">
            <a:avLst/>
          </a:prstGeom>
          <a:noFill/>
        </p:spPr>
        <p:txBody>
          <a:bodyPr wrap="square" rtlCol="0">
            <a:spAutoFit/>
          </a:bodyPr>
          <a:lstStyle/>
          <a:p>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环境监控</a:t>
            </a:r>
          </a:p>
        </p:txBody>
      </p:sp>
      <p:sp>
        <p:nvSpPr>
          <p:cNvPr id="46" name="文本框 45"/>
          <p:cNvSpPr txBox="1"/>
          <p:nvPr/>
        </p:nvSpPr>
        <p:spPr>
          <a:xfrm>
            <a:off x="3033146" y="4547326"/>
            <a:ext cx="1126193" cy="307777"/>
          </a:xfrm>
          <a:prstGeom prst="rect">
            <a:avLst/>
          </a:prstGeom>
          <a:noFill/>
        </p:spPr>
        <p:txBody>
          <a:bodyPr wrap="square" rtlCol="0">
            <a:spAutoFit/>
          </a:bodyPr>
          <a:lstStyle/>
          <a:p>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就业分析</a:t>
            </a:r>
          </a:p>
        </p:txBody>
      </p:sp>
      <p:sp>
        <p:nvSpPr>
          <p:cNvPr id="47" name="文本框 46"/>
          <p:cNvSpPr txBox="1"/>
          <p:nvPr/>
        </p:nvSpPr>
        <p:spPr>
          <a:xfrm>
            <a:off x="4682627" y="4547325"/>
            <a:ext cx="1126193" cy="307777"/>
          </a:xfrm>
          <a:prstGeom prst="rect">
            <a:avLst/>
          </a:prstGeom>
          <a:noFill/>
        </p:spPr>
        <p:txBody>
          <a:bodyPr wrap="square" rtlCol="0">
            <a:spAutoFit/>
          </a:bodyPr>
          <a:lstStyle/>
          <a:p>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欺诈检测</a:t>
            </a:r>
          </a:p>
        </p:txBody>
      </p:sp>
      <p:sp>
        <p:nvSpPr>
          <p:cNvPr id="48" name="文本框 47"/>
          <p:cNvSpPr txBox="1"/>
          <p:nvPr/>
        </p:nvSpPr>
        <p:spPr>
          <a:xfrm>
            <a:off x="6332108" y="4562713"/>
            <a:ext cx="1126193" cy="307777"/>
          </a:xfrm>
          <a:prstGeom prst="rect">
            <a:avLst/>
          </a:prstGeom>
          <a:noFill/>
        </p:spPr>
        <p:txBody>
          <a:bodyPr wrap="square" rtlCol="0">
            <a:spAutoFit/>
          </a:bodyPr>
          <a:lstStyle/>
          <a:p>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经济预测</a:t>
            </a:r>
          </a:p>
        </p:txBody>
      </p:sp>
    </p:spTree>
    <p:extLst>
      <p:ext uri="{BB962C8B-B14F-4D97-AF65-F5344CB8AC3E}">
        <p14:creationId xmlns:p14="http://schemas.microsoft.com/office/powerpoint/2010/main" val="71743368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
          <p:cNvSpPr/>
          <p:nvPr/>
        </p:nvSpPr>
        <p:spPr>
          <a:xfrm>
            <a:off x="0" y="0"/>
            <a:ext cx="3419872" cy="5150534"/>
          </a:xfrm>
          <a:custGeom>
            <a:avLst/>
            <a:gdLst>
              <a:gd name="connsiteX0" fmla="*/ 0 w 5580112"/>
              <a:gd name="connsiteY0" fmla="*/ 0 h 5143500"/>
              <a:gd name="connsiteX1" fmla="*/ 5580112 w 5580112"/>
              <a:gd name="connsiteY1" fmla="*/ 0 h 5143500"/>
              <a:gd name="connsiteX2" fmla="*/ 5580112 w 5580112"/>
              <a:gd name="connsiteY2" fmla="*/ 5143500 h 5143500"/>
              <a:gd name="connsiteX3" fmla="*/ 0 w 5580112"/>
              <a:gd name="connsiteY3" fmla="*/ 5143500 h 5143500"/>
              <a:gd name="connsiteX4" fmla="*/ 0 w 5580112"/>
              <a:gd name="connsiteY4" fmla="*/ 0 h 5143500"/>
              <a:gd name="connsiteX0" fmla="*/ 0 w 5580112"/>
              <a:gd name="connsiteY0" fmla="*/ 0 h 5150534"/>
              <a:gd name="connsiteX1" fmla="*/ 5580112 w 5580112"/>
              <a:gd name="connsiteY1" fmla="*/ 0 h 5150534"/>
              <a:gd name="connsiteX2" fmla="*/ 2028020 w 5580112"/>
              <a:gd name="connsiteY2" fmla="*/ 5150534 h 5150534"/>
              <a:gd name="connsiteX3" fmla="*/ 0 w 5580112"/>
              <a:gd name="connsiteY3" fmla="*/ 5143500 h 5150534"/>
              <a:gd name="connsiteX4" fmla="*/ 0 w 5580112"/>
              <a:gd name="connsiteY4" fmla="*/ 0 h 5150534"/>
              <a:gd name="connsiteX0" fmla="*/ 0 w 5580112"/>
              <a:gd name="connsiteY0" fmla="*/ 0 h 5150534"/>
              <a:gd name="connsiteX1" fmla="*/ 5580112 w 5580112"/>
              <a:gd name="connsiteY1" fmla="*/ 0 h 5150534"/>
              <a:gd name="connsiteX2" fmla="*/ 2464118 w 5580112"/>
              <a:gd name="connsiteY2" fmla="*/ 5150534 h 5150534"/>
              <a:gd name="connsiteX3" fmla="*/ 0 w 5580112"/>
              <a:gd name="connsiteY3" fmla="*/ 5143500 h 5150534"/>
              <a:gd name="connsiteX4" fmla="*/ 0 w 5580112"/>
              <a:gd name="connsiteY4" fmla="*/ 0 h 5150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0112" h="5150534">
                <a:moveTo>
                  <a:pt x="0" y="0"/>
                </a:moveTo>
                <a:lnTo>
                  <a:pt x="5580112" y="0"/>
                </a:lnTo>
                <a:lnTo>
                  <a:pt x="2464118" y="5150534"/>
                </a:lnTo>
                <a:lnTo>
                  <a:pt x="0" y="5143500"/>
                </a:lnTo>
                <a:lnTo>
                  <a:pt x="0" y="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331641" y="-4748"/>
            <a:ext cx="2089148" cy="920314"/>
          </a:xfrm>
          <a:custGeom>
            <a:avLst/>
            <a:gdLst>
              <a:gd name="connsiteX0" fmla="*/ 0 w 1728192"/>
              <a:gd name="connsiteY0" fmla="*/ 0 h 915566"/>
              <a:gd name="connsiteX1" fmla="*/ 1728192 w 1728192"/>
              <a:gd name="connsiteY1" fmla="*/ 0 h 915566"/>
              <a:gd name="connsiteX2" fmla="*/ 1728192 w 1728192"/>
              <a:gd name="connsiteY2" fmla="*/ 915566 h 915566"/>
              <a:gd name="connsiteX3" fmla="*/ 0 w 1728192"/>
              <a:gd name="connsiteY3" fmla="*/ 915566 h 915566"/>
              <a:gd name="connsiteX4" fmla="*/ 0 w 1728192"/>
              <a:gd name="connsiteY4" fmla="*/ 0 h 915566"/>
              <a:gd name="connsiteX0" fmla="*/ 0 w 2086001"/>
              <a:gd name="connsiteY0" fmla="*/ 0 h 915566"/>
              <a:gd name="connsiteX1" fmla="*/ 2086001 w 2086001"/>
              <a:gd name="connsiteY1" fmla="*/ 7952 h 915566"/>
              <a:gd name="connsiteX2" fmla="*/ 1728192 w 2086001"/>
              <a:gd name="connsiteY2" fmla="*/ 915566 h 915566"/>
              <a:gd name="connsiteX3" fmla="*/ 0 w 2086001"/>
              <a:gd name="connsiteY3" fmla="*/ 915566 h 915566"/>
              <a:gd name="connsiteX4" fmla="*/ 0 w 2086001"/>
              <a:gd name="connsiteY4" fmla="*/ 0 h 915566"/>
              <a:gd name="connsiteX0" fmla="*/ 0 w 2086001"/>
              <a:gd name="connsiteY0" fmla="*/ 0 h 915566"/>
              <a:gd name="connsiteX1" fmla="*/ 2086001 w 2086001"/>
              <a:gd name="connsiteY1" fmla="*/ 7952 h 915566"/>
              <a:gd name="connsiteX2" fmla="*/ 1744095 w 2086001"/>
              <a:gd name="connsiteY2" fmla="*/ 907615 h 915566"/>
              <a:gd name="connsiteX3" fmla="*/ 0 w 2086001"/>
              <a:gd name="connsiteY3" fmla="*/ 915566 h 915566"/>
              <a:gd name="connsiteX4" fmla="*/ 0 w 2086001"/>
              <a:gd name="connsiteY4" fmla="*/ 0 h 915566"/>
              <a:gd name="connsiteX0" fmla="*/ 0 w 2054195"/>
              <a:gd name="connsiteY0" fmla="*/ 0 h 915566"/>
              <a:gd name="connsiteX1" fmla="*/ 2054195 w 2054195"/>
              <a:gd name="connsiteY1" fmla="*/ 0 h 915566"/>
              <a:gd name="connsiteX2" fmla="*/ 1744095 w 2054195"/>
              <a:gd name="connsiteY2" fmla="*/ 907615 h 915566"/>
              <a:gd name="connsiteX3" fmla="*/ 0 w 2054195"/>
              <a:gd name="connsiteY3" fmla="*/ 915566 h 915566"/>
              <a:gd name="connsiteX4" fmla="*/ 0 w 2054195"/>
              <a:gd name="connsiteY4" fmla="*/ 0 h 915566"/>
              <a:gd name="connsiteX0" fmla="*/ 0 w 2070098"/>
              <a:gd name="connsiteY0" fmla="*/ 0 h 915566"/>
              <a:gd name="connsiteX1" fmla="*/ 2070098 w 2070098"/>
              <a:gd name="connsiteY1" fmla="*/ 7952 h 915566"/>
              <a:gd name="connsiteX2" fmla="*/ 1744095 w 2070098"/>
              <a:gd name="connsiteY2" fmla="*/ 907615 h 915566"/>
              <a:gd name="connsiteX3" fmla="*/ 0 w 2070098"/>
              <a:gd name="connsiteY3" fmla="*/ 915566 h 915566"/>
              <a:gd name="connsiteX4" fmla="*/ 0 w 2070098"/>
              <a:gd name="connsiteY4" fmla="*/ 0 h 915566"/>
              <a:gd name="connsiteX0" fmla="*/ 357808 w 2070098"/>
              <a:gd name="connsiteY0" fmla="*/ 7951 h 907614"/>
              <a:gd name="connsiteX1" fmla="*/ 2070098 w 2070098"/>
              <a:gd name="connsiteY1" fmla="*/ 0 h 907614"/>
              <a:gd name="connsiteX2" fmla="*/ 1744095 w 2070098"/>
              <a:gd name="connsiteY2" fmla="*/ 899663 h 907614"/>
              <a:gd name="connsiteX3" fmla="*/ 0 w 2070098"/>
              <a:gd name="connsiteY3" fmla="*/ 907614 h 907614"/>
              <a:gd name="connsiteX4" fmla="*/ 357808 w 2070098"/>
              <a:gd name="connsiteY4" fmla="*/ 7951 h 907614"/>
              <a:gd name="connsiteX0" fmla="*/ 381662 w 2070098"/>
              <a:gd name="connsiteY0" fmla="*/ 0 h 915566"/>
              <a:gd name="connsiteX1" fmla="*/ 2070098 w 2070098"/>
              <a:gd name="connsiteY1" fmla="*/ 7952 h 915566"/>
              <a:gd name="connsiteX2" fmla="*/ 1744095 w 2070098"/>
              <a:gd name="connsiteY2" fmla="*/ 907615 h 915566"/>
              <a:gd name="connsiteX3" fmla="*/ 0 w 2070098"/>
              <a:gd name="connsiteY3" fmla="*/ 915566 h 915566"/>
              <a:gd name="connsiteX4" fmla="*/ 381662 w 2070098"/>
              <a:gd name="connsiteY4" fmla="*/ 0 h 915566"/>
              <a:gd name="connsiteX0" fmla="*/ 381662 w 2089148"/>
              <a:gd name="connsiteY0" fmla="*/ 4748 h 920314"/>
              <a:gd name="connsiteX1" fmla="*/ 2089148 w 2089148"/>
              <a:gd name="connsiteY1" fmla="*/ 0 h 920314"/>
              <a:gd name="connsiteX2" fmla="*/ 1744095 w 2089148"/>
              <a:gd name="connsiteY2" fmla="*/ 912363 h 920314"/>
              <a:gd name="connsiteX3" fmla="*/ 0 w 2089148"/>
              <a:gd name="connsiteY3" fmla="*/ 920314 h 920314"/>
              <a:gd name="connsiteX4" fmla="*/ 381662 w 2089148"/>
              <a:gd name="connsiteY4" fmla="*/ 4748 h 92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148" h="920314">
                <a:moveTo>
                  <a:pt x="381662" y="4748"/>
                </a:moveTo>
                <a:lnTo>
                  <a:pt x="2089148" y="0"/>
                </a:lnTo>
                <a:lnTo>
                  <a:pt x="1744095" y="912363"/>
                </a:lnTo>
                <a:lnTo>
                  <a:pt x="0" y="920314"/>
                </a:lnTo>
                <a:lnTo>
                  <a:pt x="381662" y="4748"/>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1819864"/>
            <a:ext cx="2731962" cy="3330670"/>
          </a:xfrm>
          <a:custGeom>
            <a:avLst/>
            <a:gdLst>
              <a:gd name="connsiteX0" fmla="*/ 0 w 1475656"/>
              <a:gd name="connsiteY0" fmla="*/ 0 h 3298864"/>
              <a:gd name="connsiteX1" fmla="*/ 1475656 w 1475656"/>
              <a:gd name="connsiteY1" fmla="*/ 0 h 3298864"/>
              <a:gd name="connsiteX2" fmla="*/ 1475656 w 1475656"/>
              <a:gd name="connsiteY2" fmla="*/ 3298864 h 3298864"/>
              <a:gd name="connsiteX3" fmla="*/ 0 w 1475656"/>
              <a:gd name="connsiteY3" fmla="*/ 3298864 h 3298864"/>
              <a:gd name="connsiteX4" fmla="*/ 0 w 1475656"/>
              <a:gd name="connsiteY4" fmla="*/ 0 h 3298864"/>
              <a:gd name="connsiteX0" fmla="*/ 0 w 2731962"/>
              <a:gd name="connsiteY0" fmla="*/ 31806 h 3330670"/>
              <a:gd name="connsiteX1" fmla="*/ 2731962 w 2731962"/>
              <a:gd name="connsiteY1" fmla="*/ 0 h 3330670"/>
              <a:gd name="connsiteX2" fmla="*/ 1475656 w 2731962"/>
              <a:gd name="connsiteY2" fmla="*/ 3330670 h 3330670"/>
              <a:gd name="connsiteX3" fmla="*/ 0 w 2731962"/>
              <a:gd name="connsiteY3" fmla="*/ 3330670 h 3330670"/>
              <a:gd name="connsiteX4" fmla="*/ 0 w 2731962"/>
              <a:gd name="connsiteY4" fmla="*/ 31806 h 3330670"/>
              <a:gd name="connsiteX0" fmla="*/ 7951 w 2731962"/>
              <a:gd name="connsiteY0" fmla="*/ 1 h 3330670"/>
              <a:gd name="connsiteX1" fmla="*/ 2731962 w 2731962"/>
              <a:gd name="connsiteY1" fmla="*/ 0 h 3330670"/>
              <a:gd name="connsiteX2" fmla="*/ 1475656 w 2731962"/>
              <a:gd name="connsiteY2" fmla="*/ 3330670 h 3330670"/>
              <a:gd name="connsiteX3" fmla="*/ 0 w 2731962"/>
              <a:gd name="connsiteY3" fmla="*/ 3330670 h 3330670"/>
              <a:gd name="connsiteX4" fmla="*/ 7951 w 2731962"/>
              <a:gd name="connsiteY4" fmla="*/ 1 h 3330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1962" h="3330670">
                <a:moveTo>
                  <a:pt x="7951" y="1"/>
                </a:moveTo>
                <a:lnTo>
                  <a:pt x="2731962" y="0"/>
                </a:lnTo>
                <a:lnTo>
                  <a:pt x="1475656" y="3330670"/>
                </a:lnTo>
                <a:lnTo>
                  <a:pt x="0" y="3330670"/>
                </a:lnTo>
                <a:cubicBezTo>
                  <a:pt x="2650" y="2220447"/>
                  <a:pt x="5301" y="1110224"/>
                  <a:pt x="7951" y="1"/>
                </a:cubicBezTo>
                <a:close/>
              </a:path>
            </a:pathLst>
          </a:custGeom>
          <a:blipFill dpi="0" rotWithShape="1">
            <a:blip r:embed="rId4" cstate="print">
              <a:extLst>
                <a:ext uri="{28A0092B-C50C-407E-A947-70E740481C1C}">
                  <a14:useLocalDpi xmlns:a14="http://schemas.microsoft.com/office/drawing/2010/main" val="0"/>
                </a:ext>
              </a:extLst>
            </a:blip>
            <a:srcRect/>
            <a:stretch>
              <a:fillRect r="-39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731962" y="915566"/>
            <a:ext cx="6412038" cy="904298"/>
          </a:xfrm>
          <a:custGeom>
            <a:avLst/>
            <a:gdLst>
              <a:gd name="connsiteX0" fmla="*/ 0 w 6412038"/>
              <a:gd name="connsiteY0" fmla="*/ 0 h 904298"/>
              <a:gd name="connsiteX1" fmla="*/ 6412038 w 6412038"/>
              <a:gd name="connsiteY1" fmla="*/ 0 h 904298"/>
              <a:gd name="connsiteX2" fmla="*/ 6412038 w 6412038"/>
              <a:gd name="connsiteY2" fmla="*/ 904298 h 904298"/>
              <a:gd name="connsiteX3" fmla="*/ 0 w 6412038"/>
              <a:gd name="connsiteY3" fmla="*/ 904298 h 904298"/>
              <a:gd name="connsiteX4" fmla="*/ 0 w 6412038"/>
              <a:gd name="connsiteY4" fmla="*/ 0 h 904298"/>
              <a:gd name="connsiteX0" fmla="*/ 302150 w 6412038"/>
              <a:gd name="connsiteY0" fmla="*/ 23854 h 904298"/>
              <a:gd name="connsiteX1" fmla="*/ 6412038 w 6412038"/>
              <a:gd name="connsiteY1" fmla="*/ 0 h 904298"/>
              <a:gd name="connsiteX2" fmla="*/ 6412038 w 6412038"/>
              <a:gd name="connsiteY2" fmla="*/ 904298 h 904298"/>
              <a:gd name="connsiteX3" fmla="*/ 0 w 6412038"/>
              <a:gd name="connsiteY3" fmla="*/ 904298 h 904298"/>
              <a:gd name="connsiteX4" fmla="*/ 302150 w 6412038"/>
              <a:gd name="connsiteY4" fmla="*/ 23854 h 904298"/>
              <a:gd name="connsiteX0" fmla="*/ 333955 w 6412038"/>
              <a:gd name="connsiteY0" fmla="*/ 0 h 904298"/>
              <a:gd name="connsiteX1" fmla="*/ 6412038 w 6412038"/>
              <a:gd name="connsiteY1" fmla="*/ 0 h 904298"/>
              <a:gd name="connsiteX2" fmla="*/ 6412038 w 6412038"/>
              <a:gd name="connsiteY2" fmla="*/ 904298 h 904298"/>
              <a:gd name="connsiteX3" fmla="*/ 0 w 6412038"/>
              <a:gd name="connsiteY3" fmla="*/ 904298 h 904298"/>
              <a:gd name="connsiteX4" fmla="*/ 333955 w 6412038"/>
              <a:gd name="connsiteY4" fmla="*/ 0 h 90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2038" h="904298">
                <a:moveTo>
                  <a:pt x="333955" y="0"/>
                </a:moveTo>
                <a:lnTo>
                  <a:pt x="6412038" y="0"/>
                </a:lnTo>
                <a:lnTo>
                  <a:pt x="6412038" y="904298"/>
                </a:lnTo>
                <a:lnTo>
                  <a:pt x="0" y="904298"/>
                </a:lnTo>
                <a:lnTo>
                  <a:pt x="333955" y="0"/>
                </a:lnTo>
                <a:close/>
              </a:path>
            </a:pathLst>
          </a:custGeom>
          <a:solidFill>
            <a:srgbClr val="1B3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25">
            <a:extLst>
              <a:ext uri="{FF2B5EF4-FFF2-40B4-BE49-F238E27FC236}">
                <a16:creationId xmlns:a16="http://schemas.microsoft.com/office/drawing/2014/main" xmlns="" id="{F38E0B83-A3B2-4BA4-9D90-5310EDD8BD07}"/>
              </a:ext>
            </a:extLst>
          </p:cNvPr>
          <p:cNvSpPr txBox="1"/>
          <p:nvPr/>
        </p:nvSpPr>
        <p:spPr>
          <a:xfrm>
            <a:off x="4651109" y="3935671"/>
            <a:ext cx="1839331" cy="364271"/>
          </a:xfrm>
          <a:prstGeom prst="rect">
            <a:avLst/>
          </a:prstGeom>
          <a:noFill/>
        </p:spPr>
        <p:txBody>
          <a:bodyPr wrap="none" lIns="144000" tIns="0" rIns="0" bIns="0" anchor="b" anchorCtr="0">
            <a:norm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rPr>
              <a:t>  </a:t>
            </a:r>
            <a:r>
              <a:rPr lang="zh-CN" altLang="en-US" sz="2000" b="1" dirty="0" smtClean="0">
                <a:solidFill>
                  <a:schemeClr val="bg1">
                    <a:lumMod val="50000"/>
                  </a:schemeClr>
                </a:solidFill>
                <a:latin typeface="微软雅黑" panose="020B0503020204020204" pitchFamily="34" charset="-122"/>
                <a:ea typeface="微软雅黑" panose="020B0503020204020204" pitchFamily="34" charset="-122"/>
              </a:rPr>
              <a:t>大数据技术</a:t>
            </a: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1" name="TextBox 23">
            <a:extLst>
              <a:ext uri="{FF2B5EF4-FFF2-40B4-BE49-F238E27FC236}">
                <a16:creationId xmlns:a16="http://schemas.microsoft.com/office/drawing/2014/main" xmlns="" id="{0629E07A-8512-4C9B-A99B-F9C3A48A45C1}"/>
              </a:ext>
            </a:extLst>
          </p:cNvPr>
          <p:cNvSpPr txBox="1"/>
          <p:nvPr/>
        </p:nvSpPr>
        <p:spPr>
          <a:xfrm>
            <a:off x="4651109" y="3431615"/>
            <a:ext cx="1839331" cy="364271"/>
          </a:xfrm>
          <a:prstGeom prst="rect">
            <a:avLst/>
          </a:prstGeom>
          <a:noFill/>
        </p:spPr>
        <p:txBody>
          <a:bodyPr wrap="none" lIns="144000" tIns="0" rIns="0" bIns="0" anchor="b" anchorCtr="0">
            <a:norm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rPr>
              <a:t>  </a:t>
            </a:r>
            <a:r>
              <a:rPr lang="zh-CN" altLang="en-US" sz="2000" b="1" dirty="0" smtClean="0">
                <a:solidFill>
                  <a:schemeClr val="bg1">
                    <a:lumMod val="50000"/>
                  </a:schemeClr>
                </a:solidFill>
                <a:latin typeface="微软雅黑" panose="020B0503020204020204" pitchFamily="34" charset="-122"/>
                <a:ea typeface="微软雅黑" panose="020B0503020204020204" pitchFamily="34" charset="-122"/>
              </a:rPr>
              <a:t>大数据案例</a:t>
            </a: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3" name="TextBox 21">
            <a:extLst>
              <a:ext uri="{FF2B5EF4-FFF2-40B4-BE49-F238E27FC236}">
                <a16:creationId xmlns:a16="http://schemas.microsoft.com/office/drawing/2014/main" xmlns="" id="{EAE1BE26-13B2-4E56-A9D5-88C0765F3750}"/>
              </a:ext>
            </a:extLst>
          </p:cNvPr>
          <p:cNvSpPr txBox="1"/>
          <p:nvPr/>
        </p:nvSpPr>
        <p:spPr>
          <a:xfrm>
            <a:off x="4651109" y="2913419"/>
            <a:ext cx="1839331" cy="378411"/>
          </a:xfrm>
          <a:prstGeom prst="rect">
            <a:avLst/>
          </a:prstGeom>
          <a:noFill/>
        </p:spPr>
        <p:txBody>
          <a:bodyPr wrap="none" lIns="144000" tIns="0" rIns="0" bIns="0" anchor="b" anchorCtr="0">
            <a:normAutofit/>
          </a:bodyPr>
          <a:lstStyle/>
          <a:p>
            <a:r>
              <a:rPr lang="zh-CN" altLang="en-US" sz="2000" b="1" dirty="0">
                <a:solidFill>
                  <a:schemeClr val="bg1">
                    <a:lumMod val="50000"/>
                  </a:schemeClr>
                </a:solidFill>
                <a:latin typeface="+mn-ea"/>
              </a:rPr>
              <a:t>  </a:t>
            </a:r>
            <a:r>
              <a:rPr lang="zh-CN" altLang="en-US" sz="2000" b="1" dirty="0" smtClean="0">
                <a:solidFill>
                  <a:schemeClr val="bg1">
                    <a:lumMod val="50000"/>
                  </a:schemeClr>
                </a:solidFill>
                <a:latin typeface="+mn-ea"/>
              </a:rPr>
              <a:t>大数据基本概念</a:t>
            </a:r>
            <a:endParaRPr lang="zh-CN" altLang="en-US" sz="2000" b="1" dirty="0">
              <a:solidFill>
                <a:schemeClr val="bg1">
                  <a:lumMod val="50000"/>
                </a:schemeClr>
              </a:solidFill>
              <a:latin typeface="+mn-ea"/>
            </a:endParaRPr>
          </a:p>
        </p:txBody>
      </p:sp>
      <p:sp>
        <p:nvSpPr>
          <p:cNvPr id="14" name="Oval 18">
            <a:extLst>
              <a:ext uri="{FF2B5EF4-FFF2-40B4-BE49-F238E27FC236}">
                <a16:creationId xmlns:a16="http://schemas.microsoft.com/office/drawing/2014/main" xmlns="" id="{C24775E3-3863-46C0-9A4B-C7858E028C66}"/>
              </a:ext>
            </a:extLst>
          </p:cNvPr>
          <p:cNvSpPr/>
          <p:nvPr/>
        </p:nvSpPr>
        <p:spPr>
          <a:xfrm>
            <a:off x="4394020" y="2417675"/>
            <a:ext cx="355960" cy="355959"/>
          </a:xfrm>
          <a:prstGeom prst="ellipse">
            <a:avLst/>
          </a:prstGeom>
          <a:solidFill>
            <a:srgbClr val="1B3C4B"/>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600">
                <a:solidFill>
                  <a:schemeClr val="bg1"/>
                </a:solidFill>
                <a:latin typeface="Impact" panose="020B0806030902050204" pitchFamily="34" charset="0"/>
              </a:rPr>
              <a:t>01</a:t>
            </a:r>
          </a:p>
        </p:txBody>
      </p:sp>
      <p:sp>
        <p:nvSpPr>
          <p:cNvPr id="15" name="TextBox 19">
            <a:extLst>
              <a:ext uri="{FF2B5EF4-FFF2-40B4-BE49-F238E27FC236}">
                <a16:creationId xmlns:a16="http://schemas.microsoft.com/office/drawing/2014/main" xmlns="" id="{574322CA-C024-44E5-93FE-FFB673CB9E01}"/>
              </a:ext>
            </a:extLst>
          </p:cNvPr>
          <p:cNvSpPr txBox="1"/>
          <p:nvPr/>
        </p:nvSpPr>
        <p:spPr>
          <a:xfrm>
            <a:off x="4651108" y="2368352"/>
            <a:ext cx="1839331" cy="374898"/>
          </a:xfrm>
          <a:prstGeom prst="rect">
            <a:avLst/>
          </a:prstGeom>
          <a:noFill/>
        </p:spPr>
        <p:txBody>
          <a:bodyPr wrap="none" lIns="144000" tIns="0" rIns="0" bIns="0" anchor="b" anchorCtr="0">
            <a:normAutofit/>
          </a:bodyPr>
          <a:lstStyle/>
          <a:p>
            <a:pPr defTabSz="914378">
              <a:lnSpc>
                <a:spcPct val="80000"/>
              </a:lnSpc>
              <a:defRPr/>
            </a:pP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  </a:t>
            </a:r>
            <a:r>
              <a:rPr lang="zh-CN" altLang="en-US" sz="2000" b="1" dirty="0">
                <a:solidFill>
                  <a:schemeClr val="accent1"/>
                </a:solidFill>
              </a:rPr>
              <a:t>大数据背景</a:t>
            </a:r>
          </a:p>
        </p:txBody>
      </p:sp>
      <p:sp>
        <p:nvSpPr>
          <p:cNvPr id="7" name="TextBox 6"/>
          <p:cNvSpPr txBox="1"/>
          <p:nvPr/>
        </p:nvSpPr>
        <p:spPr>
          <a:xfrm>
            <a:off x="3491880" y="1140669"/>
            <a:ext cx="2016224"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目   录</a:t>
            </a:r>
          </a:p>
        </p:txBody>
      </p:sp>
      <p:sp>
        <p:nvSpPr>
          <p:cNvPr id="20" name="Oval 18">
            <a:extLst>
              <a:ext uri="{FF2B5EF4-FFF2-40B4-BE49-F238E27FC236}">
                <a16:creationId xmlns:a16="http://schemas.microsoft.com/office/drawing/2014/main" xmlns="" id="{C24775E3-3863-46C0-9A4B-C7858E028C66}"/>
              </a:ext>
            </a:extLst>
          </p:cNvPr>
          <p:cNvSpPr/>
          <p:nvPr/>
        </p:nvSpPr>
        <p:spPr>
          <a:xfrm>
            <a:off x="4389120" y="2945295"/>
            <a:ext cx="355960" cy="35595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600" dirty="0">
                <a:solidFill>
                  <a:schemeClr val="bg1"/>
                </a:solidFill>
                <a:latin typeface="Impact" panose="020B0806030902050204" pitchFamily="34" charset="0"/>
              </a:rPr>
              <a:t>02</a:t>
            </a:r>
          </a:p>
        </p:txBody>
      </p:sp>
      <p:sp>
        <p:nvSpPr>
          <p:cNvPr id="21" name="Oval 18">
            <a:extLst>
              <a:ext uri="{FF2B5EF4-FFF2-40B4-BE49-F238E27FC236}">
                <a16:creationId xmlns:a16="http://schemas.microsoft.com/office/drawing/2014/main" xmlns="" id="{C24775E3-3863-46C0-9A4B-C7858E028C66}"/>
              </a:ext>
            </a:extLst>
          </p:cNvPr>
          <p:cNvSpPr/>
          <p:nvPr/>
        </p:nvSpPr>
        <p:spPr>
          <a:xfrm>
            <a:off x="4389640" y="3443554"/>
            <a:ext cx="355960" cy="35595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600" dirty="0">
                <a:solidFill>
                  <a:schemeClr val="bg1"/>
                </a:solidFill>
                <a:latin typeface="Impact" panose="020B0806030902050204" pitchFamily="34" charset="0"/>
              </a:rPr>
              <a:t>03</a:t>
            </a:r>
          </a:p>
        </p:txBody>
      </p:sp>
      <p:sp>
        <p:nvSpPr>
          <p:cNvPr id="22" name="Oval 18">
            <a:extLst>
              <a:ext uri="{FF2B5EF4-FFF2-40B4-BE49-F238E27FC236}">
                <a16:creationId xmlns:a16="http://schemas.microsoft.com/office/drawing/2014/main" xmlns="" id="{C24775E3-3863-46C0-9A4B-C7858E028C66}"/>
              </a:ext>
            </a:extLst>
          </p:cNvPr>
          <p:cNvSpPr/>
          <p:nvPr/>
        </p:nvSpPr>
        <p:spPr>
          <a:xfrm>
            <a:off x="4394020" y="3939298"/>
            <a:ext cx="355960" cy="35595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600" dirty="0">
                <a:solidFill>
                  <a:schemeClr val="bg1"/>
                </a:solidFill>
                <a:latin typeface="Impact" panose="020B0806030902050204" pitchFamily="34" charset="0"/>
              </a:rPr>
              <a:t>04</a:t>
            </a:r>
          </a:p>
        </p:txBody>
      </p:sp>
      <p:sp>
        <p:nvSpPr>
          <p:cNvPr id="16" name="TextBox 23">
            <a:extLst>
              <a:ext uri="{FF2B5EF4-FFF2-40B4-BE49-F238E27FC236}">
                <a16:creationId xmlns:a16="http://schemas.microsoft.com/office/drawing/2014/main" xmlns="" id="{0629E07A-8512-4C9B-A99B-F9C3A48A45C1}"/>
              </a:ext>
            </a:extLst>
          </p:cNvPr>
          <p:cNvSpPr txBox="1"/>
          <p:nvPr/>
        </p:nvSpPr>
        <p:spPr>
          <a:xfrm>
            <a:off x="4651108" y="4419372"/>
            <a:ext cx="1839331" cy="364271"/>
          </a:xfrm>
          <a:prstGeom prst="rect">
            <a:avLst/>
          </a:prstGeom>
          <a:noFill/>
        </p:spPr>
        <p:txBody>
          <a:bodyPr wrap="none" lIns="144000" tIns="0" rIns="0" bIns="0" anchor="b" anchorCtr="0">
            <a:norm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rPr>
              <a:t>  </a:t>
            </a:r>
            <a:r>
              <a:rPr lang="en-US" altLang="zh-CN" sz="2000" b="1" dirty="0" err="1" smtClean="0">
                <a:solidFill>
                  <a:schemeClr val="bg1">
                    <a:lumMod val="50000"/>
                  </a:schemeClr>
                </a:solidFill>
                <a:latin typeface="微软雅黑" panose="020B0503020204020204" pitchFamily="34" charset="-122"/>
                <a:ea typeface="微软雅黑" panose="020B0503020204020204" pitchFamily="34" charset="-122"/>
              </a:rPr>
              <a:t>Hadoop</a:t>
            </a:r>
            <a:r>
              <a:rPr lang="zh-CN" altLang="en-US" sz="2000" b="1" dirty="0" smtClean="0">
                <a:solidFill>
                  <a:schemeClr val="bg1">
                    <a:lumMod val="50000"/>
                  </a:schemeClr>
                </a:solidFill>
                <a:latin typeface="微软雅黑" panose="020B0503020204020204" pitchFamily="34" charset="-122"/>
                <a:ea typeface="微软雅黑" panose="020B0503020204020204" pitchFamily="34" charset="-122"/>
              </a:rPr>
              <a:t>介绍</a:t>
            </a: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 name="Oval 18">
            <a:extLst>
              <a:ext uri="{FF2B5EF4-FFF2-40B4-BE49-F238E27FC236}">
                <a16:creationId xmlns:a16="http://schemas.microsoft.com/office/drawing/2014/main" xmlns="" id="{C24775E3-3863-46C0-9A4B-C7858E028C66}"/>
              </a:ext>
            </a:extLst>
          </p:cNvPr>
          <p:cNvSpPr/>
          <p:nvPr/>
        </p:nvSpPr>
        <p:spPr>
          <a:xfrm>
            <a:off x="4389639" y="4431311"/>
            <a:ext cx="355960" cy="35595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600" dirty="0" smtClean="0">
                <a:solidFill>
                  <a:schemeClr val="bg1"/>
                </a:solidFill>
                <a:latin typeface="Impact" panose="020B0806030902050204" pitchFamily="34" charset="0"/>
              </a:rPr>
              <a:t>05</a:t>
            </a:r>
            <a:endParaRPr lang="en-US" altLang="zh-CN" sz="1600" dirty="0">
              <a:solidFill>
                <a:schemeClr val="bg1"/>
              </a:solidFill>
              <a:latin typeface="Impact" panose="020B0806030902050204" pitchFamily="34" charset="0"/>
            </a:endParaRPr>
          </a:p>
        </p:txBody>
      </p:sp>
    </p:spTree>
    <p:extLst>
      <p:ext uri="{BB962C8B-B14F-4D97-AF65-F5344CB8AC3E}">
        <p14:creationId xmlns:p14="http://schemas.microsoft.com/office/powerpoint/2010/main" val="326165648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75391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大数据应用场景：医疗健康</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2" name="圆角矩形 1"/>
          <p:cNvSpPr/>
          <p:nvPr/>
        </p:nvSpPr>
        <p:spPr>
          <a:xfrm>
            <a:off x="458050" y="843558"/>
            <a:ext cx="1728192" cy="3600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smtClean="0"/>
              <a:t>医院外部数据</a:t>
            </a:r>
            <a:endParaRPr lang="zh-CN" altLang="en-US" dirty="0"/>
          </a:p>
        </p:txBody>
      </p:sp>
      <p:sp>
        <p:nvSpPr>
          <p:cNvPr id="3" name="圆角矩形 2"/>
          <p:cNvSpPr/>
          <p:nvPr/>
        </p:nvSpPr>
        <p:spPr>
          <a:xfrm>
            <a:off x="458050" y="1491630"/>
            <a:ext cx="1728192" cy="21602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marL="171450" indent="-171450">
              <a:buFont typeface="Arial" panose="020B0604020202020204" pitchFamily="34" charset="0"/>
              <a:buChar char="•"/>
            </a:pPr>
            <a:r>
              <a:rPr lang="zh-CN" altLang="en-US" sz="1200" dirty="0" smtClean="0"/>
              <a:t>制药即医疗设备研发数据</a:t>
            </a:r>
            <a:endParaRPr lang="en-US" altLang="zh-CN" sz="1200" dirty="0" smtClean="0"/>
          </a:p>
          <a:p>
            <a:pPr marL="171450" indent="-171450">
              <a:buFont typeface="Arial" panose="020B0604020202020204" pitchFamily="34" charset="0"/>
              <a:buChar char="•"/>
            </a:pPr>
            <a:r>
              <a:rPr lang="zh-CN" altLang="en-US" sz="1200" dirty="0" smtClean="0"/>
              <a:t>医院及其他医院数据</a:t>
            </a:r>
            <a:endParaRPr lang="en-US" altLang="zh-CN" sz="1200" dirty="0" smtClean="0"/>
          </a:p>
          <a:p>
            <a:pPr marL="171450" indent="-171450">
              <a:buFont typeface="Arial" panose="020B0604020202020204" pitchFamily="34" charset="0"/>
              <a:buChar char="•"/>
            </a:pPr>
            <a:r>
              <a:rPr lang="zh-CN" altLang="en-US" sz="1200" dirty="0" smtClean="0"/>
              <a:t>急救数据</a:t>
            </a:r>
            <a:endParaRPr lang="en-US" altLang="zh-CN" sz="1200" dirty="0" smtClean="0"/>
          </a:p>
          <a:p>
            <a:pPr marL="171450" indent="-171450">
              <a:buFont typeface="Arial" panose="020B0604020202020204" pitchFamily="34" charset="0"/>
              <a:buChar char="•"/>
            </a:pPr>
            <a:r>
              <a:rPr lang="zh-CN" altLang="en-US" sz="1200" dirty="0" smtClean="0"/>
              <a:t>体检数据</a:t>
            </a:r>
            <a:endParaRPr lang="en-US" altLang="zh-CN" sz="1200" dirty="0" smtClean="0"/>
          </a:p>
          <a:p>
            <a:pPr marL="171450" indent="-171450">
              <a:buFont typeface="Arial" panose="020B0604020202020204" pitchFamily="34" charset="0"/>
              <a:buChar char="•"/>
            </a:pPr>
            <a:r>
              <a:rPr lang="zh-CN" altLang="en-US" sz="1200" dirty="0" smtClean="0"/>
              <a:t>网络公开数据</a:t>
            </a:r>
            <a:endParaRPr lang="en-US" altLang="zh-CN" sz="1200" dirty="0" smtClean="0"/>
          </a:p>
          <a:p>
            <a:pPr marL="171450" indent="-171450">
              <a:buFont typeface="Arial" panose="020B0604020202020204" pitchFamily="34" charset="0"/>
              <a:buChar char="•"/>
            </a:pPr>
            <a:r>
              <a:rPr lang="en-US" altLang="zh-CN" sz="1200" dirty="0" smtClean="0"/>
              <a:t>…………</a:t>
            </a:r>
            <a:endParaRPr lang="zh-CN" altLang="en-US" sz="1200" dirty="0"/>
          </a:p>
        </p:txBody>
      </p:sp>
      <p:sp>
        <p:nvSpPr>
          <p:cNvPr id="10" name="左弧形箭头 9"/>
          <p:cNvSpPr/>
          <p:nvPr/>
        </p:nvSpPr>
        <p:spPr>
          <a:xfrm rot="5400000">
            <a:off x="2301249" y="1772667"/>
            <a:ext cx="360040" cy="59005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左弧形箭头 19"/>
          <p:cNvSpPr/>
          <p:nvPr/>
        </p:nvSpPr>
        <p:spPr>
          <a:xfrm rot="15996847">
            <a:off x="2343684" y="2276457"/>
            <a:ext cx="360040" cy="59005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圆角矩形 23"/>
          <p:cNvSpPr/>
          <p:nvPr/>
        </p:nvSpPr>
        <p:spPr>
          <a:xfrm>
            <a:off x="4572000" y="843558"/>
            <a:ext cx="1728192" cy="360040"/>
          </a:xfrm>
          <a:prstGeom prst="roundRect">
            <a:avLst/>
          </a:prstGeom>
          <a:solidFill>
            <a:schemeClr val="accent5"/>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smtClean="0"/>
              <a:t>医院内部数据</a:t>
            </a:r>
            <a:endParaRPr lang="zh-CN" altLang="en-US" dirty="0"/>
          </a:p>
        </p:txBody>
      </p:sp>
      <p:sp>
        <p:nvSpPr>
          <p:cNvPr id="12" name="圆角矩形 11"/>
          <p:cNvSpPr/>
          <p:nvPr/>
        </p:nvSpPr>
        <p:spPr>
          <a:xfrm>
            <a:off x="2828849" y="1491630"/>
            <a:ext cx="5703591" cy="21602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7" name="圆角矩形 16"/>
          <p:cNvSpPr/>
          <p:nvPr/>
        </p:nvSpPr>
        <p:spPr>
          <a:xfrm>
            <a:off x="2915816" y="1635646"/>
            <a:ext cx="735510" cy="50405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400" dirty="0" smtClean="0"/>
              <a:t>临床数据</a:t>
            </a:r>
            <a:endParaRPr lang="zh-CN" altLang="en-US" sz="1400" dirty="0"/>
          </a:p>
        </p:txBody>
      </p:sp>
      <p:sp>
        <p:nvSpPr>
          <p:cNvPr id="25" name="圆角矩形 24"/>
          <p:cNvSpPr/>
          <p:nvPr/>
        </p:nvSpPr>
        <p:spPr>
          <a:xfrm>
            <a:off x="2923768" y="2175706"/>
            <a:ext cx="720080" cy="50405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400" dirty="0" smtClean="0"/>
              <a:t>经营数据</a:t>
            </a:r>
            <a:endParaRPr lang="zh-CN" altLang="en-US" sz="1400" dirty="0"/>
          </a:p>
        </p:txBody>
      </p:sp>
      <p:sp>
        <p:nvSpPr>
          <p:cNvPr id="26" name="圆角矩形 25"/>
          <p:cNvSpPr/>
          <p:nvPr/>
        </p:nvSpPr>
        <p:spPr>
          <a:xfrm>
            <a:off x="2915816" y="2710260"/>
            <a:ext cx="728032" cy="79759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400" dirty="0" smtClean="0"/>
              <a:t>患者行为数据</a:t>
            </a:r>
            <a:endParaRPr lang="zh-CN" altLang="en-US" sz="1400" dirty="0"/>
          </a:p>
        </p:txBody>
      </p:sp>
      <p:sp>
        <p:nvSpPr>
          <p:cNvPr id="27" name="圆角矩形 26"/>
          <p:cNvSpPr/>
          <p:nvPr/>
        </p:nvSpPr>
        <p:spPr>
          <a:xfrm>
            <a:off x="3651326" y="1635646"/>
            <a:ext cx="2072801" cy="50405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en-US" sz="1400" dirty="0" smtClean="0"/>
              <a:t>疾病、症状、诊疗、用药、医嘱</a:t>
            </a:r>
            <a:r>
              <a:rPr lang="en-US" altLang="zh-CN" sz="1400" dirty="0" smtClean="0"/>
              <a:t>……</a:t>
            </a:r>
            <a:endParaRPr lang="zh-CN" altLang="en-US" sz="1400" dirty="0"/>
          </a:p>
        </p:txBody>
      </p:sp>
      <p:sp>
        <p:nvSpPr>
          <p:cNvPr id="28" name="圆角矩形 27"/>
          <p:cNvSpPr/>
          <p:nvPr/>
        </p:nvSpPr>
        <p:spPr>
          <a:xfrm>
            <a:off x="3645980" y="2190955"/>
            <a:ext cx="2072801" cy="50405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en-US" sz="1400" dirty="0" smtClean="0"/>
              <a:t>药品入库、分发、服务资源</a:t>
            </a:r>
            <a:r>
              <a:rPr lang="en-US" altLang="zh-CN" sz="1400" dirty="0"/>
              <a:t>……</a:t>
            </a:r>
            <a:endParaRPr lang="zh-CN" altLang="en-US" sz="1400" dirty="0"/>
          </a:p>
        </p:txBody>
      </p:sp>
      <p:sp>
        <p:nvSpPr>
          <p:cNvPr id="29" name="圆角矩形 28"/>
          <p:cNvSpPr/>
          <p:nvPr/>
        </p:nvSpPr>
        <p:spPr>
          <a:xfrm>
            <a:off x="3643848" y="2857029"/>
            <a:ext cx="2072801" cy="50405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zh-CN" altLang="en-US" sz="1400" dirty="0" smtClean="0"/>
              <a:t>运动量、运动时间、睡眠量、血压</a:t>
            </a:r>
            <a:r>
              <a:rPr lang="en-US" altLang="zh-CN" sz="1400" dirty="0" smtClean="0"/>
              <a:t>……</a:t>
            </a:r>
            <a:endParaRPr lang="zh-CN" altLang="en-US" sz="1400" dirty="0"/>
          </a:p>
        </p:txBody>
      </p:sp>
      <p:sp>
        <p:nvSpPr>
          <p:cNvPr id="30" name="圆角矩形 29"/>
          <p:cNvSpPr/>
          <p:nvPr/>
        </p:nvSpPr>
        <p:spPr>
          <a:xfrm>
            <a:off x="6021929" y="1671384"/>
            <a:ext cx="720080" cy="1800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检索查询分析挖掘</a:t>
            </a:r>
            <a:endParaRPr lang="zh-CN" altLang="en-US" sz="1400" dirty="0"/>
          </a:p>
        </p:txBody>
      </p:sp>
      <p:sp>
        <p:nvSpPr>
          <p:cNvPr id="31" name="右箭头 30"/>
          <p:cNvSpPr/>
          <p:nvPr/>
        </p:nvSpPr>
        <p:spPr>
          <a:xfrm>
            <a:off x="5769201" y="2374354"/>
            <a:ext cx="242959" cy="2428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右箭头 31"/>
          <p:cNvSpPr/>
          <p:nvPr/>
        </p:nvSpPr>
        <p:spPr>
          <a:xfrm>
            <a:off x="6804331" y="2374353"/>
            <a:ext cx="359958" cy="2428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圆角矩形 32"/>
          <p:cNvSpPr/>
          <p:nvPr/>
        </p:nvSpPr>
        <p:spPr>
          <a:xfrm>
            <a:off x="7198515" y="1671384"/>
            <a:ext cx="1191726" cy="1800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提升医院运行效率、临床决策支持、医疗质量监管、辅助科研、个性化治疗</a:t>
            </a:r>
            <a:endParaRPr lang="zh-CN" altLang="en-US" sz="1400" dirty="0"/>
          </a:p>
        </p:txBody>
      </p:sp>
      <p:cxnSp>
        <p:nvCxnSpPr>
          <p:cNvPr id="35" name="直接箭头连接符 34"/>
          <p:cNvCxnSpPr/>
          <p:nvPr/>
        </p:nvCxnSpPr>
        <p:spPr>
          <a:xfrm>
            <a:off x="1475656" y="3651870"/>
            <a:ext cx="2160241"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3651326" y="3651870"/>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5652120" y="3651870"/>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H="1">
            <a:off x="5652120" y="3651870"/>
            <a:ext cx="2088233"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圆角矩形 43"/>
          <p:cNvSpPr/>
          <p:nvPr/>
        </p:nvSpPr>
        <p:spPr>
          <a:xfrm>
            <a:off x="3761118" y="3795886"/>
            <a:ext cx="1784770"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t>借助网络搜索能力、后台信息甄别和过滤技术</a:t>
            </a:r>
            <a:endParaRPr lang="zh-CN" altLang="en-US" sz="1200" dirty="0"/>
          </a:p>
        </p:txBody>
      </p:sp>
      <p:sp>
        <p:nvSpPr>
          <p:cNvPr id="45" name="圆角矩形 44"/>
          <p:cNvSpPr/>
          <p:nvPr/>
        </p:nvSpPr>
        <p:spPr>
          <a:xfrm>
            <a:off x="3761119" y="4576799"/>
            <a:ext cx="1784770" cy="4115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公共卫生</a:t>
            </a:r>
            <a:endParaRPr lang="zh-CN" altLang="en-US" dirty="0"/>
          </a:p>
        </p:txBody>
      </p:sp>
      <p:sp>
        <p:nvSpPr>
          <p:cNvPr id="46" name="下箭头 45"/>
          <p:cNvSpPr/>
          <p:nvPr/>
        </p:nvSpPr>
        <p:spPr>
          <a:xfrm>
            <a:off x="4572000" y="4259675"/>
            <a:ext cx="216024" cy="28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6180322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阿里金融</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17" name="文本占位符 2"/>
          <p:cNvSpPr>
            <a:spLocks noGrp="1"/>
          </p:cNvSpPr>
          <p:nvPr>
            <p:ph type="body" sz="quarter" idx="13"/>
          </p:nvPr>
        </p:nvSpPr>
        <p:spPr>
          <a:xfrm>
            <a:off x="458050" y="771549"/>
            <a:ext cx="8229600" cy="1440161"/>
          </a:xfrm>
        </p:spPr>
        <p:txBody>
          <a:bodyPr>
            <a:normAutofit/>
          </a:bodyPr>
          <a:lstStyle/>
          <a:p>
            <a:r>
              <a:rPr lang="zh-CN" altLang="en-US" sz="2000" dirty="0"/>
              <a:t>大数据与小而美的金融信贷</a:t>
            </a:r>
          </a:p>
          <a:p>
            <a:pPr lvl="1"/>
            <a:r>
              <a:rPr lang="zh-CN" altLang="en-US" sz="1600" dirty="0" smtClean="0"/>
              <a:t>构建</a:t>
            </a:r>
            <a:r>
              <a:rPr lang="zh-CN" altLang="en-US" sz="1600" dirty="0"/>
              <a:t>在互联网的基础</a:t>
            </a:r>
          </a:p>
          <a:p>
            <a:pPr lvl="1"/>
            <a:r>
              <a:rPr lang="zh-CN" altLang="en-US" sz="1600" dirty="0"/>
              <a:t>通过数据分析，以自主服务模式为主的、面对小微企业的信贷工厂</a:t>
            </a:r>
          </a:p>
          <a:p>
            <a:pPr lvl="1"/>
            <a:r>
              <a:rPr lang="en-US" altLang="zh-CN" sz="1600" dirty="0" smtClean="0"/>
              <a:t>24</a:t>
            </a:r>
            <a:r>
              <a:rPr lang="zh-CN" altLang="en-US" sz="1600" dirty="0" smtClean="0"/>
              <a:t>小时开放、随时申请、随时审批、随时发放的纯互联网的小额信贷服务</a:t>
            </a:r>
            <a:endParaRPr lang="zh-CN" altLang="en-US" sz="1600" dirty="0"/>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sp>
        <p:nvSpPr>
          <p:cNvPr id="20" name="文本占位符 2"/>
          <p:cNvSpPr txBox="1">
            <a:spLocks/>
          </p:cNvSpPr>
          <p:nvPr/>
        </p:nvSpPr>
        <p:spPr>
          <a:xfrm>
            <a:off x="458050" y="2408296"/>
            <a:ext cx="3465878" cy="259228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2000" dirty="0" smtClean="0"/>
              <a:t>现状：</a:t>
            </a:r>
          </a:p>
          <a:p>
            <a:pPr lvl="1"/>
            <a:r>
              <a:rPr lang="zh-CN" altLang="en-US" sz="1600" dirty="0"/>
              <a:t>中国将近</a:t>
            </a:r>
            <a:r>
              <a:rPr lang="en-US" altLang="zh-CN" sz="1600" dirty="0"/>
              <a:t>4200</a:t>
            </a:r>
            <a:r>
              <a:rPr lang="zh-CN" altLang="en-US" sz="1600" dirty="0"/>
              <a:t>万小微企业，占企业总数的的</a:t>
            </a:r>
            <a:r>
              <a:rPr lang="en-US" altLang="zh-CN" sz="1600" dirty="0"/>
              <a:t>97.3%</a:t>
            </a:r>
          </a:p>
          <a:p>
            <a:pPr lvl="1"/>
            <a:r>
              <a:rPr lang="zh-CN" altLang="en-US" sz="1600" dirty="0"/>
              <a:t>由于分布零散、业务不规范、盈利不明朗、信贷时间长、信用难以构建等现状，使得小微企业的贷款相当困难</a:t>
            </a:r>
          </a:p>
        </p:txBody>
      </p:sp>
      <p:sp>
        <p:nvSpPr>
          <p:cNvPr id="24" name="文本占位符 2"/>
          <p:cNvSpPr txBox="1">
            <a:spLocks/>
          </p:cNvSpPr>
          <p:nvPr/>
        </p:nvSpPr>
        <p:spPr>
          <a:xfrm>
            <a:off x="3923928" y="2408296"/>
            <a:ext cx="4032448" cy="2107670"/>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000" dirty="0" smtClean="0">
                <a:latin typeface="+mn-ea"/>
              </a:rPr>
              <a:t>ODPS</a:t>
            </a:r>
            <a:r>
              <a:rPr lang="zh-CN" altLang="en-US" sz="2000" dirty="0" smtClean="0">
                <a:latin typeface="+mn-ea"/>
              </a:rPr>
              <a:t>：</a:t>
            </a:r>
          </a:p>
          <a:p>
            <a:pPr>
              <a:spcBef>
                <a:spcPct val="0"/>
              </a:spcBef>
              <a:buFont typeface="Andalus" pitchFamily="18" charset="-78"/>
              <a:buChar char="–"/>
            </a:pPr>
            <a:r>
              <a:rPr lang="en-US" altLang="zh-CN" sz="1700" dirty="0">
                <a:latin typeface="+mn-ea"/>
                <a:sym typeface="Times New Roman" panose="02020603050405020304" pitchFamily="18" charset="0"/>
              </a:rPr>
              <a:t>Open Data Processing </a:t>
            </a:r>
            <a:r>
              <a:rPr lang="en-US" altLang="zh-CN" sz="1700" dirty="0" err="1">
                <a:latin typeface="+mn-ea"/>
                <a:sym typeface="Times New Roman" panose="02020603050405020304" pitchFamily="18" charset="0"/>
              </a:rPr>
              <a:t>Service，阿里云开放数据处理服务</a:t>
            </a:r>
            <a:endParaRPr lang="zh-CN" altLang="en-US" sz="1700" dirty="0">
              <a:latin typeface="+mn-ea"/>
              <a:sym typeface="Times New Roman" panose="02020603050405020304" pitchFamily="18" charset="0"/>
            </a:endParaRPr>
          </a:p>
          <a:p>
            <a:pPr>
              <a:spcBef>
                <a:spcPct val="0"/>
              </a:spcBef>
              <a:buFont typeface="Andalus" pitchFamily="18" charset="-78"/>
              <a:buChar char="–"/>
            </a:pPr>
            <a:r>
              <a:rPr lang="en-US" altLang="zh-CN" sz="1700" dirty="0" err="1">
                <a:latin typeface="+mn-ea"/>
                <a:sym typeface="Times New Roman" panose="02020603050405020304" pitchFamily="18" charset="0"/>
              </a:rPr>
              <a:t>来自淘宝、天猫</a:t>
            </a:r>
            <a:r>
              <a:rPr lang="en-US" altLang="zh-CN" sz="1700" dirty="0">
                <a:latin typeface="+mn-ea"/>
                <a:sym typeface="Times New Roman" panose="02020603050405020304" pitchFamily="18" charset="0"/>
              </a:rPr>
              <a:t>、 B2B、支付宝的交易数据、日志、聊天记录以及评价等各个方面的数据</a:t>
            </a:r>
            <a:endParaRPr lang="zh-CN" altLang="en-US" sz="1700" dirty="0">
              <a:latin typeface="+mn-ea"/>
            </a:endParaRPr>
          </a:p>
          <a:p>
            <a:pPr>
              <a:spcBef>
                <a:spcPct val="0"/>
              </a:spcBef>
              <a:buFont typeface="Andalus" pitchFamily="18" charset="-78"/>
              <a:buChar char="–"/>
            </a:pPr>
            <a:r>
              <a:rPr lang="en-US" altLang="zh-CN" sz="1700" dirty="0">
                <a:latin typeface="+mn-ea"/>
                <a:sym typeface="Times New Roman" panose="02020603050405020304" pitchFamily="18" charset="0"/>
              </a:rPr>
              <a:t>经过确定的调度、系统监控、数据分析、算法优化等流程，最终形成了310模式</a:t>
            </a:r>
            <a:endParaRPr lang="zh-CN" altLang="en-US" sz="1700" dirty="0">
              <a:latin typeface="+mn-ea"/>
            </a:endParaRPr>
          </a:p>
        </p:txBody>
      </p:sp>
    </p:spTree>
    <p:extLst>
      <p:ext uri="{BB962C8B-B14F-4D97-AF65-F5344CB8AC3E}">
        <p14:creationId xmlns:p14="http://schemas.microsoft.com/office/powerpoint/2010/main" val="334825949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阿里金融的实时业务墙</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pic>
        <p:nvPicPr>
          <p:cNvPr id="8" name="内容占位符 3"/>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763688" y="771550"/>
            <a:ext cx="4968552" cy="3726414"/>
          </a:xfrm>
          <a:prstGeom prst="rect">
            <a:avLst/>
          </a:prstGeom>
        </p:spPr>
      </p:pic>
    </p:spTree>
    <p:extLst>
      <p:ext uri="{BB962C8B-B14F-4D97-AF65-F5344CB8AC3E}">
        <p14:creationId xmlns:p14="http://schemas.microsoft.com/office/powerpoint/2010/main" val="261768250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阿里金融的数据和趣事</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17" name="文本占位符 2"/>
          <p:cNvSpPr>
            <a:spLocks noGrp="1"/>
          </p:cNvSpPr>
          <p:nvPr>
            <p:ph type="body" sz="quarter" idx="13"/>
          </p:nvPr>
        </p:nvSpPr>
        <p:spPr>
          <a:xfrm>
            <a:off x="458050" y="771549"/>
            <a:ext cx="8229600" cy="2880321"/>
          </a:xfrm>
        </p:spPr>
        <p:txBody>
          <a:bodyPr>
            <a:normAutofit/>
          </a:bodyPr>
          <a:lstStyle/>
          <a:p>
            <a:r>
              <a:rPr lang="zh-CN" altLang="en-US" sz="2000" dirty="0" smtClean="0"/>
              <a:t>意大利银行</a:t>
            </a:r>
            <a:r>
              <a:rPr lang="zh-CN" altLang="en-US" sz="2000" dirty="0"/>
              <a:t>坏账率</a:t>
            </a:r>
            <a:r>
              <a:rPr lang="en-US" altLang="zh-CN" sz="2000" dirty="0"/>
              <a:t>18.6%</a:t>
            </a:r>
          </a:p>
          <a:p>
            <a:r>
              <a:rPr lang="zh-CN" altLang="en-US" sz="2000" dirty="0"/>
              <a:t>西班牙银行坏账率</a:t>
            </a:r>
            <a:r>
              <a:rPr lang="en-US" altLang="zh-CN" sz="2000" dirty="0"/>
              <a:t>10.9%</a:t>
            </a:r>
          </a:p>
          <a:p>
            <a:r>
              <a:rPr lang="zh-CN" altLang="en-US" sz="2000" dirty="0"/>
              <a:t>我国规定银行坏账率</a:t>
            </a:r>
            <a:r>
              <a:rPr lang="en-US" altLang="zh-CN" sz="2000" dirty="0"/>
              <a:t>5%</a:t>
            </a:r>
            <a:r>
              <a:rPr lang="zh-CN" altLang="en-US" sz="2000" dirty="0"/>
              <a:t>以下，实际呢？</a:t>
            </a:r>
          </a:p>
          <a:p>
            <a:r>
              <a:rPr lang="zh-CN" altLang="en-US" sz="2000" dirty="0"/>
              <a:t>阿里金融坏账</a:t>
            </a:r>
            <a:r>
              <a:rPr lang="zh-CN" altLang="en-US" sz="2000" dirty="0" smtClean="0"/>
              <a:t>率</a:t>
            </a:r>
            <a:r>
              <a:rPr lang="en-US" altLang="zh-CN" sz="2000" dirty="0" smtClean="0">
                <a:solidFill>
                  <a:srgbClr val="FF0000"/>
                </a:solidFill>
              </a:rPr>
              <a:t>0.76</a:t>
            </a:r>
            <a:r>
              <a:rPr lang="en-US" altLang="zh-CN" sz="2000" dirty="0">
                <a:solidFill>
                  <a:srgbClr val="FF0000"/>
                </a:solidFill>
              </a:rPr>
              <a:t>%</a:t>
            </a:r>
          </a:p>
          <a:p>
            <a:r>
              <a:rPr lang="zh-CN" altLang="en-US" sz="2000" dirty="0">
                <a:solidFill>
                  <a:srgbClr val="FF0000"/>
                </a:solidFill>
              </a:rPr>
              <a:t>如何做到的？</a:t>
            </a:r>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pic>
        <p:nvPicPr>
          <p:cNvPr id="1026" name="Picture 2" descr="https://www.alikz.com/wp-content/uploads/2012/02/Alilo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28" y="2067694"/>
            <a:ext cx="4762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8165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阿里金融的数据和趣事</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17" name="文本占位符 2"/>
          <p:cNvSpPr>
            <a:spLocks noGrp="1"/>
          </p:cNvSpPr>
          <p:nvPr>
            <p:ph type="body" sz="quarter" idx="13"/>
          </p:nvPr>
        </p:nvSpPr>
        <p:spPr>
          <a:xfrm>
            <a:off x="458050" y="771549"/>
            <a:ext cx="8229600" cy="3384377"/>
          </a:xfrm>
        </p:spPr>
        <p:txBody>
          <a:bodyPr>
            <a:noAutofit/>
          </a:bodyPr>
          <a:lstStyle/>
          <a:p>
            <a:r>
              <a:rPr lang="zh-CN" altLang="en-US" sz="2000" dirty="0" smtClean="0"/>
              <a:t>海量</a:t>
            </a:r>
            <a:r>
              <a:rPr lang="zh-CN" altLang="en-US" sz="2000" dirty="0"/>
              <a:t>数据的存储和计算</a:t>
            </a:r>
          </a:p>
          <a:p>
            <a:pPr lvl="1"/>
            <a:r>
              <a:rPr lang="zh-CN" altLang="en-US" sz="1600" dirty="0">
                <a:latin typeface="+mn-ea"/>
              </a:rPr>
              <a:t>来自谷歌：数据量大比数据模型精细更具优势</a:t>
            </a:r>
          </a:p>
          <a:p>
            <a:pPr lvl="1"/>
            <a:r>
              <a:rPr lang="en-US" altLang="zh-CN" sz="1600" dirty="0" err="1">
                <a:latin typeface="+mn-ea"/>
              </a:rPr>
              <a:t>Hadoop</a:t>
            </a:r>
            <a:r>
              <a:rPr lang="en-US" altLang="zh-CN" sz="1600" dirty="0">
                <a:latin typeface="+mn-ea"/>
              </a:rPr>
              <a:t> 4500+</a:t>
            </a:r>
            <a:r>
              <a:rPr lang="zh-CN" altLang="en-US" sz="1600" dirty="0">
                <a:latin typeface="+mn-ea"/>
              </a:rPr>
              <a:t>服务器共同存储和并行计算</a:t>
            </a:r>
            <a:r>
              <a:rPr lang="en-US" altLang="zh-CN" sz="1600" dirty="0">
                <a:latin typeface="+mn-ea"/>
              </a:rPr>
              <a:t>69.1PB</a:t>
            </a:r>
            <a:r>
              <a:rPr lang="zh-CN" altLang="en-US" sz="1600" dirty="0">
                <a:latin typeface="+mn-ea"/>
              </a:rPr>
              <a:t>数据，总容量</a:t>
            </a:r>
            <a:r>
              <a:rPr lang="en-US" altLang="zh-CN" sz="1600" dirty="0">
                <a:latin typeface="+mn-ea"/>
              </a:rPr>
              <a:t>87PB</a:t>
            </a:r>
          </a:p>
          <a:p>
            <a:pPr lvl="1"/>
            <a:r>
              <a:rPr lang="zh-CN" altLang="en-US" sz="1600" dirty="0">
                <a:latin typeface="+mn-ea"/>
              </a:rPr>
              <a:t>每日净增量</a:t>
            </a:r>
            <a:r>
              <a:rPr lang="en-US" altLang="zh-CN" sz="1600" dirty="0">
                <a:latin typeface="+mn-ea"/>
              </a:rPr>
              <a:t>260TB</a:t>
            </a:r>
          </a:p>
          <a:p>
            <a:pPr lvl="1"/>
            <a:r>
              <a:rPr lang="zh-CN" altLang="en-US" sz="1600" dirty="0">
                <a:latin typeface="+mn-ea"/>
              </a:rPr>
              <a:t>每日作业数</a:t>
            </a:r>
            <a:r>
              <a:rPr lang="en-US" altLang="zh-CN" sz="1600" dirty="0">
                <a:latin typeface="+mn-ea"/>
              </a:rPr>
              <a:t>15-18</a:t>
            </a:r>
            <a:r>
              <a:rPr lang="zh-CN" altLang="en-US" sz="1600" dirty="0">
                <a:latin typeface="+mn-ea"/>
              </a:rPr>
              <a:t>万</a:t>
            </a:r>
          </a:p>
          <a:p>
            <a:pPr lvl="1"/>
            <a:r>
              <a:rPr lang="zh-CN" altLang="en-US" sz="1600" dirty="0">
                <a:latin typeface="+mn-ea"/>
              </a:rPr>
              <a:t>到</a:t>
            </a:r>
            <a:r>
              <a:rPr lang="en-US" altLang="zh-CN" sz="1600" dirty="0">
                <a:latin typeface="+mn-ea"/>
              </a:rPr>
              <a:t>2013</a:t>
            </a:r>
            <a:r>
              <a:rPr lang="zh-CN" altLang="en-US" sz="1600" dirty="0">
                <a:latin typeface="+mn-ea"/>
              </a:rPr>
              <a:t>年为止，除支付宝仍在部分使用</a:t>
            </a:r>
            <a:r>
              <a:rPr lang="en-US" altLang="zh-CN" sz="1600" dirty="0">
                <a:latin typeface="+mn-ea"/>
              </a:rPr>
              <a:t>Oracle</a:t>
            </a:r>
            <a:r>
              <a:rPr lang="zh-CN" altLang="en-US" sz="1600" dirty="0">
                <a:latin typeface="+mn-ea"/>
              </a:rPr>
              <a:t>，淘宝所有业务全部使用开源大数据框架，成本降低</a:t>
            </a:r>
            <a:r>
              <a:rPr lang="en-US" altLang="zh-CN" sz="1600" dirty="0">
                <a:latin typeface="+mn-ea"/>
              </a:rPr>
              <a:t>60%</a:t>
            </a:r>
            <a:r>
              <a:rPr lang="zh-CN" altLang="en-US" sz="1600" dirty="0">
                <a:latin typeface="+mn-ea"/>
              </a:rPr>
              <a:t>以上</a:t>
            </a:r>
          </a:p>
          <a:p>
            <a:endParaRPr lang="zh-CN" altLang="en-US" sz="2000" dirty="0"/>
          </a:p>
          <a:p>
            <a:r>
              <a:rPr lang="zh-CN" altLang="en-US" sz="2000" dirty="0">
                <a:latin typeface="+mn-ea"/>
              </a:rPr>
              <a:t>使用</a:t>
            </a:r>
            <a:r>
              <a:rPr lang="en-US" altLang="zh-CN" sz="2000" dirty="0">
                <a:latin typeface="+mn-ea"/>
              </a:rPr>
              <a:t>IOE</a:t>
            </a:r>
            <a:r>
              <a:rPr lang="zh-CN" altLang="en-US" sz="2000" dirty="0">
                <a:latin typeface="+mn-ea"/>
              </a:rPr>
              <a:t>，成本</a:t>
            </a:r>
            <a:r>
              <a:rPr lang="en-US" altLang="zh-CN" sz="2000" dirty="0">
                <a:latin typeface="+mn-ea"/>
              </a:rPr>
              <a:t>2000</a:t>
            </a:r>
            <a:r>
              <a:rPr lang="zh-CN" altLang="en-US" sz="2000" dirty="0">
                <a:latin typeface="+mn-ea"/>
              </a:rPr>
              <a:t>万，现在用</a:t>
            </a:r>
            <a:r>
              <a:rPr lang="en-US" altLang="zh-CN" sz="2000" dirty="0" err="1">
                <a:latin typeface="+mn-ea"/>
              </a:rPr>
              <a:t>Mysql</a:t>
            </a:r>
            <a:r>
              <a:rPr lang="zh-CN" altLang="en-US" sz="2000" dirty="0">
                <a:latin typeface="+mn-ea"/>
              </a:rPr>
              <a:t>成本</a:t>
            </a:r>
            <a:r>
              <a:rPr lang="en-US" altLang="zh-CN" sz="2000" dirty="0">
                <a:latin typeface="+mn-ea"/>
              </a:rPr>
              <a:t>400</a:t>
            </a:r>
            <a:r>
              <a:rPr lang="zh-CN" altLang="en-US" sz="2000" dirty="0">
                <a:latin typeface="+mn-ea"/>
              </a:rPr>
              <a:t>万</a:t>
            </a:r>
          </a:p>
          <a:p>
            <a:r>
              <a:rPr lang="en-US" altLang="zh-CN" sz="2000" dirty="0">
                <a:latin typeface="+mn-ea"/>
              </a:rPr>
              <a:t>TPS</a:t>
            </a:r>
            <a:r>
              <a:rPr lang="zh-CN" altLang="en-US" sz="2000" dirty="0">
                <a:latin typeface="+mn-ea"/>
              </a:rPr>
              <a:t>：</a:t>
            </a:r>
            <a:r>
              <a:rPr lang="en-US" altLang="zh-CN" sz="2000" dirty="0">
                <a:latin typeface="+mn-ea"/>
              </a:rPr>
              <a:t>IOE 9000 / </a:t>
            </a:r>
            <a:r>
              <a:rPr lang="en-US" altLang="zh-CN" sz="2000" dirty="0" err="1">
                <a:latin typeface="+mn-ea"/>
              </a:rPr>
              <a:t>Mysql</a:t>
            </a:r>
            <a:r>
              <a:rPr lang="en-US" altLang="zh-CN" sz="2000" dirty="0">
                <a:latin typeface="+mn-ea"/>
              </a:rPr>
              <a:t> </a:t>
            </a:r>
            <a:r>
              <a:rPr lang="zh-CN" altLang="en-US" sz="2000" dirty="0">
                <a:latin typeface="+mn-ea"/>
              </a:rPr>
              <a:t>加其他开源软件，</a:t>
            </a:r>
            <a:r>
              <a:rPr lang="en-US" altLang="zh-CN" sz="2000" dirty="0">
                <a:latin typeface="+mn-ea"/>
              </a:rPr>
              <a:t>128000</a:t>
            </a:r>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spTree>
    <p:extLst>
      <p:ext uri="{BB962C8B-B14F-4D97-AF65-F5344CB8AC3E}">
        <p14:creationId xmlns:p14="http://schemas.microsoft.com/office/powerpoint/2010/main" val="25676642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游戏玩家行为分析</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17" name="文本占位符 2"/>
          <p:cNvSpPr>
            <a:spLocks noGrp="1"/>
          </p:cNvSpPr>
          <p:nvPr>
            <p:ph type="body" sz="quarter" idx="13"/>
          </p:nvPr>
        </p:nvSpPr>
        <p:spPr>
          <a:xfrm>
            <a:off x="458050" y="771549"/>
            <a:ext cx="8229600" cy="3384377"/>
          </a:xfrm>
        </p:spPr>
        <p:txBody>
          <a:bodyPr>
            <a:noAutofit/>
          </a:bodyPr>
          <a:lstStyle/>
          <a:p>
            <a:r>
              <a:rPr lang="zh-CN" altLang="en-US" sz="2000" dirty="0"/>
              <a:t>国内网页游戏厂商 </a:t>
            </a:r>
          </a:p>
          <a:p>
            <a:r>
              <a:rPr lang="zh-CN" altLang="en-US" sz="2000" dirty="0"/>
              <a:t>百个服/网页游戏,30-50个库/服</a:t>
            </a:r>
          </a:p>
          <a:p>
            <a:r>
              <a:rPr lang="zh-CN" altLang="en-US" sz="2000" dirty="0"/>
              <a:t>10G用户数据/天/游戏 </a:t>
            </a:r>
            <a:endParaRPr lang="en-US" altLang="zh-CN" sz="2000" dirty="0"/>
          </a:p>
          <a:p>
            <a:pPr marL="0" indent="0">
              <a:buNone/>
            </a:pPr>
            <a:r>
              <a:rPr lang="en-US" altLang="zh-CN" sz="2000" dirty="0"/>
              <a:t> </a:t>
            </a:r>
            <a:r>
              <a:rPr lang="en-US" altLang="zh-CN" sz="2000" dirty="0" smtClean="0"/>
              <a:t>   </a:t>
            </a:r>
            <a:r>
              <a:rPr lang="zh-CN" altLang="en-US" sz="2000" dirty="0" smtClean="0"/>
              <a:t>[</a:t>
            </a:r>
            <a:r>
              <a:rPr lang="zh-CN" altLang="en-US" sz="2000" dirty="0"/>
              <a:t>十几款游戏]</a:t>
            </a:r>
          </a:p>
          <a:p>
            <a:endParaRPr lang="en-US" altLang="zh-CN" sz="2000" dirty="0" smtClean="0"/>
          </a:p>
          <a:p>
            <a:r>
              <a:rPr lang="zh-CN" altLang="en-US" sz="2000" dirty="0" smtClean="0"/>
              <a:t>其它平台，数据无法导出</a:t>
            </a:r>
            <a:endParaRPr lang="en-US" altLang="zh-CN" sz="2000" dirty="0" smtClean="0"/>
          </a:p>
          <a:p>
            <a:r>
              <a:rPr lang="zh-CN" altLang="en-US" sz="2000" dirty="0" smtClean="0"/>
              <a:t>中间数据汇总丢失，</a:t>
            </a:r>
            <a:endParaRPr lang="en-US" altLang="zh-CN" sz="2000" dirty="0" smtClean="0"/>
          </a:p>
          <a:p>
            <a:pPr marL="0" indent="0">
              <a:buNone/>
            </a:pPr>
            <a:r>
              <a:rPr lang="en-US" altLang="zh-CN" sz="2000" dirty="0"/>
              <a:t> </a:t>
            </a:r>
            <a:r>
              <a:rPr lang="en-US" altLang="zh-CN" sz="2000" dirty="0" smtClean="0"/>
              <a:t>   </a:t>
            </a:r>
            <a:r>
              <a:rPr lang="zh-CN" altLang="en-US" sz="2000" dirty="0" smtClean="0"/>
              <a:t>无法用户级分析</a:t>
            </a:r>
            <a:endParaRPr lang="zh-CN" altLang="en-US" sz="2000" dirty="0"/>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pic>
        <p:nvPicPr>
          <p:cNvPr id="5" name="Picture 2" descr="D:/图片1.jpg图片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850" y="952700"/>
            <a:ext cx="4447741" cy="3361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744351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智慧交通</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17" name="文本占位符 2"/>
          <p:cNvSpPr>
            <a:spLocks noGrp="1"/>
          </p:cNvSpPr>
          <p:nvPr>
            <p:ph type="body" sz="quarter" idx="13"/>
          </p:nvPr>
        </p:nvSpPr>
        <p:spPr>
          <a:xfrm>
            <a:off x="458050" y="771549"/>
            <a:ext cx="8229600" cy="3384377"/>
          </a:xfrm>
        </p:spPr>
        <p:txBody>
          <a:bodyPr>
            <a:noAutofit/>
          </a:bodyPr>
          <a:lstStyle/>
          <a:p>
            <a:pPr>
              <a:lnSpc>
                <a:spcPct val="90000"/>
              </a:lnSpc>
            </a:pPr>
            <a:r>
              <a:rPr lang="zh-CN" altLang="en-US" sz="2000" dirty="0" smtClean="0"/>
              <a:t>物流和运输公司</a:t>
            </a:r>
            <a:endParaRPr lang="zh-CN" altLang="en-US" sz="2000" dirty="0"/>
          </a:p>
          <a:p>
            <a:pPr>
              <a:lnSpc>
                <a:spcPct val="90000"/>
              </a:lnSpc>
            </a:pPr>
            <a:r>
              <a:rPr lang="zh-CN" altLang="en-US" sz="2000" dirty="0" smtClean="0"/>
              <a:t>公交一卡通</a:t>
            </a:r>
            <a:endParaRPr lang="zh-CN" altLang="en-US" sz="2000" dirty="0"/>
          </a:p>
          <a:p>
            <a:pPr>
              <a:lnSpc>
                <a:spcPct val="90000"/>
              </a:lnSpc>
            </a:pPr>
            <a:r>
              <a:rPr lang="en-US" altLang="zh-CN" sz="2000" dirty="0" smtClean="0"/>
              <a:t>GPS</a:t>
            </a:r>
            <a:r>
              <a:rPr lang="zh-CN" altLang="en-US" sz="2000" dirty="0" smtClean="0"/>
              <a:t>定位</a:t>
            </a:r>
            <a:endParaRPr lang="en-US" altLang="zh-CN" sz="2000" dirty="0" smtClean="0"/>
          </a:p>
          <a:p>
            <a:pPr>
              <a:lnSpc>
                <a:spcPct val="90000"/>
              </a:lnSpc>
            </a:pPr>
            <a:r>
              <a:rPr lang="zh-CN" altLang="en-US" sz="2000" dirty="0"/>
              <a:t>车</a:t>
            </a:r>
            <a:r>
              <a:rPr lang="zh-CN" altLang="en-US" sz="2000" dirty="0" smtClean="0"/>
              <a:t>联网</a:t>
            </a:r>
            <a:endParaRPr lang="en-US" altLang="zh-CN" sz="2000" dirty="0" smtClean="0"/>
          </a:p>
          <a:p>
            <a:pPr>
              <a:lnSpc>
                <a:spcPct val="90000"/>
              </a:lnSpc>
            </a:pPr>
            <a:r>
              <a:rPr lang="zh-CN" altLang="en-US" sz="2000" dirty="0" smtClean="0"/>
              <a:t>路网监控</a:t>
            </a:r>
            <a:endParaRPr lang="en-US" altLang="zh-CN" sz="2000" dirty="0" smtClean="0"/>
          </a:p>
          <a:p>
            <a:pPr>
              <a:lnSpc>
                <a:spcPct val="90000"/>
              </a:lnSpc>
            </a:pPr>
            <a:r>
              <a:rPr lang="zh-CN" altLang="en-US" sz="2000" dirty="0" smtClean="0"/>
              <a:t>电子地图导航应用</a:t>
            </a:r>
            <a:endParaRPr lang="zh-CN" altLang="en-US" sz="2000" dirty="0"/>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pic>
        <p:nvPicPr>
          <p:cNvPr id="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848" y="2408296"/>
            <a:ext cx="5483802"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5356301"/>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智慧交通</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17" name="文本占位符 2"/>
          <p:cNvSpPr>
            <a:spLocks noGrp="1"/>
          </p:cNvSpPr>
          <p:nvPr>
            <p:ph type="body" sz="quarter" idx="13"/>
          </p:nvPr>
        </p:nvSpPr>
        <p:spPr>
          <a:xfrm>
            <a:off x="458050" y="771549"/>
            <a:ext cx="8229600" cy="3384377"/>
          </a:xfrm>
        </p:spPr>
        <p:txBody>
          <a:bodyPr>
            <a:noAutofit/>
          </a:bodyPr>
          <a:lstStyle/>
          <a:p>
            <a:pPr>
              <a:lnSpc>
                <a:spcPct val="90000"/>
              </a:lnSpc>
            </a:pPr>
            <a:r>
              <a:rPr lang="zh-CN" altLang="en-US" sz="2000" dirty="0" smtClean="0"/>
              <a:t>交通</a:t>
            </a:r>
            <a:r>
              <a:rPr lang="zh-CN" altLang="en-US" sz="2000" dirty="0"/>
              <a:t>领域(City traffic)</a:t>
            </a:r>
          </a:p>
          <a:p>
            <a:pPr>
              <a:lnSpc>
                <a:spcPct val="90000"/>
              </a:lnSpc>
            </a:pPr>
            <a:r>
              <a:rPr lang="zh-CN" altLang="en-US" sz="2000" dirty="0"/>
              <a:t>场景:车牌记录[Car Licence Plate],100亿[10 Billion]/年 </a:t>
            </a:r>
          </a:p>
          <a:p>
            <a:pPr>
              <a:lnSpc>
                <a:spcPct val="90000"/>
              </a:lnSpc>
            </a:pPr>
            <a:r>
              <a:rPr lang="zh-CN" altLang="en-US" sz="2000" dirty="0"/>
              <a:t>需求:小时级别-&gt;优化到分钟级[Minute]-&gt;未来优化到秒级[Seconds]查询</a:t>
            </a:r>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782150" y="1830387"/>
            <a:ext cx="5905500" cy="3313113"/>
          </a:xfrm>
          <a:prstGeom prst="rect">
            <a:avLst/>
          </a:prstGeom>
        </p:spPr>
      </p:pic>
    </p:spTree>
    <p:extLst>
      <p:ext uri="{BB962C8B-B14F-4D97-AF65-F5344CB8AC3E}">
        <p14:creationId xmlns:p14="http://schemas.microsoft.com/office/powerpoint/2010/main" val="353763434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互联网视频</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17" name="文本占位符 2"/>
          <p:cNvSpPr>
            <a:spLocks noGrp="1"/>
          </p:cNvSpPr>
          <p:nvPr>
            <p:ph type="body" sz="quarter" idx="13"/>
          </p:nvPr>
        </p:nvSpPr>
        <p:spPr>
          <a:xfrm>
            <a:off x="458050" y="771549"/>
            <a:ext cx="8229600" cy="3384377"/>
          </a:xfrm>
        </p:spPr>
        <p:txBody>
          <a:bodyPr>
            <a:noAutofit/>
          </a:bodyPr>
          <a:lstStyle/>
          <a:p>
            <a:pPr>
              <a:lnSpc>
                <a:spcPct val="90000"/>
              </a:lnSpc>
            </a:pPr>
            <a:r>
              <a:rPr lang="zh-CN" altLang="en-US" sz="2000" dirty="0" smtClean="0">
                <a:latin typeface="+mn-ea"/>
              </a:rPr>
              <a:t>集群</a:t>
            </a:r>
            <a:r>
              <a:rPr lang="zh-CN" altLang="en-US" sz="2000" dirty="0">
                <a:latin typeface="+mn-ea"/>
              </a:rPr>
              <a:t>接收日志超过</a:t>
            </a:r>
            <a:r>
              <a:rPr lang="en-US" altLang="zh-CN" sz="2000" dirty="0">
                <a:latin typeface="+mn-ea"/>
              </a:rPr>
              <a:t>2TB/</a:t>
            </a:r>
            <a:r>
              <a:rPr lang="zh-CN" altLang="en-US" sz="2000" dirty="0">
                <a:latin typeface="+mn-ea"/>
              </a:rPr>
              <a:t>天</a:t>
            </a:r>
          </a:p>
          <a:p>
            <a:pPr>
              <a:lnSpc>
                <a:spcPct val="90000"/>
              </a:lnSpc>
            </a:pPr>
            <a:r>
              <a:rPr lang="en-US" altLang="zh-CN" sz="2000" dirty="0">
                <a:latin typeface="+mn-ea"/>
              </a:rPr>
              <a:t>7000+</a:t>
            </a:r>
            <a:r>
              <a:rPr lang="zh-CN" altLang="en-US" sz="2000" dirty="0">
                <a:latin typeface="+mn-ea"/>
              </a:rPr>
              <a:t>任务</a:t>
            </a:r>
            <a:r>
              <a:rPr lang="en-US" altLang="zh-CN" sz="2000" dirty="0">
                <a:latin typeface="+mn-ea"/>
              </a:rPr>
              <a:t>/</a:t>
            </a:r>
            <a:r>
              <a:rPr lang="zh-CN" altLang="en-US" sz="2000" dirty="0">
                <a:latin typeface="+mn-ea"/>
              </a:rPr>
              <a:t>日</a:t>
            </a:r>
          </a:p>
          <a:p>
            <a:pPr>
              <a:lnSpc>
                <a:spcPct val="90000"/>
              </a:lnSpc>
            </a:pPr>
            <a:r>
              <a:rPr lang="zh-CN" altLang="en-US" sz="2000" dirty="0">
                <a:latin typeface="+mn-ea"/>
              </a:rPr>
              <a:t>任务数据吞吐</a:t>
            </a:r>
            <a:r>
              <a:rPr lang="en-US" altLang="zh-CN" sz="2000" dirty="0">
                <a:latin typeface="+mn-ea"/>
              </a:rPr>
              <a:t>20TB+/</a:t>
            </a:r>
            <a:r>
              <a:rPr lang="zh-CN" altLang="en-US" sz="2000" dirty="0">
                <a:latin typeface="+mn-ea"/>
              </a:rPr>
              <a:t>天</a:t>
            </a:r>
          </a:p>
          <a:p>
            <a:pPr>
              <a:lnSpc>
                <a:spcPct val="90000"/>
              </a:lnSpc>
            </a:pPr>
            <a:endParaRPr lang="zh-CN" altLang="en-US" sz="2000" dirty="0">
              <a:latin typeface="+mn-ea"/>
            </a:endParaRPr>
          </a:p>
          <a:p>
            <a:pPr>
              <a:lnSpc>
                <a:spcPct val="90000"/>
              </a:lnSpc>
            </a:pPr>
            <a:r>
              <a:rPr lang="zh-CN" altLang="en-US" sz="2000" dirty="0">
                <a:latin typeface="+mn-ea"/>
              </a:rPr>
              <a:t>常规运营数据分析</a:t>
            </a:r>
          </a:p>
          <a:p>
            <a:pPr>
              <a:lnSpc>
                <a:spcPct val="90000"/>
              </a:lnSpc>
            </a:pPr>
            <a:r>
              <a:rPr lang="zh-CN" altLang="en-US" sz="2000" dirty="0">
                <a:latin typeface="+mn-ea"/>
              </a:rPr>
              <a:t>数据挖掘和用户精分</a:t>
            </a:r>
          </a:p>
          <a:p>
            <a:pPr>
              <a:lnSpc>
                <a:spcPct val="90000"/>
              </a:lnSpc>
            </a:pPr>
            <a:r>
              <a:rPr lang="zh-CN" altLang="en-US" sz="2000" dirty="0">
                <a:latin typeface="+mn-ea"/>
              </a:rPr>
              <a:t>推荐系统</a:t>
            </a:r>
          </a:p>
          <a:p>
            <a:pPr>
              <a:lnSpc>
                <a:spcPct val="90000"/>
              </a:lnSpc>
            </a:pPr>
            <a:r>
              <a:rPr lang="zh-CN" altLang="en-US" sz="2000" dirty="0">
                <a:latin typeface="+mn-ea"/>
              </a:rPr>
              <a:t>用户按地域收入年龄</a:t>
            </a:r>
            <a:r>
              <a:rPr lang="zh-CN" altLang="en-US" sz="2000" dirty="0" smtClean="0">
                <a:latin typeface="+mn-ea"/>
              </a:rPr>
              <a:t>性别</a:t>
            </a:r>
            <a:endParaRPr lang="en-US" altLang="zh-CN" sz="2000" dirty="0" smtClean="0">
              <a:latin typeface="+mn-ea"/>
            </a:endParaRPr>
          </a:p>
          <a:p>
            <a:pPr marL="0" indent="0">
              <a:lnSpc>
                <a:spcPct val="90000"/>
              </a:lnSpc>
              <a:buNone/>
            </a:pPr>
            <a:r>
              <a:rPr lang="en-US" altLang="zh-CN" sz="2000" dirty="0">
                <a:latin typeface="+mn-ea"/>
              </a:rPr>
              <a:t> </a:t>
            </a:r>
            <a:r>
              <a:rPr lang="en-US" altLang="zh-CN" sz="2000" dirty="0" smtClean="0">
                <a:latin typeface="+mn-ea"/>
              </a:rPr>
              <a:t>    </a:t>
            </a:r>
            <a:r>
              <a:rPr lang="zh-CN" altLang="en-US" sz="2000" dirty="0" smtClean="0">
                <a:latin typeface="+mn-ea"/>
              </a:rPr>
              <a:t>收入</a:t>
            </a:r>
            <a:r>
              <a:rPr lang="zh-CN" altLang="en-US" sz="2000" dirty="0">
                <a:latin typeface="+mn-ea"/>
              </a:rPr>
              <a:t>层次划分</a:t>
            </a:r>
          </a:p>
          <a:p>
            <a:pPr>
              <a:lnSpc>
                <a:spcPct val="90000"/>
              </a:lnSpc>
            </a:pPr>
            <a:r>
              <a:rPr lang="zh-CN" altLang="en-US" sz="2000" dirty="0">
                <a:latin typeface="+mn-ea"/>
              </a:rPr>
              <a:t>广告系统</a:t>
            </a:r>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pic>
        <p:nvPicPr>
          <p:cNvPr id="6" name="Picture 3"/>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893871" y="1201206"/>
            <a:ext cx="4852516" cy="2864173"/>
          </a:xfrm>
          <a:prstGeom prst="rect">
            <a:avLst/>
          </a:prstGeom>
        </p:spPr>
      </p:pic>
      <p:pic>
        <p:nvPicPr>
          <p:cNvPr id="5" name="图片 4"/>
          <p:cNvPicPr>
            <a:picLocks noChangeAspect="1"/>
          </p:cNvPicPr>
          <p:nvPr/>
        </p:nvPicPr>
        <p:blipFill>
          <a:blip r:embed="rId4"/>
          <a:stretch>
            <a:fillRect/>
          </a:stretch>
        </p:blipFill>
        <p:spPr>
          <a:xfrm>
            <a:off x="3923928" y="1707655"/>
            <a:ext cx="4847619" cy="2341604"/>
          </a:xfrm>
          <a:prstGeom prst="rect">
            <a:avLst/>
          </a:prstGeom>
        </p:spPr>
      </p:pic>
    </p:spTree>
    <p:extLst>
      <p:ext uri="{BB962C8B-B14F-4D97-AF65-F5344CB8AC3E}">
        <p14:creationId xmlns:p14="http://schemas.microsoft.com/office/powerpoint/2010/main" val="4232566371"/>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96993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用电信息采集数据统计分析</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17" name="文本占位符 2"/>
          <p:cNvSpPr>
            <a:spLocks noGrp="1"/>
          </p:cNvSpPr>
          <p:nvPr>
            <p:ph type="body" sz="quarter" idx="13"/>
          </p:nvPr>
        </p:nvSpPr>
        <p:spPr>
          <a:xfrm>
            <a:off x="458050" y="771550"/>
            <a:ext cx="4185958" cy="2736304"/>
          </a:xfrm>
        </p:spPr>
        <p:txBody>
          <a:bodyPr>
            <a:noAutofit/>
          </a:bodyPr>
          <a:lstStyle/>
          <a:p>
            <a:pPr>
              <a:lnSpc>
                <a:spcPct val="90000"/>
              </a:lnSpc>
            </a:pPr>
            <a:r>
              <a:rPr lang="zh-CN" altLang="en-US" sz="2000" dirty="0" smtClean="0">
                <a:latin typeface="+mn-ea"/>
              </a:rPr>
              <a:t>采集</a:t>
            </a:r>
            <a:r>
              <a:rPr lang="zh-CN" altLang="en-US" sz="2000" dirty="0">
                <a:latin typeface="+mn-ea"/>
              </a:rPr>
              <a:t>终端</a:t>
            </a:r>
            <a:r>
              <a:rPr lang="en-US" altLang="zh-CN" sz="2000" dirty="0">
                <a:latin typeface="+mn-ea"/>
              </a:rPr>
              <a:t>250</a:t>
            </a:r>
            <a:r>
              <a:rPr lang="zh-CN" altLang="en-US" sz="2000" dirty="0">
                <a:latin typeface="+mn-ea"/>
              </a:rPr>
              <a:t>万，覆盖用户数</a:t>
            </a:r>
            <a:r>
              <a:rPr lang="en-US" altLang="zh-CN" sz="2000" dirty="0">
                <a:latin typeface="+mn-ea"/>
              </a:rPr>
              <a:t>1500</a:t>
            </a:r>
            <a:r>
              <a:rPr lang="zh-CN" altLang="en-US" sz="2000" dirty="0">
                <a:latin typeface="+mn-ea"/>
              </a:rPr>
              <a:t>万</a:t>
            </a:r>
          </a:p>
          <a:p>
            <a:pPr>
              <a:lnSpc>
                <a:spcPct val="90000"/>
              </a:lnSpc>
            </a:pPr>
            <a:r>
              <a:rPr lang="zh-CN" altLang="en-US" sz="2000" dirty="0">
                <a:latin typeface="+mn-ea"/>
              </a:rPr>
              <a:t>采集频率</a:t>
            </a:r>
            <a:r>
              <a:rPr lang="en-US" altLang="zh-CN" sz="2000" dirty="0">
                <a:latin typeface="+mn-ea"/>
              </a:rPr>
              <a:t>1/</a:t>
            </a:r>
            <a:r>
              <a:rPr lang="zh-CN" altLang="en-US" sz="2000" dirty="0">
                <a:latin typeface="+mn-ea"/>
              </a:rPr>
              <a:t>天</a:t>
            </a:r>
            <a:r>
              <a:rPr lang="en-US" altLang="zh-CN" sz="2000" dirty="0">
                <a:latin typeface="+mn-ea"/>
              </a:rPr>
              <a:t>—1/15</a:t>
            </a:r>
            <a:r>
              <a:rPr lang="zh-CN" altLang="en-US" sz="2000" dirty="0">
                <a:latin typeface="+mn-ea"/>
              </a:rPr>
              <a:t>分钟</a:t>
            </a:r>
          </a:p>
          <a:p>
            <a:pPr>
              <a:lnSpc>
                <a:spcPct val="90000"/>
              </a:lnSpc>
            </a:pPr>
            <a:r>
              <a:rPr lang="zh-CN" altLang="en-US" sz="2000" dirty="0">
                <a:latin typeface="+mn-ea"/>
              </a:rPr>
              <a:t>电表数据单条超过</a:t>
            </a:r>
            <a:r>
              <a:rPr lang="en-US" altLang="zh-CN" sz="2000" dirty="0">
                <a:latin typeface="+mn-ea"/>
              </a:rPr>
              <a:t>5k</a:t>
            </a:r>
          </a:p>
          <a:p>
            <a:pPr>
              <a:lnSpc>
                <a:spcPct val="90000"/>
              </a:lnSpc>
            </a:pPr>
            <a:r>
              <a:rPr lang="zh-CN" altLang="en-US" sz="2000" dirty="0">
                <a:latin typeface="+mn-ea"/>
              </a:rPr>
              <a:t>总体计算时间超过</a:t>
            </a:r>
            <a:r>
              <a:rPr lang="en-US" altLang="zh-CN" sz="2000" dirty="0">
                <a:latin typeface="+mn-ea"/>
              </a:rPr>
              <a:t>7</a:t>
            </a:r>
            <a:r>
              <a:rPr lang="zh-CN" altLang="en-US" sz="2000" dirty="0">
                <a:latin typeface="+mn-ea"/>
              </a:rPr>
              <a:t>小时，计算任务的串行计算时间超过</a:t>
            </a:r>
            <a:r>
              <a:rPr lang="en-US" altLang="zh-CN" sz="2000" dirty="0">
                <a:latin typeface="+mn-ea"/>
              </a:rPr>
              <a:t>1370</a:t>
            </a:r>
            <a:r>
              <a:rPr lang="zh-CN" altLang="en-US" sz="2000" dirty="0">
                <a:latin typeface="+mn-ea"/>
              </a:rPr>
              <a:t>小时</a:t>
            </a:r>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pic>
        <p:nvPicPr>
          <p:cNvPr id="6" name="Picture 2" descr="图片1"/>
          <p:cNvPicPr>
            <a:picLocks noChangeAspect="1" noChangeArrowheads="1"/>
          </p:cNvPicPr>
          <p:nvPr/>
        </p:nvPicPr>
        <p:blipFill>
          <a:blip r:embed="rId3"/>
          <a:srcRect/>
          <a:stretch>
            <a:fillRect/>
          </a:stretch>
        </p:blipFill>
        <p:spPr bwMode="auto">
          <a:xfrm>
            <a:off x="5364088" y="574963"/>
            <a:ext cx="2871787" cy="3240088"/>
          </a:xfrm>
          <a:prstGeom prst="rect">
            <a:avLst/>
          </a:prstGeom>
          <a:solidFill>
            <a:schemeClr val="accent1">
              <a:lumMod val="20000"/>
              <a:lumOff val="80000"/>
            </a:schemeClr>
          </a:solidFill>
          <a:ln>
            <a:noFill/>
          </a:ln>
        </p:spPr>
      </p:pic>
      <p:sp>
        <p:nvSpPr>
          <p:cNvPr id="9" name="TextBox 5"/>
          <p:cNvSpPr txBox="1">
            <a:spLocks noChangeArrowheads="1"/>
          </p:cNvSpPr>
          <p:nvPr/>
        </p:nvSpPr>
        <p:spPr bwMode="auto">
          <a:xfrm>
            <a:off x="755576" y="4011638"/>
            <a:ext cx="80645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50000"/>
              </a:spcBef>
              <a:buFont typeface="Arial" panose="020B0604020202020204" pitchFamily="34" charset="0"/>
              <a:buNone/>
            </a:pPr>
            <a:r>
              <a:rPr lang="zh-CN" altLang="en-US" sz="2000" dirty="0">
                <a:latin typeface="+mn-ea"/>
                <a:ea typeface="+mn-ea"/>
              </a:rPr>
              <a:t>基于</a:t>
            </a:r>
            <a:r>
              <a:rPr lang="en-US" altLang="zh-CN" sz="2000" dirty="0" err="1">
                <a:latin typeface="+mn-ea"/>
                <a:ea typeface="+mn-ea"/>
              </a:rPr>
              <a:t>Hadoop+HBase</a:t>
            </a:r>
            <a:r>
              <a:rPr lang="zh-CN" altLang="en-US" sz="2000" dirty="0">
                <a:latin typeface="+mn-ea"/>
                <a:ea typeface="+mn-ea"/>
              </a:rPr>
              <a:t>的解决方案在数据完整率、终端通讯流量、低压日电量等方面的统计分析总用时比现有基于</a:t>
            </a:r>
            <a:r>
              <a:rPr lang="en-US" altLang="zh-CN" sz="2000" dirty="0">
                <a:latin typeface="+mn-ea"/>
                <a:ea typeface="+mn-ea"/>
              </a:rPr>
              <a:t>Oracle RAC</a:t>
            </a:r>
            <a:r>
              <a:rPr lang="zh-CN" altLang="en-US" sz="2000" dirty="0">
                <a:latin typeface="+mn-ea"/>
                <a:ea typeface="+mn-ea"/>
              </a:rPr>
              <a:t>的系统快</a:t>
            </a:r>
            <a:r>
              <a:rPr lang="en-US" altLang="zh-CN" sz="2000" dirty="0">
                <a:latin typeface="+mn-ea"/>
                <a:ea typeface="+mn-ea"/>
              </a:rPr>
              <a:t>6~20</a:t>
            </a:r>
            <a:r>
              <a:rPr lang="zh-CN" altLang="en-US" sz="2000" dirty="0">
                <a:latin typeface="+mn-ea"/>
                <a:ea typeface="+mn-ea"/>
              </a:rPr>
              <a:t>倍，查询响应时间缩短了</a:t>
            </a:r>
            <a:r>
              <a:rPr lang="en-US" altLang="zh-CN" sz="2000" dirty="0">
                <a:latin typeface="+mn-ea"/>
                <a:ea typeface="+mn-ea"/>
              </a:rPr>
              <a:t>2</a:t>
            </a:r>
            <a:r>
              <a:rPr lang="zh-CN" altLang="en-US" sz="2000" dirty="0">
                <a:latin typeface="+mn-ea"/>
                <a:ea typeface="+mn-ea"/>
              </a:rPr>
              <a:t>个数量级，成本仅为原方案的</a:t>
            </a:r>
            <a:r>
              <a:rPr lang="en-US" altLang="zh-CN" sz="2000" dirty="0">
                <a:latin typeface="+mn-ea"/>
                <a:ea typeface="+mn-ea"/>
              </a:rPr>
              <a:t>1/5</a:t>
            </a:r>
          </a:p>
        </p:txBody>
      </p:sp>
    </p:spTree>
    <p:extLst>
      <p:ext uri="{BB962C8B-B14F-4D97-AF65-F5344CB8AC3E}">
        <p14:creationId xmlns:p14="http://schemas.microsoft.com/office/powerpoint/2010/main" val="325737972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1"/>
          <p:cNvSpPr txBox="1">
            <a:spLocks/>
          </p:cNvSpPr>
          <p:nvPr/>
        </p:nvSpPr>
        <p:spPr>
          <a:xfrm>
            <a:off x="458050" y="19548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数据爆炸</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53" name="Rectangle 445"/>
          <p:cNvSpPr>
            <a:spLocks noChangeArrowheads="1"/>
          </p:cNvSpPr>
          <p:nvPr/>
        </p:nvSpPr>
        <p:spPr bwMode="auto">
          <a:xfrm>
            <a:off x="3024612" y="2826695"/>
            <a:ext cx="5939876" cy="1505708"/>
          </a:xfrm>
          <a:prstGeom prst="rect">
            <a:avLst/>
          </a:prstGeom>
          <a:noFill/>
          <a:ln>
            <a:noFill/>
          </a:ln>
          <a:extLst/>
        </p:spPr>
        <p:txBody>
          <a:bodyPr wrap="square" lIns="104306" tIns="52153" rIns="104306" bIns="52153" anchor="ct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50000"/>
              </a:spcBef>
              <a:buFont typeface="Arial" panose="020B0604020202020204" pitchFamily="34" charset="0"/>
              <a:buNone/>
            </a:pPr>
            <a:r>
              <a:rPr lang="zh-CN" altLang="en-US" sz="1400" b="1" dirty="0">
                <a:sym typeface="黑体" panose="02010609060101010101" pitchFamily="49" charset="-122"/>
              </a:rPr>
              <a:t>国际数据集团“数字世界”历时三年，对全球数据量进行了调查，</a:t>
            </a:r>
            <a:r>
              <a:rPr lang="en-US" altLang="zh-CN" sz="1400" b="1" dirty="0">
                <a:sym typeface="黑体" panose="02010609060101010101" pitchFamily="49" charset="-122"/>
              </a:rPr>
              <a:t>07</a:t>
            </a:r>
            <a:r>
              <a:rPr lang="zh-CN" altLang="en-US" sz="1400" b="1" dirty="0">
                <a:sym typeface="黑体" panose="02010609060101010101" pitchFamily="49" charset="-122"/>
              </a:rPr>
              <a:t>年全球信息量约为１６万</a:t>
            </a:r>
            <a:r>
              <a:rPr lang="en-US" altLang="zh-CN" sz="1400" b="1" dirty="0">
                <a:sym typeface="黑体" panose="02010609060101010101" pitchFamily="49" charset="-122"/>
              </a:rPr>
              <a:t>PB</a:t>
            </a:r>
            <a:r>
              <a:rPr lang="zh-CN" altLang="en-US" sz="1400" b="1" dirty="0">
                <a:sym typeface="黑体" panose="02010609060101010101" pitchFamily="49" charset="-122"/>
              </a:rPr>
              <a:t>， 即使在全球遭遇金融危机的２００９年，全球信息量仍达到８０万</a:t>
            </a:r>
            <a:r>
              <a:rPr lang="en-US" altLang="zh-CN" sz="1400" b="1" dirty="0">
                <a:sym typeface="黑体" panose="02010609060101010101" pitchFamily="49" charset="-122"/>
              </a:rPr>
              <a:t>PB</a:t>
            </a:r>
            <a:r>
              <a:rPr lang="zh-CN" altLang="en-US" sz="1400" b="1" dirty="0">
                <a:sym typeface="黑体" panose="02010609060101010101" pitchFamily="49" charset="-122"/>
              </a:rPr>
              <a:t>，比上一年度增长６２％。２０１０年这一数字达到１</a:t>
            </a:r>
            <a:r>
              <a:rPr lang="en-US" altLang="zh-CN" sz="1400" b="1" dirty="0">
                <a:sym typeface="黑体" panose="02010609060101010101" pitchFamily="49" charset="-122"/>
              </a:rPr>
              <a:t>.</a:t>
            </a:r>
            <a:r>
              <a:rPr lang="zh-CN" altLang="en-US" sz="1400" b="1" dirty="0">
                <a:sym typeface="黑体" panose="02010609060101010101" pitchFamily="49" charset="-122"/>
              </a:rPr>
              <a:t>２</a:t>
            </a:r>
            <a:r>
              <a:rPr lang="en-US" altLang="zh-CN" sz="1400" b="1" dirty="0">
                <a:sym typeface="黑体" panose="02010609060101010101" pitchFamily="49" charset="-122"/>
              </a:rPr>
              <a:t>ZB</a:t>
            </a:r>
            <a:r>
              <a:rPr lang="zh-CN" altLang="en-US" sz="1400" b="1" dirty="0">
                <a:sym typeface="黑体" panose="02010609060101010101" pitchFamily="49" charset="-122"/>
              </a:rPr>
              <a:t>，约为２００７年的８倍。</a:t>
            </a:r>
            <a:r>
              <a:rPr lang="zh-CN" altLang="en-US" sz="1400" b="1" dirty="0">
                <a:solidFill>
                  <a:srgbClr val="CC0000"/>
                </a:solidFill>
                <a:sym typeface="黑体" panose="02010609060101010101" pitchFamily="49" charset="-122"/>
              </a:rPr>
              <a:t>这意味着</a:t>
            </a:r>
            <a:r>
              <a:rPr lang="en-US" altLang="zh-CN" sz="1400" b="1" dirty="0">
                <a:solidFill>
                  <a:srgbClr val="CC0000"/>
                </a:solidFill>
                <a:sym typeface="黑体" panose="02010609060101010101" pitchFamily="49" charset="-122"/>
              </a:rPr>
              <a:t>TB</a:t>
            </a:r>
            <a:r>
              <a:rPr lang="zh-CN" altLang="en-US" sz="1400" b="1" dirty="0">
                <a:solidFill>
                  <a:srgbClr val="CC0000"/>
                </a:solidFill>
                <a:sym typeface="黑体" panose="02010609060101010101" pitchFamily="49" charset="-122"/>
              </a:rPr>
              <a:t>、</a:t>
            </a:r>
            <a:r>
              <a:rPr lang="en-US" altLang="zh-CN" sz="1400" b="1" dirty="0">
                <a:solidFill>
                  <a:srgbClr val="CC0000"/>
                </a:solidFill>
                <a:sym typeface="黑体" panose="02010609060101010101" pitchFamily="49" charset="-122"/>
              </a:rPr>
              <a:t>PB</a:t>
            </a:r>
            <a:r>
              <a:rPr lang="zh-CN" altLang="en-US" sz="1400" b="1" dirty="0">
                <a:solidFill>
                  <a:srgbClr val="CC0000"/>
                </a:solidFill>
                <a:sym typeface="黑体" panose="02010609060101010101" pitchFamily="49" charset="-122"/>
              </a:rPr>
              <a:t>、</a:t>
            </a:r>
            <a:r>
              <a:rPr lang="en-US" altLang="zh-CN" sz="1400" b="1" dirty="0">
                <a:solidFill>
                  <a:srgbClr val="CC0000"/>
                </a:solidFill>
                <a:sym typeface="黑体" panose="02010609060101010101" pitchFamily="49" charset="-122"/>
              </a:rPr>
              <a:t>EB</a:t>
            </a:r>
            <a:r>
              <a:rPr lang="zh-CN" altLang="en-US" sz="1400" b="1" dirty="0">
                <a:solidFill>
                  <a:srgbClr val="CC0000"/>
                </a:solidFill>
                <a:sym typeface="黑体" panose="02010609060101010101" pitchFamily="49" charset="-122"/>
              </a:rPr>
              <a:t>已经过时，全球将正式进入数据存储的“泽它时代”，进入数据爆炸</a:t>
            </a:r>
            <a:r>
              <a:rPr lang="zh-CN" altLang="en-US" sz="1400" b="1" dirty="0" smtClean="0">
                <a:solidFill>
                  <a:srgbClr val="CC0000"/>
                </a:solidFill>
                <a:sym typeface="黑体" panose="02010609060101010101" pitchFamily="49" charset="-122"/>
              </a:rPr>
              <a:t>时代。</a:t>
            </a:r>
            <a:endParaRPr lang="zh-CN" altLang="en-US" sz="1400" b="1" dirty="0">
              <a:solidFill>
                <a:srgbClr val="CC0000"/>
              </a:solidFill>
              <a:sym typeface="黑体" panose="02010609060101010101" pitchFamily="49" charset="-122"/>
            </a:endParaRPr>
          </a:p>
          <a:p>
            <a:pPr eaLnBrk="1" hangingPunct="1">
              <a:spcBef>
                <a:spcPct val="50000"/>
              </a:spcBef>
              <a:buFont typeface="Arial" panose="020B0604020202020204" pitchFamily="34" charset="0"/>
              <a:buNone/>
            </a:pPr>
            <a:r>
              <a:rPr lang="zh-CN" altLang="en-US" sz="1400" b="1" dirty="0">
                <a:sym typeface="黑体" panose="02010609060101010101" pitchFamily="49" charset="-122"/>
              </a:rPr>
              <a:t>“数字世界”调查预测，未来十年，</a:t>
            </a:r>
            <a:r>
              <a:rPr lang="zh-CN" altLang="en-US" sz="1400" b="1" dirty="0">
                <a:solidFill>
                  <a:srgbClr val="CC0000"/>
                </a:solidFill>
                <a:sym typeface="黑体" panose="02010609060101010101" pitchFamily="49" charset="-122"/>
              </a:rPr>
              <a:t>全球总体信息量将是现在的４４倍。</a:t>
            </a:r>
          </a:p>
        </p:txBody>
      </p:sp>
      <p:pic>
        <p:nvPicPr>
          <p:cNvPr id="54" name="Picture 448" descr="ID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3282686"/>
            <a:ext cx="1377950"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51" descr="数据爆炸"/>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83386" y="1275606"/>
            <a:ext cx="1772714" cy="1300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5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03648" y="1275606"/>
            <a:ext cx="1620964" cy="1300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 Box 665"/>
          <p:cNvSpPr txBox="1">
            <a:spLocks noChangeArrowheads="1"/>
          </p:cNvSpPr>
          <p:nvPr/>
        </p:nvSpPr>
        <p:spPr bwMode="auto">
          <a:xfrm>
            <a:off x="1403648" y="734122"/>
            <a:ext cx="1525587" cy="382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306" tIns="52153" rIns="104306" bIns="52153">
            <a:spAutoFit/>
          </a:bodyPr>
          <a:lstStyle>
            <a:lvl1pPr defTabSz="1001713">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defTabSz="1001713">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defTabSz="1001713">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defTabSz="100171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defTabSz="100171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defTabSz="100171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defTabSz="100171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defTabSz="100171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defTabSz="100171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50000"/>
              </a:spcBef>
              <a:buFont typeface="Arial" panose="020B0604020202020204" pitchFamily="34" charset="0"/>
              <a:buNone/>
            </a:pPr>
            <a:r>
              <a:rPr lang="zh-CN" altLang="en-US" sz="1800" b="1" dirty="0">
                <a:solidFill>
                  <a:srgbClr val="454545"/>
                </a:solidFill>
                <a:latin typeface="Arial" panose="020B0604020202020204" pitchFamily="34" charset="0"/>
                <a:ea typeface="黑体" panose="02010609060101010101" pitchFamily="49" charset="-122"/>
                <a:sym typeface="黑体" panose="02010609060101010101" pitchFamily="49" charset="-122"/>
              </a:rPr>
              <a:t>数字化时代</a:t>
            </a:r>
          </a:p>
        </p:txBody>
      </p:sp>
      <p:sp>
        <p:nvSpPr>
          <p:cNvPr id="59" name="Text Box 858"/>
          <p:cNvSpPr txBox="1">
            <a:spLocks noChangeArrowheads="1"/>
          </p:cNvSpPr>
          <p:nvPr/>
        </p:nvSpPr>
        <p:spPr bwMode="auto">
          <a:xfrm>
            <a:off x="3783386" y="737033"/>
            <a:ext cx="1731962"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306" tIns="52153" rIns="104306" bIns="52153">
            <a:spAutoFit/>
          </a:bodyPr>
          <a:lstStyle>
            <a:lvl1pPr defTabSz="1001713">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defTabSz="1001713">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defTabSz="1001713">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defTabSz="100171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defTabSz="1001713">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defTabSz="100171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defTabSz="100171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defTabSz="100171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defTabSz="1001713"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50000"/>
              </a:spcBef>
              <a:buFont typeface="Arial" panose="020B0604020202020204" pitchFamily="34" charset="0"/>
              <a:buNone/>
            </a:pPr>
            <a:r>
              <a:rPr lang="zh-CN" altLang="en-US" sz="1800" b="1" dirty="0">
                <a:solidFill>
                  <a:srgbClr val="454545"/>
                </a:solidFill>
                <a:latin typeface="Arial" panose="020B0604020202020204" pitchFamily="34" charset="0"/>
                <a:ea typeface="黑体" panose="02010609060101010101" pitchFamily="49" charset="-122"/>
                <a:sym typeface="黑体" panose="02010609060101010101" pitchFamily="49" charset="-122"/>
              </a:rPr>
              <a:t>数据爆炸时代</a:t>
            </a:r>
          </a:p>
        </p:txBody>
      </p:sp>
    </p:spTree>
    <p:extLst>
      <p:ext uri="{BB962C8B-B14F-4D97-AF65-F5344CB8AC3E}">
        <p14:creationId xmlns:p14="http://schemas.microsoft.com/office/powerpoint/2010/main" val="112610412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联通用户上网记录查询</a:t>
            </a:r>
            <a:endParaRPr lang="en-GB" altLang="zh-CN" sz="2400" dirty="0">
              <a:solidFill>
                <a:srgbClr val="778495"/>
              </a:solidFill>
              <a:latin typeface="微软雅黑" panose="020B0503020204020204" pitchFamily="34" charset="-122"/>
              <a:ea typeface="微软雅黑" panose="020B0503020204020204" pitchFamily="34"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3997182624"/>
              </p:ext>
            </p:extLst>
          </p:nvPr>
        </p:nvGraphicFramePr>
        <p:xfrm>
          <a:off x="3635896" y="987574"/>
          <a:ext cx="2692046" cy="4122364"/>
        </p:xfrm>
        <a:graphic>
          <a:graphicData uri="http://schemas.openxmlformats.org/drawingml/2006/table">
            <a:tbl>
              <a:tblPr/>
              <a:tblGrid>
                <a:gridCol w="2692046">
                  <a:extLst>
                    <a:ext uri="{9D8B030D-6E8A-4147-A177-3AD203B41FA5}">
                      <a16:colId xmlns:a16="http://schemas.microsoft.com/office/drawing/2014/main" xmlns="" val="20000"/>
                    </a:ext>
                  </a:extLst>
                </a:gridCol>
              </a:tblGrid>
              <a:tr h="299469">
                <a:tc>
                  <a:txBody>
                    <a:bodyPr/>
                    <a:lstStyle>
                      <a:lvl1pPr defTabSz="45720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defTabSz="45720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defTabSz="45720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defTabSz="45720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defTabSz="45720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defTabSz="4572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defTabSz="4572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defTabSz="4572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defTabSz="4572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chemeClr val="tx1"/>
                          </a:solidFill>
                          <a:effectLst/>
                          <a:latin typeface="+mn-ea"/>
                          <a:ea typeface="+mn-ea"/>
                        </a:rPr>
                        <a:t>解决方案</a:t>
                      </a:r>
                    </a:p>
                  </a:txBody>
                  <a:tcPr marL="91403" marR="91403" marT="45706" marB="4570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gradFill rotWithShape="1">
                      <a:gsLst>
                        <a:gs pos="0">
                          <a:srgbClr val="959595"/>
                        </a:gs>
                        <a:gs pos="50000">
                          <a:srgbClr val="D6D6D6"/>
                        </a:gs>
                        <a:gs pos="100000">
                          <a:srgbClr val="FFFFFF"/>
                        </a:gs>
                      </a:gsLst>
                      <a:lin ang="5400000" scaled="1"/>
                    </a:gradFill>
                  </a:tcPr>
                </a:tc>
                <a:extLst>
                  <a:ext uri="{0D108BD9-81ED-4DB2-BD59-A6C34878D82A}">
                    <a16:rowId xmlns:a16="http://schemas.microsoft.com/office/drawing/2014/main" xmlns="" val="10000"/>
                  </a:ext>
                </a:extLst>
              </a:tr>
              <a:tr h="3156915">
                <a:tc>
                  <a:txBody>
                    <a:bodyPr/>
                    <a:lstStyle>
                      <a:lvl1pPr marL="174625" indent="-174625">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174625" indent="-174625">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174625" marR="0" lvl="0" indent="-174625" algn="l" defTabSz="914400" rtl="0" eaLnBrk="1" fontAlgn="base" latinLnBrk="0" hangingPunct="1">
                        <a:lnSpc>
                          <a:spcPct val="125000"/>
                        </a:lnSpc>
                        <a:spcBef>
                          <a:spcPct val="0"/>
                        </a:spcBef>
                        <a:spcAft>
                          <a:spcPct val="0"/>
                        </a:spcAft>
                        <a:buClrTx/>
                        <a:buSzTx/>
                        <a:buFont typeface="Wingdings" panose="05000000000000000000" pitchFamily="2" charset="2"/>
                        <a:buChar char="l"/>
                        <a:tabLst/>
                      </a:pPr>
                      <a:r>
                        <a:rPr kumimoji="0" lang="zh-CN" altLang="en-US" sz="1400" b="0" i="0" u="none" strike="noStrike" cap="none" normalizeH="0" baseline="0" dirty="0">
                          <a:ln>
                            <a:noFill/>
                          </a:ln>
                          <a:solidFill>
                            <a:srgbClr val="000000"/>
                          </a:solidFill>
                          <a:effectLst/>
                          <a:latin typeface="+mn-ea"/>
                          <a:ea typeface="+mn-ea"/>
                        </a:rPr>
                        <a:t>系统部署引入</a:t>
                      </a:r>
                      <a:r>
                        <a:rPr kumimoji="0" lang="en-US" altLang="zh-CN" sz="1400" b="0" i="0" u="none" strike="noStrike" cap="none" normalizeH="0" baseline="0" dirty="0" err="1">
                          <a:ln>
                            <a:noFill/>
                          </a:ln>
                          <a:solidFill>
                            <a:srgbClr val="000000"/>
                          </a:solidFill>
                          <a:effectLst/>
                          <a:latin typeface="+mn-ea"/>
                          <a:ea typeface="+mn-ea"/>
                        </a:rPr>
                        <a:t>HBase</a:t>
                      </a:r>
                      <a:r>
                        <a:rPr kumimoji="0" lang="zh-CN" altLang="en-US" sz="1400" b="0" i="0" u="none" strike="noStrike" cap="none" normalizeH="0" baseline="0" dirty="0">
                          <a:ln>
                            <a:noFill/>
                          </a:ln>
                          <a:solidFill>
                            <a:srgbClr val="000000"/>
                          </a:solidFill>
                          <a:effectLst/>
                          <a:latin typeface="+mn-ea"/>
                          <a:ea typeface="+mn-ea"/>
                        </a:rPr>
                        <a:t>集群</a:t>
                      </a:r>
                      <a:r>
                        <a:rPr kumimoji="0" lang="zh-CN" altLang="en-US" sz="1400" b="0" i="0" u="none" strike="noStrike" cap="none" normalizeH="0" baseline="0" dirty="0" smtClean="0">
                          <a:ln>
                            <a:noFill/>
                          </a:ln>
                          <a:solidFill>
                            <a:srgbClr val="000000"/>
                          </a:solidFill>
                          <a:effectLst/>
                          <a:latin typeface="+mn-ea"/>
                          <a:ea typeface="+mn-ea"/>
                        </a:rPr>
                        <a:t>：</a:t>
                      </a:r>
                      <a:endParaRPr kumimoji="0" lang="en-US" altLang="zh-CN" sz="1400" b="0" i="0" u="none" strike="noStrike" cap="none" normalizeH="0" baseline="0" dirty="0" smtClean="0">
                        <a:ln>
                          <a:noFill/>
                        </a:ln>
                        <a:solidFill>
                          <a:srgbClr val="000000"/>
                        </a:solidFill>
                        <a:effectLst/>
                        <a:latin typeface="+mn-ea"/>
                        <a:ea typeface="+mn-ea"/>
                      </a:endParaRPr>
                    </a:p>
                    <a:p>
                      <a:pPr marL="174625" marR="0" lvl="1" indent="-174625" algn="l" defTabSz="914400" rtl="0" eaLnBrk="1" fontAlgn="base" latinLnBrk="0" hangingPunct="1">
                        <a:lnSpc>
                          <a:spcPct val="125000"/>
                        </a:lnSpc>
                        <a:spcBef>
                          <a:spcPct val="0"/>
                        </a:spcBef>
                        <a:spcAft>
                          <a:spcPct val="0"/>
                        </a:spcAft>
                        <a:buClrTx/>
                        <a:buSzTx/>
                        <a:buFont typeface="Wingdings" panose="05000000000000000000" pitchFamily="2" charset="2"/>
                        <a:buChar char="l"/>
                        <a:tabLst/>
                      </a:pPr>
                      <a:r>
                        <a:rPr kumimoji="0" lang="en-US" altLang="zh-CN" sz="1200" b="0" i="0" u="none" strike="noStrike" cap="none" normalizeH="0" baseline="0" dirty="0" err="1" smtClean="0">
                          <a:ln>
                            <a:noFill/>
                          </a:ln>
                          <a:solidFill>
                            <a:srgbClr val="000000"/>
                          </a:solidFill>
                          <a:effectLst/>
                          <a:latin typeface="+mn-ea"/>
                          <a:ea typeface="+mn-ea"/>
                        </a:rPr>
                        <a:t>NameNode</a:t>
                      </a:r>
                      <a:r>
                        <a:rPr kumimoji="0" lang="zh-CN" altLang="en-US" sz="1200" b="0" i="0" u="none" strike="noStrike" cap="none" normalizeH="0" baseline="0" dirty="0" smtClean="0">
                          <a:ln>
                            <a:noFill/>
                          </a:ln>
                          <a:solidFill>
                            <a:srgbClr val="000000"/>
                          </a:solidFill>
                          <a:effectLst/>
                          <a:latin typeface="+mn-ea"/>
                          <a:ea typeface="+mn-ea"/>
                        </a:rPr>
                        <a:t>节点：</a:t>
                      </a:r>
                      <a:r>
                        <a:rPr kumimoji="0" lang="en-US" altLang="zh-CN" sz="1200" b="0" i="0" u="none" strike="noStrike" cap="none" normalizeH="0" baseline="0" dirty="0" smtClean="0">
                          <a:ln>
                            <a:noFill/>
                          </a:ln>
                          <a:solidFill>
                            <a:srgbClr val="000000"/>
                          </a:solidFill>
                          <a:effectLst/>
                          <a:latin typeface="+mn-ea"/>
                          <a:ea typeface="+mn-ea"/>
                        </a:rPr>
                        <a:t>3</a:t>
                      </a:r>
                      <a:r>
                        <a:rPr kumimoji="0" lang="zh-CN" altLang="en-US" sz="1200" b="0" i="0" u="none" strike="noStrike" cap="none" normalizeH="0" baseline="0" dirty="0" smtClean="0">
                          <a:ln>
                            <a:noFill/>
                          </a:ln>
                          <a:solidFill>
                            <a:srgbClr val="000000"/>
                          </a:solidFill>
                          <a:effectLst/>
                          <a:latin typeface="+mn-ea"/>
                          <a:ea typeface="+mn-ea"/>
                        </a:rPr>
                        <a:t>台；</a:t>
                      </a:r>
                    </a:p>
                    <a:p>
                      <a:pPr marL="174625" marR="0" lvl="1" indent="-174625" algn="l" defTabSz="914400" rtl="0" eaLnBrk="1" fontAlgn="base" latinLnBrk="0" hangingPunct="1">
                        <a:lnSpc>
                          <a:spcPct val="125000"/>
                        </a:lnSpc>
                        <a:spcBef>
                          <a:spcPct val="0"/>
                        </a:spcBef>
                        <a:spcAft>
                          <a:spcPct val="0"/>
                        </a:spcAft>
                        <a:buClrTx/>
                        <a:buSzTx/>
                        <a:buFont typeface="Wingdings" panose="05000000000000000000" pitchFamily="2" charset="2"/>
                        <a:buChar char="l"/>
                        <a:tabLst/>
                      </a:pPr>
                      <a:r>
                        <a:rPr kumimoji="0" lang="en-US" altLang="zh-CN" sz="1200" b="0" i="0" u="none" strike="noStrike" cap="none" normalizeH="0" baseline="0" dirty="0" err="1" smtClean="0">
                          <a:ln>
                            <a:noFill/>
                          </a:ln>
                          <a:solidFill>
                            <a:srgbClr val="000000"/>
                          </a:solidFill>
                          <a:effectLst/>
                          <a:latin typeface="+mn-ea"/>
                          <a:ea typeface="+mn-ea"/>
                        </a:rPr>
                        <a:t>DataNode</a:t>
                      </a:r>
                      <a:r>
                        <a:rPr kumimoji="0" lang="zh-CN" altLang="en-US" sz="1200" b="0" i="0" u="none" strike="noStrike" cap="none" normalizeH="0" baseline="0" dirty="0" smtClean="0">
                          <a:ln>
                            <a:noFill/>
                          </a:ln>
                          <a:solidFill>
                            <a:srgbClr val="000000"/>
                          </a:solidFill>
                          <a:effectLst/>
                          <a:latin typeface="+mn-ea"/>
                          <a:ea typeface="+mn-ea"/>
                        </a:rPr>
                        <a:t>（数据存储节点）：～</a:t>
                      </a:r>
                      <a:r>
                        <a:rPr kumimoji="0" lang="en-US" altLang="zh-CN" sz="1200" b="0" i="0" u="none" strike="noStrike" cap="none" normalizeH="0" baseline="0" dirty="0" smtClean="0">
                          <a:ln>
                            <a:noFill/>
                          </a:ln>
                          <a:solidFill>
                            <a:srgbClr val="000000"/>
                          </a:solidFill>
                          <a:effectLst/>
                          <a:latin typeface="+mn-ea"/>
                          <a:ea typeface="+mn-ea"/>
                        </a:rPr>
                        <a:t>200</a:t>
                      </a:r>
                      <a:r>
                        <a:rPr kumimoji="0" lang="zh-CN" altLang="en-US" sz="1200" b="0" i="0" u="none" strike="noStrike" cap="none" normalizeH="0" baseline="0" dirty="0" smtClean="0">
                          <a:ln>
                            <a:noFill/>
                          </a:ln>
                          <a:solidFill>
                            <a:srgbClr val="000000"/>
                          </a:solidFill>
                          <a:effectLst/>
                          <a:latin typeface="+mn-ea"/>
                          <a:ea typeface="+mn-ea"/>
                        </a:rPr>
                        <a:t>台；</a:t>
                      </a:r>
                    </a:p>
                    <a:p>
                      <a:pPr marL="174625" marR="0" lvl="1" indent="-174625" algn="l" defTabSz="914400" rtl="0" eaLnBrk="1" fontAlgn="base" latinLnBrk="0" hangingPunct="1">
                        <a:lnSpc>
                          <a:spcPct val="125000"/>
                        </a:lnSpc>
                        <a:spcBef>
                          <a:spcPct val="0"/>
                        </a:spcBef>
                        <a:spcAft>
                          <a:spcPct val="0"/>
                        </a:spcAft>
                        <a:buClrTx/>
                        <a:buSzTx/>
                        <a:buFont typeface="Wingdings" panose="05000000000000000000" pitchFamily="2" charset="2"/>
                        <a:buChar char="l"/>
                        <a:tabLst/>
                      </a:pPr>
                      <a:r>
                        <a:rPr kumimoji="0" lang="en-US" altLang="zh-CN" sz="1200" b="0" i="0" u="none" strike="noStrike" cap="none" normalizeH="0" baseline="0" dirty="0" smtClean="0">
                          <a:ln>
                            <a:noFill/>
                          </a:ln>
                          <a:solidFill>
                            <a:srgbClr val="000000"/>
                          </a:solidFill>
                          <a:effectLst/>
                          <a:latin typeface="+mn-ea"/>
                          <a:ea typeface="+mn-ea"/>
                        </a:rPr>
                        <a:t>Zookeeper</a:t>
                      </a:r>
                      <a:r>
                        <a:rPr kumimoji="0" lang="zh-CN" altLang="en-US" sz="1200" b="0" i="0" u="none" strike="noStrike" cap="none" normalizeH="0" baseline="0" dirty="0" smtClean="0">
                          <a:ln>
                            <a:noFill/>
                          </a:ln>
                          <a:solidFill>
                            <a:srgbClr val="000000"/>
                          </a:solidFill>
                          <a:effectLst/>
                          <a:latin typeface="+mn-ea"/>
                          <a:ea typeface="+mn-ea"/>
                        </a:rPr>
                        <a:t>节点：</a:t>
                      </a:r>
                      <a:r>
                        <a:rPr kumimoji="0" lang="en-US" altLang="zh-CN" sz="1200" b="0" i="0" u="none" strike="noStrike" cap="none" normalizeH="0" baseline="0" dirty="0" smtClean="0">
                          <a:ln>
                            <a:noFill/>
                          </a:ln>
                          <a:solidFill>
                            <a:srgbClr val="000000"/>
                          </a:solidFill>
                          <a:effectLst/>
                          <a:latin typeface="+mn-ea"/>
                          <a:ea typeface="+mn-ea"/>
                        </a:rPr>
                        <a:t>7</a:t>
                      </a:r>
                      <a:r>
                        <a:rPr kumimoji="0" lang="zh-CN" altLang="en-US" sz="1200" b="0" i="0" u="none" strike="noStrike" cap="none" normalizeH="0" baseline="0" dirty="0" smtClean="0">
                          <a:ln>
                            <a:noFill/>
                          </a:ln>
                          <a:solidFill>
                            <a:srgbClr val="000000"/>
                          </a:solidFill>
                          <a:effectLst/>
                          <a:latin typeface="+mn-ea"/>
                          <a:ea typeface="+mn-ea"/>
                        </a:rPr>
                        <a:t>台；</a:t>
                      </a:r>
                    </a:p>
                    <a:p>
                      <a:pPr marL="174625" marR="0" lvl="1" indent="-174625" algn="l" defTabSz="914400" rtl="0" eaLnBrk="1" fontAlgn="base" latinLnBrk="0" hangingPunct="1">
                        <a:lnSpc>
                          <a:spcPct val="125000"/>
                        </a:lnSpc>
                        <a:spcBef>
                          <a:spcPct val="0"/>
                        </a:spcBef>
                        <a:spcAft>
                          <a:spcPct val="0"/>
                        </a:spcAft>
                        <a:buClrTx/>
                        <a:buSzTx/>
                        <a:buFont typeface="Wingdings" panose="05000000000000000000" pitchFamily="2" charset="2"/>
                        <a:buChar char="l"/>
                        <a:tabLst/>
                      </a:pPr>
                      <a:r>
                        <a:rPr kumimoji="0" lang="zh-CN" altLang="en-US" sz="1200" b="0" i="0" u="none" strike="noStrike" cap="none" normalizeH="0" baseline="0" dirty="0" smtClean="0">
                          <a:ln>
                            <a:noFill/>
                          </a:ln>
                          <a:solidFill>
                            <a:srgbClr val="000000"/>
                          </a:solidFill>
                          <a:effectLst/>
                          <a:latin typeface="+mn-ea"/>
                          <a:ea typeface="+mn-ea"/>
                        </a:rPr>
                        <a:t>集群监控节点：</a:t>
                      </a:r>
                      <a:r>
                        <a:rPr kumimoji="0" lang="en-US" altLang="zh-CN" sz="1200" b="0" i="0" u="none" strike="noStrike" cap="none" normalizeH="0" baseline="0" dirty="0" smtClean="0">
                          <a:ln>
                            <a:noFill/>
                          </a:ln>
                          <a:solidFill>
                            <a:srgbClr val="000000"/>
                          </a:solidFill>
                          <a:effectLst/>
                          <a:latin typeface="+mn-ea"/>
                          <a:ea typeface="+mn-ea"/>
                        </a:rPr>
                        <a:t>1</a:t>
                      </a:r>
                      <a:r>
                        <a:rPr kumimoji="0" lang="zh-CN" altLang="en-US" sz="1200" b="0" i="0" u="none" strike="noStrike" cap="none" normalizeH="0" baseline="0" dirty="0" smtClean="0">
                          <a:ln>
                            <a:noFill/>
                          </a:ln>
                          <a:solidFill>
                            <a:srgbClr val="000000"/>
                          </a:solidFill>
                          <a:effectLst/>
                          <a:latin typeface="+mn-ea"/>
                          <a:ea typeface="+mn-ea"/>
                        </a:rPr>
                        <a:t>台；</a:t>
                      </a:r>
                    </a:p>
                    <a:p>
                      <a:pPr marL="174625" marR="0" lvl="1" indent="-174625" algn="l" defTabSz="914400" rtl="0" eaLnBrk="1" fontAlgn="base" latinLnBrk="0" hangingPunct="1">
                        <a:lnSpc>
                          <a:spcPct val="125000"/>
                        </a:lnSpc>
                        <a:spcBef>
                          <a:spcPct val="0"/>
                        </a:spcBef>
                        <a:spcAft>
                          <a:spcPct val="0"/>
                        </a:spcAft>
                        <a:buClrTx/>
                        <a:buSzTx/>
                        <a:buFont typeface="Wingdings" panose="05000000000000000000" pitchFamily="2" charset="2"/>
                        <a:buChar char="l"/>
                        <a:tabLst/>
                      </a:pPr>
                      <a:r>
                        <a:rPr kumimoji="0" lang="zh-CN" altLang="en-US" sz="1200" b="0" i="0" u="none" strike="noStrike" cap="none" normalizeH="0" baseline="0" dirty="0" smtClean="0">
                          <a:ln>
                            <a:noFill/>
                          </a:ln>
                          <a:solidFill>
                            <a:srgbClr val="000000"/>
                          </a:solidFill>
                          <a:effectLst/>
                          <a:latin typeface="+mn-ea"/>
                          <a:ea typeface="+mn-ea"/>
                        </a:rPr>
                        <a:t>入库服务节点：</a:t>
                      </a:r>
                      <a:r>
                        <a:rPr kumimoji="0" lang="en-US" altLang="zh-CN" sz="1200" b="0" i="0" u="none" strike="noStrike" cap="none" normalizeH="0" baseline="0" dirty="0" smtClean="0">
                          <a:ln>
                            <a:noFill/>
                          </a:ln>
                          <a:solidFill>
                            <a:srgbClr val="000000"/>
                          </a:solidFill>
                          <a:effectLst/>
                          <a:latin typeface="+mn-ea"/>
                          <a:ea typeface="+mn-ea"/>
                        </a:rPr>
                        <a:t>24</a:t>
                      </a:r>
                      <a:r>
                        <a:rPr kumimoji="0" lang="zh-CN" altLang="en-US" sz="1200" b="0" i="0" u="none" strike="noStrike" cap="none" normalizeH="0" baseline="0" dirty="0" smtClean="0">
                          <a:ln>
                            <a:noFill/>
                          </a:ln>
                          <a:solidFill>
                            <a:srgbClr val="000000"/>
                          </a:solidFill>
                          <a:effectLst/>
                          <a:latin typeface="+mn-ea"/>
                          <a:ea typeface="+mn-ea"/>
                        </a:rPr>
                        <a:t>台；</a:t>
                      </a:r>
                    </a:p>
                    <a:p>
                      <a:pPr marL="174625" marR="0" lvl="0" indent="-174625" algn="l" defTabSz="914400" rtl="0" eaLnBrk="1" fontAlgn="base" latinLnBrk="0" hangingPunct="1">
                        <a:lnSpc>
                          <a:spcPct val="125000"/>
                        </a:lnSpc>
                        <a:spcBef>
                          <a:spcPct val="0"/>
                        </a:spcBef>
                        <a:spcAft>
                          <a:spcPct val="0"/>
                        </a:spcAft>
                        <a:buClrTx/>
                        <a:buSzTx/>
                        <a:buFont typeface="Wingdings" panose="05000000000000000000" pitchFamily="2" charset="2"/>
                        <a:buChar char="l"/>
                        <a:tabLst/>
                      </a:pPr>
                      <a:endParaRPr kumimoji="0" lang="en-US" altLang="zh-CN" sz="1200" b="0" i="0" u="none" strike="noStrike" cap="none" normalizeH="0" baseline="0" dirty="0">
                        <a:ln>
                          <a:noFill/>
                        </a:ln>
                        <a:solidFill>
                          <a:srgbClr val="000000"/>
                        </a:solidFill>
                        <a:effectLst/>
                        <a:latin typeface="+mn-ea"/>
                        <a:ea typeface="+mn-ea"/>
                      </a:endParaRPr>
                    </a:p>
                    <a:p>
                      <a:pPr marL="285750" marR="0" lvl="1" indent="-285750" algn="l" defTabSz="914400" rtl="0" eaLnBrk="1" fontAlgn="base" latinLnBrk="0" hangingPunct="1">
                        <a:lnSpc>
                          <a:spcPct val="125000"/>
                        </a:lnSpc>
                        <a:spcBef>
                          <a:spcPct val="0"/>
                        </a:spcBef>
                        <a:spcAft>
                          <a:spcPct val="0"/>
                        </a:spcAft>
                        <a:buClrTx/>
                        <a:buSzTx/>
                        <a:buFont typeface="Wingdings" panose="05000000000000000000" pitchFamily="2" charset="2"/>
                        <a:buChar char="l"/>
                        <a:tabLst/>
                      </a:pPr>
                      <a:r>
                        <a:rPr kumimoji="0" lang="zh-CN" altLang="en-US" sz="1400" b="0" i="0" u="none" strike="noStrike" cap="none" normalizeH="0" baseline="0" dirty="0">
                          <a:ln>
                            <a:noFill/>
                          </a:ln>
                          <a:solidFill>
                            <a:srgbClr val="000000"/>
                          </a:solidFill>
                          <a:effectLst/>
                          <a:latin typeface="+mn-ea"/>
                          <a:ea typeface="+mn-ea"/>
                        </a:rPr>
                        <a:t>在网络交换设备方面</a:t>
                      </a:r>
                      <a:r>
                        <a:rPr kumimoji="0" lang="zh-CN" altLang="en-US" sz="1400" b="0" i="0" u="none" strike="noStrike" cap="none" normalizeH="0" baseline="0" dirty="0" smtClean="0">
                          <a:ln>
                            <a:noFill/>
                          </a:ln>
                          <a:solidFill>
                            <a:srgbClr val="000000"/>
                          </a:solidFill>
                          <a:effectLst/>
                          <a:latin typeface="+mn-ea"/>
                          <a:ea typeface="+mn-ea"/>
                        </a:rPr>
                        <a:t>，</a:t>
                      </a:r>
                      <a:r>
                        <a:rPr kumimoji="0" lang="zh-CN" altLang="zh-CN" sz="1400" b="0" i="0" u="none" strike="noStrike" cap="none" normalizeH="0" baseline="0" dirty="0" smtClean="0">
                          <a:ln>
                            <a:noFill/>
                          </a:ln>
                          <a:solidFill>
                            <a:srgbClr val="000000"/>
                          </a:solidFill>
                          <a:effectLst/>
                          <a:latin typeface="+mn-ea"/>
                          <a:ea typeface="+mn-ea"/>
                        </a:rPr>
                        <a:t>通过</a:t>
                      </a:r>
                      <a:r>
                        <a:rPr kumimoji="0" lang="zh-CN" altLang="zh-CN" sz="1400" b="0" i="0" u="none" strike="noStrike" cap="none" normalizeH="0" baseline="0" dirty="0">
                          <a:ln>
                            <a:noFill/>
                          </a:ln>
                          <a:solidFill>
                            <a:srgbClr val="000000"/>
                          </a:solidFill>
                          <a:effectLst/>
                          <a:latin typeface="+mn-ea"/>
                          <a:ea typeface="+mn-ea"/>
                        </a:rPr>
                        <a:t>万兆交换机连接，</a:t>
                      </a:r>
                      <a:r>
                        <a:rPr kumimoji="0" lang="zh-CN" altLang="en-US" sz="1400" b="0" i="0" u="none" strike="noStrike" cap="none" normalizeH="0" baseline="0" dirty="0">
                          <a:ln>
                            <a:noFill/>
                          </a:ln>
                          <a:solidFill>
                            <a:srgbClr val="000000"/>
                          </a:solidFill>
                          <a:effectLst/>
                          <a:latin typeface="+mn-ea"/>
                          <a:ea typeface="+mn-ea"/>
                        </a:rPr>
                        <a:t>以</a:t>
                      </a:r>
                      <a:r>
                        <a:rPr kumimoji="0" lang="zh-CN" altLang="zh-CN" sz="1400" b="0" i="0" u="none" strike="noStrike" cap="none" normalizeH="0" baseline="0" dirty="0">
                          <a:ln>
                            <a:noFill/>
                          </a:ln>
                          <a:solidFill>
                            <a:srgbClr val="000000"/>
                          </a:solidFill>
                          <a:effectLst/>
                          <a:latin typeface="+mn-ea"/>
                          <a:ea typeface="+mn-ea"/>
                        </a:rPr>
                        <a:t>完成快速的数据交换</a:t>
                      </a:r>
                      <a:r>
                        <a:rPr kumimoji="0" lang="zh-CN" altLang="en-US" sz="1400" b="0" i="0" u="none" strike="noStrike" cap="none" normalizeH="0" baseline="0" dirty="0">
                          <a:ln>
                            <a:noFill/>
                          </a:ln>
                          <a:solidFill>
                            <a:srgbClr val="000000"/>
                          </a:solidFill>
                          <a:effectLst/>
                          <a:latin typeface="+mn-ea"/>
                          <a:ea typeface="+mn-ea"/>
                        </a:rPr>
                        <a:t>；</a:t>
                      </a:r>
                      <a:endParaRPr kumimoji="0" lang="en-US" altLang="zh-CN" sz="1400" b="0" i="0" u="none" strike="noStrike" cap="none" normalizeH="0" baseline="0" dirty="0">
                        <a:ln>
                          <a:noFill/>
                        </a:ln>
                        <a:solidFill>
                          <a:srgbClr val="000000"/>
                        </a:solidFill>
                        <a:effectLst/>
                        <a:latin typeface="+mn-ea"/>
                        <a:ea typeface="+mn-ea"/>
                      </a:endParaRPr>
                    </a:p>
                    <a:p>
                      <a:pPr marL="174625" marR="0" lvl="1" indent="-174625" algn="l" defTabSz="914400" rtl="0" eaLnBrk="1" fontAlgn="base" latinLnBrk="0" hangingPunct="1">
                        <a:lnSpc>
                          <a:spcPct val="125000"/>
                        </a:lnSpc>
                        <a:spcBef>
                          <a:spcPct val="0"/>
                        </a:spcBef>
                        <a:spcAft>
                          <a:spcPct val="0"/>
                        </a:spcAft>
                        <a:buClrTx/>
                        <a:buSzTx/>
                        <a:buFont typeface="Arial" panose="020B0604020202020204" pitchFamily="34" charset="0"/>
                        <a:buChar char="•"/>
                        <a:tabLst/>
                      </a:pPr>
                      <a:endParaRPr kumimoji="0" lang="en-US" altLang="zh-CN" sz="1200" b="0" i="0" u="none" strike="noStrike" cap="none" normalizeH="0" baseline="0" dirty="0">
                        <a:ln>
                          <a:noFill/>
                        </a:ln>
                        <a:solidFill>
                          <a:srgbClr val="000000"/>
                        </a:solidFill>
                        <a:effectLst/>
                        <a:latin typeface="+mn-ea"/>
                        <a:ea typeface="+mn-ea"/>
                      </a:endParaRPr>
                    </a:p>
                    <a:p>
                      <a:pPr marL="285750" marR="0" lvl="1" indent="-285750" algn="l" defTabSz="914400" rtl="0" eaLnBrk="1" fontAlgn="base" latinLnBrk="0" hangingPunct="1">
                        <a:lnSpc>
                          <a:spcPct val="125000"/>
                        </a:lnSpc>
                        <a:spcBef>
                          <a:spcPct val="0"/>
                        </a:spcBef>
                        <a:spcAft>
                          <a:spcPct val="0"/>
                        </a:spcAft>
                        <a:buClrTx/>
                        <a:buSzTx/>
                        <a:buFont typeface="Wingdings" panose="05000000000000000000" pitchFamily="2" charset="2"/>
                        <a:buChar char="l"/>
                        <a:tabLst/>
                      </a:pPr>
                      <a:r>
                        <a:rPr kumimoji="0" lang="zh-CN" altLang="en-US" sz="1400" b="0" i="0" u="none" strike="noStrike" cap="none" normalizeH="0" baseline="0" dirty="0">
                          <a:ln>
                            <a:noFill/>
                          </a:ln>
                          <a:solidFill>
                            <a:srgbClr val="000000"/>
                          </a:solidFill>
                          <a:effectLst/>
                          <a:latin typeface="+mn-ea"/>
                          <a:ea typeface="+mn-ea"/>
                        </a:rPr>
                        <a:t>将</a:t>
                      </a:r>
                      <a:r>
                        <a:rPr kumimoji="0" lang="en-US" altLang="zh-CN" sz="1400" b="0" i="0" u="none" strike="noStrike" cap="none" normalizeH="0" baseline="0" dirty="0" err="1">
                          <a:ln>
                            <a:noFill/>
                          </a:ln>
                          <a:solidFill>
                            <a:srgbClr val="000000"/>
                          </a:solidFill>
                          <a:effectLst/>
                          <a:latin typeface="+mn-ea"/>
                          <a:ea typeface="+mn-ea"/>
                        </a:rPr>
                        <a:t>Hadoop</a:t>
                      </a:r>
                      <a:r>
                        <a:rPr kumimoji="0" lang="zh-CN" altLang="en-US" sz="1400" b="0" i="0" u="none" strike="noStrike" cap="none" normalizeH="0" baseline="0" dirty="0">
                          <a:ln>
                            <a:noFill/>
                          </a:ln>
                          <a:solidFill>
                            <a:srgbClr val="000000"/>
                          </a:solidFill>
                          <a:effectLst/>
                          <a:latin typeface="+mn-ea"/>
                          <a:ea typeface="+mn-ea"/>
                        </a:rPr>
                        <a:t>框架带入并支撑建设，满足高性能的数据导入和快速查询</a:t>
                      </a:r>
                      <a:r>
                        <a:rPr kumimoji="0" lang="zh-CN" altLang="en-US" sz="1200" b="0" i="0" u="none" strike="noStrike" cap="none" normalizeH="0" baseline="0" dirty="0">
                          <a:ln>
                            <a:noFill/>
                          </a:ln>
                          <a:solidFill>
                            <a:srgbClr val="000000"/>
                          </a:solidFill>
                          <a:effectLst/>
                          <a:latin typeface="+mn-ea"/>
                          <a:ea typeface="+mn-ea"/>
                        </a:rPr>
                        <a:t>。</a:t>
                      </a:r>
                      <a:endParaRPr kumimoji="0" lang="en-US" altLang="zh-CN" sz="1200" b="0" i="0" u="none" strike="noStrike" cap="none" normalizeH="0" baseline="0" dirty="0">
                        <a:ln>
                          <a:noFill/>
                        </a:ln>
                        <a:solidFill>
                          <a:srgbClr val="000000"/>
                        </a:solidFill>
                        <a:effectLst/>
                        <a:latin typeface="+mn-ea"/>
                        <a:ea typeface="+mn-ea"/>
                      </a:endParaRPr>
                    </a:p>
                  </a:txBody>
                  <a:tcPr marL="91403" marR="91403" marT="45706" marB="45706"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xmlns="" val="10001"/>
                  </a:ext>
                </a:extLst>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2126716111"/>
              </p:ext>
            </p:extLst>
          </p:nvPr>
        </p:nvGraphicFramePr>
        <p:xfrm>
          <a:off x="755576" y="987574"/>
          <a:ext cx="2424056" cy="3588912"/>
        </p:xfrm>
        <a:graphic>
          <a:graphicData uri="http://schemas.openxmlformats.org/drawingml/2006/table">
            <a:tbl>
              <a:tblPr/>
              <a:tblGrid>
                <a:gridCol w="2424056">
                  <a:extLst>
                    <a:ext uri="{9D8B030D-6E8A-4147-A177-3AD203B41FA5}">
                      <a16:colId xmlns:a16="http://schemas.microsoft.com/office/drawing/2014/main" xmlns="" val="20000"/>
                    </a:ext>
                  </a:extLst>
                </a:gridCol>
              </a:tblGrid>
              <a:tr h="333823">
                <a:tc>
                  <a:txBody>
                    <a:bodyPr/>
                    <a:lstStyle>
                      <a:lvl1pPr defTabSz="45720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defTabSz="45720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defTabSz="45720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defTabSz="45720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defTabSz="45720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defTabSz="4572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defTabSz="4572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defTabSz="4572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defTabSz="4572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chemeClr val="tx1"/>
                          </a:solidFill>
                          <a:effectLst/>
                          <a:latin typeface="+mn-ea"/>
                          <a:ea typeface="+mn-ea"/>
                        </a:rPr>
                        <a:t>数据分析</a:t>
                      </a:r>
                    </a:p>
                  </a:txBody>
                  <a:tcPr marL="91466" marR="91466" marT="45693" marB="45693"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gradFill rotWithShape="1">
                      <a:gsLst>
                        <a:gs pos="0">
                          <a:srgbClr val="877967"/>
                        </a:gs>
                        <a:gs pos="50000">
                          <a:srgbClr val="C2AF95"/>
                        </a:gs>
                        <a:gs pos="100000">
                          <a:srgbClr val="E7D0B3"/>
                        </a:gs>
                      </a:gsLst>
                      <a:lin ang="5400000" scaled="1"/>
                    </a:gradFill>
                  </a:tcPr>
                </a:tc>
                <a:extLst>
                  <a:ext uri="{0D108BD9-81ED-4DB2-BD59-A6C34878D82A}">
                    <a16:rowId xmlns:a16="http://schemas.microsoft.com/office/drawing/2014/main" xmlns="" val="10000"/>
                  </a:ext>
                </a:extLst>
              </a:tr>
              <a:tr h="3194568">
                <a:tc>
                  <a:txBody>
                    <a:bodyPr/>
                    <a:lstStyle>
                      <a:lvl1pPr marL="174625" indent="-174625">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171450" marR="0" lvl="0" indent="-171450" algn="l" defTabSz="914400" rtl="0" eaLnBrk="1" fontAlgn="base" latinLnBrk="0" hangingPunct="1">
                        <a:lnSpc>
                          <a:spcPct val="125000"/>
                        </a:lnSpc>
                        <a:spcBef>
                          <a:spcPct val="0"/>
                        </a:spcBef>
                        <a:spcAft>
                          <a:spcPct val="0"/>
                        </a:spcAft>
                        <a:buClrTx/>
                        <a:buSzTx/>
                        <a:buFont typeface="Wingdings" panose="05000000000000000000" pitchFamily="2" charset="2"/>
                        <a:buChar char="l"/>
                        <a:tabLst/>
                      </a:pPr>
                      <a:r>
                        <a:rPr kumimoji="0" lang="zh-CN" altLang="en-US" sz="1400" b="0" i="0" u="none" strike="noStrike" cap="none" normalizeH="0" baseline="0" dirty="0" smtClean="0">
                          <a:ln>
                            <a:noFill/>
                          </a:ln>
                          <a:solidFill>
                            <a:srgbClr val="000000"/>
                          </a:solidFill>
                          <a:effectLst/>
                          <a:latin typeface="+mn-ea"/>
                          <a:ea typeface="+mn-ea"/>
                        </a:rPr>
                        <a:t>用户手机访问一次网页，约会产生数十条，甚至数百条请求，意味着产生数十条和数百条上网记录：</a:t>
                      </a:r>
                    </a:p>
                    <a:p>
                      <a:pPr marL="171450" marR="0" lvl="0" indent="-171450" algn="l" defTabSz="914400" rtl="0" eaLnBrk="1" fontAlgn="base" latinLnBrk="0" hangingPunct="1">
                        <a:lnSpc>
                          <a:spcPct val="125000"/>
                        </a:lnSpc>
                        <a:spcBef>
                          <a:spcPct val="0"/>
                        </a:spcBef>
                        <a:spcAft>
                          <a:spcPct val="0"/>
                        </a:spcAft>
                        <a:buClrTx/>
                        <a:buSzTx/>
                        <a:buFont typeface="Wingdings" panose="05000000000000000000" pitchFamily="2" charset="2"/>
                        <a:buChar char="l"/>
                        <a:tabLst/>
                      </a:pPr>
                      <a:r>
                        <a:rPr kumimoji="0" lang="zh-CN" altLang="en-US" sz="1400" b="0" i="0" u="none" strike="noStrike" cap="none" normalizeH="0" baseline="0" dirty="0" smtClean="0">
                          <a:ln>
                            <a:noFill/>
                          </a:ln>
                          <a:solidFill>
                            <a:srgbClr val="000000"/>
                          </a:solidFill>
                          <a:effectLst/>
                          <a:latin typeface="+mn-ea"/>
                          <a:ea typeface="+mn-ea"/>
                        </a:rPr>
                        <a:t>全国每日新增约</a:t>
                      </a:r>
                      <a:r>
                        <a:rPr kumimoji="0" lang="en-US" altLang="zh-CN" sz="1400" b="0" i="0" u="none" strike="noStrike" cap="none" normalizeH="0" baseline="0" dirty="0" smtClean="0">
                          <a:ln>
                            <a:noFill/>
                          </a:ln>
                          <a:solidFill>
                            <a:srgbClr val="FF0000"/>
                          </a:solidFill>
                          <a:effectLst/>
                          <a:latin typeface="+mn-ea"/>
                          <a:ea typeface="+mn-ea"/>
                        </a:rPr>
                        <a:t>10TB</a:t>
                      </a:r>
                      <a:r>
                        <a:rPr kumimoji="0" lang="zh-CN" altLang="en-US" sz="1400" b="0" i="0" u="none" strike="noStrike" cap="none" normalizeH="0" baseline="0" dirty="0" smtClean="0">
                          <a:ln>
                            <a:noFill/>
                          </a:ln>
                          <a:solidFill>
                            <a:srgbClr val="000000"/>
                          </a:solidFill>
                          <a:effectLst/>
                          <a:latin typeface="+mn-ea"/>
                          <a:ea typeface="+mn-ea"/>
                        </a:rPr>
                        <a:t>数据，每月</a:t>
                      </a:r>
                      <a:r>
                        <a:rPr kumimoji="0" lang="zh-CN" altLang="en-US" sz="1400" b="0" i="0" u="none" strike="noStrike" cap="none" normalizeH="0" baseline="0" dirty="0" smtClean="0">
                          <a:ln>
                            <a:noFill/>
                          </a:ln>
                          <a:solidFill>
                            <a:srgbClr val="FF0000"/>
                          </a:solidFill>
                          <a:effectLst/>
                          <a:latin typeface="+mn-ea"/>
                          <a:ea typeface="+mn-ea"/>
                        </a:rPr>
                        <a:t>近万亿条记录</a:t>
                      </a:r>
                      <a:r>
                        <a:rPr kumimoji="0" lang="zh-CN" altLang="en-US" sz="1400" b="0" i="0" u="none" strike="noStrike" cap="none" normalizeH="0" baseline="0" dirty="0" smtClean="0">
                          <a:ln>
                            <a:noFill/>
                          </a:ln>
                          <a:solidFill>
                            <a:srgbClr val="000000"/>
                          </a:solidFill>
                          <a:effectLst/>
                          <a:latin typeface="+mn-ea"/>
                          <a:ea typeface="+mn-ea"/>
                        </a:rPr>
                        <a:t>，存放</a:t>
                      </a:r>
                      <a:r>
                        <a:rPr kumimoji="0" lang="en-US" altLang="zh-CN" sz="1400" b="0" i="0" u="none" strike="noStrike" cap="none" normalizeH="0" baseline="0" dirty="0" smtClean="0">
                          <a:ln>
                            <a:noFill/>
                          </a:ln>
                          <a:solidFill>
                            <a:srgbClr val="000000"/>
                          </a:solidFill>
                          <a:effectLst/>
                          <a:latin typeface="+mn-ea"/>
                          <a:ea typeface="+mn-ea"/>
                        </a:rPr>
                        <a:t>6</a:t>
                      </a:r>
                      <a:r>
                        <a:rPr kumimoji="0" lang="zh-CN" altLang="en-US" sz="1400" b="0" i="0" u="none" strike="noStrike" cap="none" normalizeH="0" baseline="0" dirty="0" smtClean="0">
                          <a:ln>
                            <a:noFill/>
                          </a:ln>
                          <a:solidFill>
                            <a:srgbClr val="000000"/>
                          </a:solidFill>
                          <a:effectLst/>
                          <a:latin typeface="+mn-ea"/>
                          <a:ea typeface="+mn-ea"/>
                        </a:rPr>
                        <a:t>个月，约</a:t>
                      </a:r>
                      <a:r>
                        <a:rPr kumimoji="0" lang="en-US" altLang="zh-CN" sz="1400" b="0" i="0" u="none" strike="noStrike" cap="none" normalizeH="0" baseline="0" dirty="0" smtClean="0">
                          <a:ln>
                            <a:noFill/>
                          </a:ln>
                          <a:solidFill>
                            <a:srgbClr val="FF0000"/>
                          </a:solidFill>
                          <a:effectLst/>
                          <a:latin typeface="+mn-ea"/>
                          <a:ea typeface="+mn-ea"/>
                        </a:rPr>
                        <a:t>2PB</a:t>
                      </a:r>
                      <a:r>
                        <a:rPr kumimoji="0" lang="zh-CN" altLang="en-US" sz="1400" b="0" i="0" u="none" strike="noStrike" cap="none" normalizeH="0" baseline="0" dirty="0" smtClean="0">
                          <a:ln>
                            <a:noFill/>
                          </a:ln>
                          <a:solidFill>
                            <a:srgbClr val="000000"/>
                          </a:solidFill>
                          <a:effectLst/>
                          <a:latin typeface="+mn-ea"/>
                          <a:ea typeface="+mn-ea"/>
                        </a:rPr>
                        <a:t>；</a:t>
                      </a:r>
                    </a:p>
                    <a:p>
                      <a:pPr marL="171450" marR="0" lvl="0" indent="-171450" algn="l" defTabSz="914400" rtl="0" eaLnBrk="1" fontAlgn="base" latinLnBrk="0" hangingPunct="1">
                        <a:lnSpc>
                          <a:spcPct val="125000"/>
                        </a:lnSpc>
                        <a:spcBef>
                          <a:spcPct val="0"/>
                        </a:spcBef>
                        <a:spcAft>
                          <a:spcPct val="0"/>
                        </a:spcAft>
                        <a:buClrTx/>
                        <a:buSzTx/>
                        <a:buFont typeface="Wingdings" panose="05000000000000000000" pitchFamily="2" charset="2"/>
                        <a:buChar char="l"/>
                        <a:tabLst/>
                      </a:pPr>
                      <a:r>
                        <a:rPr kumimoji="0" lang="zh-CN" altLang="en-US" sz="1400" b="0" i="0" u="none" strike="noStrike" cap="none" normalizeH="0" baseline="0" dirty="0" smtClean="0">
                          <a:ln>
                            <a:noFill/>
                          </a:ln>
                          <a:solidFill>
                            <a:srgbClr val="000000"/>
                          </a:solidFill>
                          <a:effectLst/>
                          <a:latin typeface="+mn-ea"/>
                          <a:ea typeface="+mn-ea"/>
                        </a:rPr>
                        <a:t>移动互联网用户快速增加，智能终端迅速普及、户均流量显著增长，上网记录数据将进一步猛增。</a:t>
                      </a:r>
                    </a:p>
                    <a:p>
                      <a:pPr marL="171450" marR="0" lvl="0" indent="-171450" algn="l" defTabSz="914400" rtl="0" eaLnBrk="1" fontAlgn="base" latinLnBrk="0" hangingPunct="1">
                        <a:lnSpc>
                          <a:spcPct val="125000"/>
                        </a:lnSpc>
                        <a:spcBef>
                          <a:spcPct val="0"/>
                        </a:spcBef>
                        <a:spcAft>
                          <a:spcPct val="0"/>
                        </a:spcAft>
                        <a:buClrTx/>
                        <a:buSzTx/>
                        <a:buFont typeface="Wingdings" panose="05000000000000000000" pitchFamily="2" charset="2"/>
                        <a:buChar char="l"/>
                        <a:tabLst/>
                      </a:pPr>
                      <a:endParaRPr kumimoji="0" lang="en-US" altLang="zh-CN" sz="1200" b="0" i="0" u="none" strike="noStrike" cap="none" normalizeH="0" baseline="0" dirty="0">
                        <a:ln>
                          <a:noFill/>
                        </a:ln>
                        <a:solidFill>
                          <a:srgbClr val="000000"/>
                        </a:solidFill>
                        <a:effectLst/>
                        <a:latin typeface="+mn-ea"/>
                        <a:ea typeface="+mn-ea"/>
                      </a:endParaRPr>
                    </a:p>
                  </a:txBody>
                  <a:tcPr marL="91466" marR="91466" marT="45693" marB="45693"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5EEE5"/>
                    </a:solidFill>
                  </a:tcPr>
                </a:tc>
                <a:extLst>
                  <a:ext uri="{0D108BD9-81ED-4DB2-BD59-A6C34878D82A}">
                    <a16:rowId xmlns:a16="http://schemas.microsoft.com/office/drawing/2014/main" xmlns="" val="10001"/>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179541935"/>
              </p:ext>
            </p:extLst>
          </p:nvPr>
        </p:nvGraphicFramePr>
        <p:xfrm>
          <a:off x="6804248" y="987574"/>
          <a:ext cx="1839015" cy="3690790"/>
        </p:xfrm>
        <a:graphic>
          <a:graphicData uri="http://schemas.openxmlformats.org/drawingml/2006/table">
            <a:tbl>
              <a:tblPr/>
              <a:tblGrid>
                <a:gridCol w="1839015">
                  <a:extLst>
                    <a:ext uri="{9D8B030D-6E8A-4147-A177-3AD203B41FA5}">
                      <a16:colId xmlns:a16="http://schemas.microsoft.com/office/drawing/2014/main" xmlns="" val="20000"/>
                    </a:ext>
                  </a:extLst>
                </a:gridCol>
              </a:tblGrid>
              <a:tr h="252027">
                <a:tc>
                  <a:txBody>
                    <a:bodyPr/>
                    <a:lstStyle>
                      <a:lvl1pPr defTabSz="457200">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defTabSz="45720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defTabSz="45720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defTabSz="45720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defTabSz="45720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defTabSz="4572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defTabSz="4572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defTabSz="4572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defTabSz="4572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chemeClr val="tx1"/>
                          </a:solidFill>
                          <a:effectLst/>
                          <a:latin typeface="+mn-ea"/>
                          <a:ea typeface="+mn-ea"/>
                        </a:rPr>
                        <a:t>产生效益</a:t>
                      </a:r>
                    </a:p>
                  </a:txBody>
                  <a:tcPr marL="91411" marR="91411" marT="45714" marB="45714"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978F8A"/>
                    </a:solidFill>
                  </a:tcPr>
                </a:tc>
                <a:extLst>
                  <a:ext uri="{0D108BD9-81ED-4DB2-BD59-A6C34878D82A}">
                    <a16:rowId xmlns:a16="http://schemas.microsoft.com/office/drawing/2014/main" xmlns="" val="10000"/>
                  </a:ext>
                </a:extLst>
              </a:tr>
              <a:tr h="3355522">
                <a:tc>
                  <a:txBody>
                    <a:bodyPr/>
                    <a:lstStyle>
                      <a:lvl1pPr marL="174625" indent="-174625">
                        <a:spcBef>
                          <a:spcPct val="20000"/>
                        </a:spcBef>
                        <a:buFont typeface="Arial" panose="020B0604020202020204" pitchFamily="34" charset="0"/>
                        <a:defRPr kumimoji="1" sz="28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defRPr kumimoji="1" sz="24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defRPr kumimoji="1"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defRPr kumimoji="1">
                          <a:solidFill>
                            <a:schemeClr val="tx1"/>
                          </a:solidFill>
                          <a:latin typeface="Calibri" panose="020F0502020204030204" pitchFamily="34" charset="0"/>
                          <a:ea typeface="宋体" panose="02010600030101010101" pitchFamily="2" charset="-122"/>
                        </a:defRPr>
                      </a:lvl9pPr>
                    </a:lstStyle>
                    <a:p>
                      <a:pPr marL="174625" marR="0" lvl="0" indent="-174625" algn="l" defTabSz="914400" rtl="0" eaLnBrk="1" fontAlgn="base" latinLnBrk="0" hangingPunct="1">
                        <a:lnSpc>
                          <a:spcPct val="125000"/>
                        </a:lnSpc>
                        <a:spcBef>
                          <a:spcPct val="0"/>
                        </a:spcBef>
                        <a:spcAft>
                          <a:spcPct val="0"/>
                        </a:spcAft>
                        <a:buClrTx/>
                        <a:buSzTx/>
                        <a:buFont typeface="Wingdings" panose="05000000000000000000" pitchFamily="2" charset="2"/>
                        <a:buChar char="l"/>
                        <a:tabLst/>
                      </a:pPr>
                      <a:r>
                        <a:rPr kumimoji="0" lang="zh-CN" altLang="en-US" sz="1400" b="0" i="0" u="none" strike="noStrike" cap="none" normalizeH="0" baseline="0" dirty="0">
                          <a:ln>
                            <a:noFill/>
                          </a:ln>
                          <a:solidFill>
                            <a:srgbClr val="000000"/>
                          </a:solidFill>
                          <a:effectLst/>
                          <a:latin typeface="+mn-ea"/>
                          <a:ea typeface="+mn-ea"/>
                        </a:rPr>
                        <a:t>联通各省市公司关于</a:t>
                      </a:r>
                      <a:r>
                        <a:rPr kumimoji="0" lang="en-US" altLang="zh-CN" sz="1400" b="0" i="0" u="none" strike="noStrike" cap="none" normalizeH="0" baseline="0" dirty="0">
                          <a:ln>
                            <a:noFill/>
                          </a:ln>
                          <a:solidFill>
                            <a:srgbClr val="000000"/>
                          </a:solidFill>
                          <a:effectLst/>
                          <a:latin typeface="+mn-ea"/>
                          <a:ea typeface="+mn-ea"/>
                        </a:rPr>
                        <a:t>3G</a:t>
                      </a:r>
                      <a:r>
                        <a:rPr kumimoji="0" lang="zh-CN" altLang="en-US" sz="1400" b="0" i="0" u="none" strike="noStrike" cap="none" normalizeH="0" baseline="0" dirty="0">
                          <a:ln>
                            <a:noFill/>
                          </a:ln>
                          <a:solidFill>
                            <a:srgbClr val="000000"/>
                          </a:solidFill>
                          <a:effectLst/>
                          <a:latin typeface="+mn-ea"/>
                          <a:ea typeface="+mn-ea"/>
                        </a:rPr>
                        <a:t>客户数据流量问题争议占</a:t>
                      </a:r>
                      <a:r>
                        <a:rPr kumimoji="0" lang="en-US" altLang="zh-CN" sz="1400" b="0" i="0" u="none" strike="noStrike" cap="none" normalizeH="0" baseline="0" dirty="0">
                          <a:ln>
                            <a:noFill/>
                          </a:ln>
                          <a:solidFill>
                            <a:srgbClr val="000000"/>
                          </a:solidFill>
                          <a:effectLst/>
                          <a:latin typeface="+mn-ea"/>
                          <a:ea typeface="+mn-ea"/>
                        </a:rPr>
                        <a:t>3G</a:t>
                      </a:r>
                      <a:r>
                        <a:rPr kumimoji="0" lang="zh-CN" altLang="en-US" sz="1400" b="0" i="0" u="none" strike="noStrike" cap="none" normalizeH="0" baseline="0" dirty="0">
                          <a:ln>
                            <a:noFill/>
                          </a:ln>
                          <a:solidFill>
                            <a:srgbClr val="000000"/>
                          </a:solidFill>
                          <a:effectLst/>
                          <a:latin typeface="+mn-ea"/>
                          <a:ea typeface="+mn-ea"/>
                        </a:rPr>
                        <a:t>业务投诉达由原来</a:t>
                      </a:r>
                      <a:r>
                        <a:rPr kumimoji="0" lang="en-US" altLang="zh-CN" sz="1400" b="0" i="0" u="none" strike="noStrike" cap="none" normalizeH="0" baseline="0" dirty="0">
                          <a:ln>
                            <a:noFill/>
                          </a:ln>
                          <a:solidFill>
                            <a:srgbClr val="000000"/>
                          </a:solidFill>
                          <a:effectLst/>
                          <a:latin typeface="+mn-ea"/>
                          <a:ea typeface="+mn-ea"/>
                        </a:rPr>
                        <a:t>7~15%</a:t>
                      </a:r>
                      <a:r>
                        <a:rPr kumimoji="0" lang="zh-CN" altLang="en-US" sz="1400" b="0" i="0" u="none" strike="noStrike" cap="none" normalizeH="0" baseline="0" dirty="0">
                          <a:ln>
                            <a:noFill/>
                          </a:ln>
                          <a:solidFill>
                            <a:srgbClr val="000000"/>
                          </a:solidFill>
                          <a:effectLst/>
                          <a:latin typeface="+mn-ea"/>
                          <a:ea typeface="+mn-ea"/>
                        </a:rPr>
                        <a:t>左右，下降至</a:t>
                      </a:r>
                      <a:r>
                        <a:rPr kumimoji="0" lang="en-US" altLang="zh-CN" sz="1400" b="0" i="0" u="none" strike="noStrike" cap="none" normalizeH="0" baseline="0" dirty="0">
                          <a:ln>
                            <a:noFill/>
                          </a:ln>
                          <a:solidFill>
                            <a:srgbClr val="000000"/>
                          </a:solidFill>
                          <a:effectLst/>
                          <a:latin typeface="+mn-ea"/>
                          <a:ea typeface="+mn-ea"/>
                        </a:rPr>
                        <a:t>0.4~1%;</a:t>
                      </a:r>
                    </a:p>
                    <a:p>
                      <a:pPr marL="174625" marR="0" lvl="0" indent="-174625" algn="l" defTabSz="914400" rtl="0" eaLnBrk="1" fontAlgn="base" latinLnBrk="0" hangingPunct="1">
                        <a:lnSpc>
                          <a:spcPct val="125000"/>
                        </a:lnSpc>
                        <a:spcBef>
                          <a:spcPct val="0"/>
                        </a:spcBef>
                        <a:spcAft>
                          <a:spcPct val="0"/>
                        </a:spcAft>
                        <a:buClr>
                          <a:srgbClr val="00B050"/>
                        </a:buClr>
                        <a:buSzTx/>
                        <a:buFont typeface="Wingdings" panose="05000000000000000000" pitchFamily="2" charset="2"/>
                        <a:buChar char="l"/>
                        <a:tabLst/>
                      </a:pPr>
                      <a:endParaRPr kumimoji="0" lang="en-US" altLang="zh-CN" sz="1400" b="0" i="0" u="none" strike="noStrike" cap="none" normalizeH="0" baseline="0" dirty="0">
                        <a:ln>
                          <a:noFill/>
                        </a:ln>
                        <a:solidFill>
                          <a:srgbClr val="000000"/>
                        </a:solidFill>
                        <a:effectLst/>
                        <a:latin typeface="+mn-ea"/>
                        <a:ea typeface="+mn-ea"/>
                      </a:endParaRPr>
                    </a:p>
                    <a:p>
                      <a:pPr marL="174625" marR="0" lvl="0" indent="-174625" algn="l" defTabSz="914400" rtl="0" eaLnBrk="1" fontAlgn="base" latinLnBrk="0" hangingPunct="1">
                        <a:lnSpc>
                          <a:spcPct val="125000"/>
                        </a:lnSpc>
                        <a:spcBef>
                          <a:spcPct val="0"/>
                        </a:spcBef>
                        <a:spcAft>
                          <a:spcPct val="0"/>
                        </a:spcAft>
                        <a:buClrTx/>
                        <a:buSzTx/>
                        <a:buFont typeface="Wingdings" panose="05000000000000000000" pitchFamily="2" charset="2"/>
                        <a:buChar char="l"/>
                        <a:tabLst/>
                      </a:pPr>
                      <a:r>
                        <a:rPr kumimoji="0" lang="zh-CN" altLang="en-US" sz="1400" b="0" i="0" u="none" strike="noStrike" cap="none" normalizeH="0" baseline="0" dirty="0">
                          <a:ln>
                            <a:noFill/>
                          </a:ln>
                          <a:solidFill>
                            <a:srgbClr val="000000"/>
                          </a:solidFill>
                          <a:effectLst/>
                          <a:latin typeface="+mn-ea"/>
                          <a:ea typeface="+mn-ea"/>
                        </a:rPr>
                        <a:t>用户可快速、准确查询上网记录情况。</a:t>
                      </a:r>
                      <a:endParaRPr kumimoji="0" lang="en-US" altLang="zh-CN" sz="1400" b="0" i="0" u="none" strike="noStrike" cap="none" normalizeH="0" baseline="0" dirty="0">
                        <a:ln>
                          <a:noFill/>
                        </a:ln>
                        <a:solidFill>
                          <a:srgbClr val="000000"/>
                        </a:solidFill>
                        <a:effectLst/>
                        <a:latin typeface="+mn-ea"/>
                        <a:ea typeface="+mn-ea"/>
                      </a:endParaRPr>
                    </a:p>
                  </a:txBody>
                  <a:tcPr marL="91411" marR="91411" marT="45714" marB="45714"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DDBDA"/>
                    </a:solidFill>
                  </a:tcPr>
                </a:tc>
                <a:extLst>
                  <a:ext uri="{0D108BD9-81ED-4DB2-BD59-A6C34878D82A}">
                    <a16:rowId xmlns:a16="http://schemas.microsoft.com/office/drawing/2014/main" xmlns="" val="10001"/>
                  </a:ext>
                </a:extLst>
              </a:tr>
            </a:tbl>
          </a:graphicData>
        </a:graphic>
      </p:graphicFrame>
      <p:sp>
        <p:nvSpPr>
          <p:cNvPr id="10" name="AutoShape 17"/>
          <p:cNvSpPr>
            <a:spLocks noChangeArrowheads="1"/>
          </p:cNvSpPr>
          <p:nvPr/>
        </p:nvSpPr>
        <p:spPr bwMode="auto">
          <a:xfrm>
            <a:off x="6372200" y="2571750"/>
            <a:ext cx="402998" cy="226407"/>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6206 h 21600"/>
              <a:gd name="T14" fmla="*/ 15484 w 21600"/>
              <a:gd name="T15" fmla="*/ 15394 h 21600"/>
            </a:gdLst>
            <a:ahLst/>
            <a:cxnLst>
              <a:cxn ang="T8">
                <a:pos x="T0" y="T1"/>
              </a:cxn>
              <a:cxn ang="T9">
                <a:pos x="T2" y="T3"/>
              </a:cxn>
              <a:cxn ang="T10">
                <a:pos x="T4" y="T5"/>
              </a:cxn>
              <a:cxn ang="T11">
                <a:pos x="T6" y="T7"/>
              </a:cxn>
            </a:cxnLst>
            <a:rect l="T12" t="T13" r="T14" b="T15"/>
            <a:pathLst>
              <a:path w="21600" h="21600">
                <a:moveTo>
                  <a:pt x="7223" y="0"/>
                </a:moveTo>
                <a:lnTo>
                  <a:pt x="7223" y="6206"/>
                </a:lnTo>
                <a:lnTo>
                  <a:pt x="3375" y="6206"/>
                </a:lnTo>
                <a:lnTo>
                  <a:pt x="3375" y="15394"/>
                </a:lnTo>
                <a:lnTo>
                  <a:pt x="7223" y="15394"/>
                </a:lnTo>
                <a:lnTo>
                  <a:pt x="7223" y="21600"/>
                </a:lnTo>
                <a:lnTo>
                  <a:pt x="21600" y="10800"/>
                </a:lnTo>
                <a:lnTo>
                  <a:pt x="7223" y="0"/>
                </a:lnTo>
                <a:close/>
              </a:path>
              <a:path w="21600" h="21600">
                <a:moveTo>
                  <a:pt x="1350" y="6206"/>
                </a:moveTo>
                <a:lnTo>
                  <a:pt x="1350" y="15394"/>
                </a:lnTo>
                <a:lnTo>
                  <a:pt x="2700" y="15394"/>
                </a:lnTo>
                <a:lnTo>
                  <a:pt x="2700" y="6206"/>
                </a:lnTo>
                <a:lnTo>
                  <a:pt x="1350" y="6206"/>
                </a:lnTo>
                <a:close/>
              </a:path>
              <a:path w="21600" h="21600">
                <a:moveTo>
                  <a:pt x="0" y="6206"/>
                </a:moveTo>
                <a:lnTo>
                  <a:pt x="0" y="15394"/>
                </a:lnTo>
                <a:lnTo>
                  <a:pt x="675" y="15394"/>
                </a:lnTo>
                <a:lnTo>
                  <a:pt x="675" y="6206"/>
                </a:lnTo>
                <a:lnTo>
                  <a:pt x="0" y="6206"/>
                </a:lnTo>
                <a:close/>
              </a:path>
            </a:pathLst>
          </a:custGeom>
          <a:gradFill rotWithShape="1">
            <a:gsLst>
              <a:gs pos="0">
                <a:srgbClr val="FFFFFF"/>
              </a:gs>
              <a:gs pos="100000">
                <a:srgbClr val="00FF00"/>
              </a:gs>
            </a:gsLst>
            <a:lin ang="0" scaled="1"/>
          </a:gradFill>
          <a:ln w="12700" algn="ctr">
            <a:solidFill>
              <a:srgbClr val="800080"/>
            </a:solidFill>
            <a:miter lim="800000"/>
            <a:headEnd/>
            <a:tailEnd/>
          </a:ln>
        </p:spPr>
        <p:txBody>
          <a:bodyPr wrap="none" anchor="ctr"/>
          <a:lstStyle/>
          <a:p>
            <a:pPr eaLnBrk="1" hangingPunct="1">
              <a:spcBef>
                <a:spcPct val="50000"/>
              </a:spcBef>
              <a:buFont typeface="Arial" panose="020B0604020202020204" pitchFamily="34" charset="0"/>
              <a:buChar char="•"/>
              <a:defRPr/>
            </a:pPr>
            <a:endParaRPr lang="zh-CN" altLang="en-US" sz="1050">
              <a:latin typeface="微软雅黑" pitchFamily="34" charset="-122"/>
              <a:ea typeface="微软雅黑" pitchFamily="34" charset="-122"/>
            </a:endParaRPr>
          </a:p>
        </p:txBody>
      </p:sp>
      <p:sp>
        <p:nvSpPr>
          <p:cNvPr id="11" name="AutoShape 17"/>
          <p:cNvSpPr>
            <a:spLocks noChangeArrowheads="1"/>
          </p:cNvSpPr>
          <p:nvPr/>
        </p:nvSpPr>
        <p:spPr bwMode="auto">
          <a:xfrm>
            <a:off x="3203848" y="2571749"/>
            <a:ext cx="402998" cy="226407"/>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6206 h 21600"/>
              <a:gd name="T14" fmla="*/ 15484 w 21600"/>
              <a:gd name="T15" fmla="*/ 15394 h 21600"/>
            </a:gdLst>
            <a:ahLst/>
            <a:cxnLst>
              <a:cxn ang="T8">
                <a:pos x="T0" y="T1"/>
              </a:cxn>
              <a:cxn ang="T9">
                <a:pos x="T2" y="T3"/>
              </a:cxn>
              <a:cxn ang="T10">
                <a:pos x="T4" y="T5"/>
              </a:cxn>
              <a:cxn ang="T11">
                <a:pos x="T6" y="T7"/>
              </a:cxn>
            </a:cxnLst>
            <a:rect l="T12" t="T13" r="T14" b="T15"/>
            <a:pathLst>
              <a:path w="21600" h="21600">
                <a:moveTo>
                  <a:pt x="7223" y="0"/>
                </a:moveTo>
                <a:lnTo>
                  <a:pt x="7223" y="6206"/>
                </a:lnTo>
                <a:lnTo>
                  <a:pt x="3375" y="6206"/>
                </a:lnTo>
                <a:lnTo>
                  <a:pt x="3375" y="15394"/>
                </a:lnTo>
                <a:lnTo>
                  <a:pt x="7223" y="15394"/>
                </a:lnTo>
                <a:lnTo>
                  <a:pt x="7223" y="21600"/>
                </a:lnTo>
                <a:lnTo>
                  <a:pt x="21600" y="10800"/>
                </a:lnTo>
                <a:lnTo>
                  <a:pt x="7223" y="0"/>
                </a:lnTo>
                <a:close/>
              </a:path>
              <a:path w="21600" h="21600">
                <a:moveTo>
                  <a:pt x="1350" y="6206"/>
                </a:moveTo>
                <a:lnTo>
                  <a:pt x="1350" y="15394"/>
                </a:lnTo>
                <a:lnTo>
                  <a:pt x="2700" y="15394"/>
                </a:lnTo>
                <a:lnTo>
                  <a:pt x="2700" y="6206"/>
                </a:lnTo>
                <a:lnTo>
                  <a:pt x="1350" y="6206"/>
                </a:lnTo>
                <a:close/>
              </a:path>
              <a:path w="21600" h="21600">
                <a:moveTo>
                  <a:pt x="0" y="6206"/>
                </a:moveTo>
                <a:lnTo>
                  <a:pt x="0" y="15394"/>
                </a:lnTo>
                <a:lnTo>
                  <a:pt x="675" y="15394"/>
                </a:lnTo>
                <a:lnTo>
                  <a:pt x="675" y="6206"/>
                </a:lnTo>
                <a:lnTo>
                  <a:pt x="0" y="6206"/>
                </a:lnTo>
                <a:close/>
              </a:path>
            </a:pathLst>
          </a:custGeom>
          <a:gradFill rotWithShape="1">
            <a:gsLst>
              <a:gs pos="0">
                <a:srgbClr val="FFFFFF"/>
              </a:gs>
              <a:gs pos="100000">
                <a:srgbClr val="00FF00"/>
              </a:gs>
            </a:gsLst>
            <a:lin ang="0" scaled="1"/>
          </a:gradFill>
          <a:ln w="12700" algn="ctr">
            <a:solidFill>
              <a:srgbClr val="800080"/>
            </a:solidFill>
            <a:miter lim="800000"/>
            <a:headEnd/>
            <a:tailEnd/>
          </a:ln>
        </p:spPr>
        <p:txBody>
          <a:bodyPr wrap="none" anchor="ctr"/>
          <a:lstStyle/>
          <a:p>
            <a:pPr eaLnBrk="1" hangingPunct="1">
              <a:spcBef>
                <a:spcPct val="50000"/>
              </a:spcBef>
              <a:buFont typeface="Arial" panose="020B0604020202020204" pitchFamily="34" charset="0"/>
              <a:buChar char="•"/>
              <a:defRPr/>
            </a:pPr>
            <a:endParaRPr lang="zh-CN" altLang="en-US" sz="1050">
              <a:latin typeface="微软雅黑" pitchFamily="34" charset="-122"/>
              <a:ea typeface="微软雅黑" pitchFamily="34" charset="-122"/>
            </a:endParaRPr>
          </a:p>
        </p:txBody>
      </p:sp>
    </p:spTree>
    <p:extLst>
      <p:ext uri="{BB962C8B-B14F-4D97-AF65-F5344CB8AC3E}">
        <p14:creationId xmlns:p14="http://schemas.microsoft.com/office/powerpoint/2010/main" val="6414825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大数据行业落地</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17" name="文本占位符 2"/>
          <p:cNvSpPr>
            <a:spLocks noGrp="1"/>
          </p:cNvSpPr>
          <p:nvPr>
            <p:ph type="body" sz="quarter" idx="13"/>
          </p:nvPr>
        </p:nvSpPr>
        <p:spPr>
          <a:xfrm>
            <a:off x="458050" y="771549"/>
            <a:ext cx="8229600" cy="3384377"/>
          </a:xfrm>
        </p:spPr>
        <p:txBody>
          <a:bodyPr>
            <a:noAutofit/>
          </a:bodyPr>
          <a:lstStyle/>
          <a:p>
            <a:r>
              <a:rPr lang="zh-CN" altLang="en-US" sz="2000" dirty="0" smtClean="0">
                <a:latin typeface="+mn-ea"/>
              </a:rPr>
              <a:t>互联网</a:t>
            </a:r>
            <a:endParaRPr lang="zh-CN" altLang="en-US" sz="2000" dirty="0">
              <a:latin typeface="+mn-ea"/>
            </a:endParaRPr>
          </a:p>
          <a:p>
            <a:r>
              <a:rPr lang="zh-CN" altLang="en-US" sz="2000" dirty="0">
                <a:latin typeface="+mn-ea"/>
              </a:rPr>
              <a:t>政府：交通、地质、公安、智慧城市</a:t>
            </a:r>
            <a:r>
              <a:rPr lang="en-US" altLang="zh-CN" sz="2000" dirty="0">
                <a:latin typeface="+mn-ea"/>
              </a:rPr>
              <a:t>...</a:t>
            </a:r>
          </a:p>
          <a:p>
            <a:r>
              <a:rPr lang="zh-CN" altLang="en-US" sz="2000" dirty="0">
                <a:latin typeface="+mn-ea"/>
              </a:rPr>
              <a:t>通信：联通、移动、电信</a:t>
            </a:r>
          </a:p>
          <a:p>
            <a:r>
              <a:rPr lang="zh-CN" altLang="en-US" sz="2000" dirty="0">
                <a:latin typeface="+mn-ea"/>
              </a:rPr>
              <a:t>金融：部分银行和证券公司</a:t>
            </a:r>
          </a:p>
          <a:p>
            <a:r>
              <a:rPr lang="zh-CN" altLang="en-US" sz="2000" dirty="0">
                <a:latin typeface="+mn-ea"/>
              </a:rPr>
              <a:t>广电、传媒</a:t>
            </a:r>
          </a:p>
          <a:p>
            <a:r>
              <a:rPr lang="zh-CN" altLang="en-US" sz="2000" dirty="0">
                <a:latin typeface="+mn-ea"/>
              </a:rPr>
              <a:t>医疗</a:t>
            </a:r>
          </a:p>
          <a:p>
            <a:r>
              <a:rPr lang="zh-CN" altLang="en-US" sz="2000" dirty="0">
                <a:latin typeface="+mn-ea"/>
              </a:rPr>
              <a:t>建筑</a:t>
            </a:r>
            <a:r>
              <a:rPr lang="zh-CN" altLang="en-US" sz="2000" dirty="0" smtClean="0">
                <a:latin typeface="+mn-ea"/>
              </a:rPr>
              <a:t>行业</a:t>
            </a:r>
            <a:endParaRPr lang="en-US" altLang="zh-CN" sz="2000" dirty="0" smtClean="0">
              <a:latin typeface="+mn-ea"/>
            </a:endParaRPr>
          </a:p>
          <a:p>
            <a:r>
              <a:rPr lang="en-US" altLang="zh-CN" sz="2000" dirty="0">
                <a:latin typeface="+mn-ea"/>
              </a:rPr>
              <a:t>……</a:t>
            </a:r>
            <a:endParaRPr lang="zh-CN" altLang="en-US" sz="2000" dirty="0">
              <a:latin typeface="+mn-ea"/>
            </a:endParaRPr>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pic>
        <p:nvPicPr>
          <p:cNvPr id="3" name="图片 2"/>
          <p:cNvPicPr>
            <a:picLocks noChangeAspect="1"/>
          </p:cNvPicPr>
          <p:nvPr/>
        </p:nvPicPr>
        <p:blipFill>
          <a:blip r:embed="rId3"/>
          <a:stretch>
            <a:fillRect/>
          </a:stretch>
        </p:blipFill>
        <p:spPr>
          <a:xfrm>
            <a:off x="4261088" y="1923678"/>
            <a:ext cx="4061652" cy="2619134"/>
          </a:xfrm>
          <a:prstGeom prst="rect">
            <a:avLst/>
          </a:prstGeom>
        </p:spPr>
      </p:pic>
    </p:spTree>
    <p:extLst>
      <p:ext uri="{BB962C8B-B14F-4D97-AF65-F5344CB8AC3E}">
        <p14:creationId xmlns:p14="http://schemas.microsoft.com/office/powerpoint/2010/main" val="228477911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
          <p:cNvSpPr/>
          <p:nvPr/>
        </p:nvSpPr>
        <p:spPr>
          <a:xfrm>
            <a:off x="0" y="0"/>
            <a:ext cx="3419872" cy="5150534"/>
          </a:xfrm>
          <a:custGeom>
            <a:avLst/>
            <a:gdLst>
              <a:gd name="connsiteX0" fmla="*/ 0 w 5580112"/>
              <a:gd name="connsiteY0" fmla="*/ 0 h 5143500"/>
              <a:gd name="connsiteX1" fmla="*/ 5580112 w 5580112"/>
              <a:gd name="connsiteY1" fmla="*/ 0 h 5143500"/>
              <a:gd name="connsiteX2" fmla="*/ 5580112 w 5580112"/>
              <a:gd name="connsiteY2" fmla="*/ 5143500 h 5143500"/>
              <a:gd name="connsiteX3" fmla="*/ 0 w 5580112"/>
              <a:gd name="connsiteY3" fmla="*/ 5143500 h 5143500"/>
              <a:gd name="connsiteX4" fmla="*/ 0 w 5580112"/>
              <a:gd name="connsiteY4" fmla="*/ 0 h 5143500"/>
              <a:gd name="connsiteX0" fmla="*/ 0 w 5580112"/>
              <a:gd name="connsiteY0" fmla="*/ 0 h 5150534"/>
              <a:gd name="connsiteX1" fmla="*/ 5580112 w 5580112"/>
              <a:gd name="connsiteY1" fmla="*/ 0 h 5150534"/>
              <a:gd name="connsiteX2" fmla="*/ 2028020 w 5580112"/>
              <a:gd name="connsiteY2" fmla="*/ 5150534 h 5150534"/>
              <a:gd name="connsiteX3" fmla="*/ 0 w 5580112"/>
              <a:gd name="connsiteY3" fmla="*/ 5143500 h 5150534"/>
              <a:gd name="connsiteX4" fmla="*/ 0 w 5580112"/>
              <a:gd name="connsiteY4" fmla="*/ 0 h 5150534"/>
              <a:gd name="connsiteX0" fmla="*/ 0 w 5580112"/>
              <a:gd name="connsiteY0" fmla="*/ 0 h 5150534"/>
              <a:gd name="connsiteX1" fmla="*/ 5580112 w 5580112"/>
              <a:gd name="connsiteY1" fmla="*/ 0 h 5150534"/>
              <a:gd name="connsiteX2" fmla="*/ 2464118 w 5580112"/>
              <a:gd name="connsiteY2" fmla="*/ 5150534 h 5150534"/>
              <a:gd name="connsiteX3" fmla="*/ 0 w 5580112"/>
              <a:gd name="connsiteY3" fmla="*/ 5143500 h 5150534"/>
              <a:gd name="connsiteX4" fmla="*/ 0 w 5580112"/>
              <a:gd name="connsiteY4" fmla="*/ 0 h 5150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0112" h="5150534">
                <a:moveTo>
                  <a:pt x="0" y="0"/>
                </a:moveTo>
                <a:lnTo>
                  <a:pt x="5580112" y="0"/>
                </a:lnTo>
                <a:lnTo>
                  <a:pt x="2464118" y="5150534"/>
                </a:lnTo>
                <a:lnTo>
                  <a:pt x="0" y="5143500"/>
                </a:lnTo>
                <a:lnTo>
                  <a:pt x="0" y="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331641" y="-4748"/>
            <a:ext cx="2089148" cy="920314"/>
          </a:xfrm>
          <a:custGeom>
            <a:avLst/>
            <a:gdLst>
              <a:gd name="connsiteX0" fmla="*/ 0 w 1728192"/>
              <a:gd name="connsiteY0" fmla="*/ 0 h 915566"/>
              <a:gd name="connsiteX1" fmla="*/ 1728192 w 1728192"/>
              <a:gd name="connsiteY1" fmla="*/ 0 h 915566"/>
              <a:gd name="connsiteX2" fmla="*/ 1728192 w 1728192"/>
              <a:gd name="connsiteY2" fmla="*/ 915566 h 915566"/>
              <a:gd name="connsiteX3" fmla="*/ 0 w 1728192"/>
              <a:gd name="connsiteY3" fmla="*/ 915566 h 915566"/>
              <a:gd name="connsiteX4" fmla="*/ 0 w 1728192"/>
              <a:gd name="connsiteY4" fmla="*/ 0 h 915566"/>
              <a:gd name="connsiteX0" fmla="*/ 0 w 2086001"/>
              <a:gd name="connsiteY0" fmla="*/ 0 h 915566"/>
              <a:gd name="connsiteX1" fmla="*/ 2086001 w 2086001"/>
              <a:gd name="connsiteY1" fmla="*/ 7952 h 915566"/>
              <a:gd name="connsiteX2" fmla="*/ 1728192 w 2086001"/>
              <a:gd name="connsiteY2" fmla="*/ 915566 h 915566"/>
              <a:gd name="connsiteX3" fmla="*/ 0 w 2086001"/>
              <a:gd name="connsiteY3" fmla="*/ 915566 h 915566"/>
              <a:gd name="connsiteX4" fmla="*/ 0 w 2086001"/>
              <a:gd name="connsiteY4" fmla="*/ 0 h 915566"/>
              <a:gd name="connsiteX0" fmla="*/ 0 w 2086001"/>
              <a:gd name="connsiteY0" fmla="*/ 0 h 915566"/>
              <a:gd name="connsiteX1" fmla="*/ 2086001 w 2086001"/>
              <a:gd name="connsiteY1" fmla="*/ 7952 h 915566"/>
              <a:gd name="connsiteX2" fmla="*/ 1744095 w 2086001"/>
              <a:gd name="connsiteY2" fmla="*/ 907615 h 915566"/>
              <a:gd name="connsiteX3" fmla="*/ 0 w 2086001"/>
              <a:gd name="connsiteY3" fmla="*/ 915566 h 915566"/>
              <a:gd name="connsiteX4" fmla="*/ 0 w 2086001"/>
              <a:gd name="connsiteY4" fmla="*/ 0 h 915566"/>
              <a:gd name="connsiteX0" fmla="*/ 0 w 2054195"/>
              <a:gd name="connsiteY0" fmla="*/ 0 h 915566"/>
              <a:gd name="connsiteX1" fmla="*/ 2054195 w 2054195"/>
              <a:gd name="connsiteY1" fmla="*/ 0 h 915566"/>
              <a:gd name="connsiteX2" fmla="*/ 1744095 w 2054195"/>
              <a:gd name="connsiteY2" fmla="*/ 907615 h 915566"/>
              <a:gd name="connsiteX3" fmla="*/ 0 w 2054195"/>
              <a:gd name="connsiteY3" fmla="*/ 915566 h 915566"/>
              <a:gd name="connsiteX4" fmla="*/ 0 w 2054195"/>
              <a:gd name="connsiteY4" fmla="*/ 0 h 915566"/>
              <a:gd name="connsiteX0" fmla="*/ 0 w 2070098"/>
              <a:gd name="connsiteY0" fmla="*/ 0 h 915566"/>
              <a:gd name="connsiteX1" fmla="*/ 2070098 w 2070098"/>
              <a:gd name="connsiteY1" fmla="*/ 7952 h 915566"/>
              <a:gd name="connsiteX2" fmla="*/ 1744095 w 2070098"/>
              <a:gd name="connsiteY2" fmla="*/ 907615 h 915566"/>
              <a:gd name="connsiteX3" fmla="*/ 0 w 2070098"/>
              <a:gd name="connsiteY3" fmla="*/ 915566 h 915566"/>
              <a:gd name="connsiteX4" fmla="*/ 0 w 2070098"/>
              <a:gd name="connsiteY4" fmla="*/ 0 h 915566"/>
              <a:gd name="connsiteX0" fmla="*/ 357808 w 2070098"/>
              <a:gd name="connsiteY0" fmla="*/ 7951 h 907614"/>
              <a:gd name="connsiteX1" fmla="*/ 2070098 w 2070098"/>
              <a:gd name="connsiteY1" fmla="*/ 0 h 907614"/>
              <a:gd name="connsiteX2" fmla="*/ 1744095 w 2070098"/>
              <a:gd name="connsiteY2" fmla="*/ 899663 h 907614"/>
              <a:gd name="connsiteX3" fmla="*/ 0 w 2070098"/>
              <a:gd name="connsiteY3" fmla="*/ 907614 h 907614"/>
              <a:gd name="connsiteX4" fmla="*/ 357808 w 2070098"/>
              <a:gd name="connsiteY4" fmla="*/ 7951 h 907614"/>
              <a:gd name="connsiteX0" fmla="*/ 381662 w 2070098"/>
              <a:gd name="connsiteY0" fmla="*/ 0 h 915566"/>
              <a:gd name="connsiteX1" fmla="*/ 2070098 w 2070098"/>
              <a:gd name="connsiteY1" fmla="*/ 7952 h 915566"/>
              <a:gd name="connsiteX2" fmla="*/ 1744095 w 2070098"/>
              <a:gd name="connsiteY2" fmla="*/ 907615 h 915566"/>
              <a:gd name="connsiteX3" fmla="*/ 0 w 2070098"/>
              <a:gd name="connsiteY3" fmla="*/ 915566 h 915566"/>
              <a:gd name="connsiteX4" fmla="*/ 381662 w 2070098"/>
              <a:gd name="connsiteY4" fmla="*/ 0 h 915566"/>
              <a:gd name="connsiteX0" fmla="*/ 381662 w 2089148"/>
              <a:gd name="connsiteY0" fmla="*/ 4748 h 920314"/>
              <a:gd name="connsiteX1" fmla="*/ 2089148 w 2089148"/>
              <a:gd name="connsiteY1" fmla="*/ 0 h 920314"/>
              <a:gd name="connsiteX2" fmla="*/ 1744095 w 2089148"/>
              <a:gd name="connsiteY2" fmla="*/ 912363 h 920314"/>
              <a:gd name="connsiteX3" fmla="*/ 0 w 2089148"/>
              <a:gd name="connsiteY3" fmla="*/ 920314 h 920314"/>
              <a:gd name="connsiteX4" fmla="*/ 381662 w 2089148"/>
              <a:gd name="connsiteY4" fmla="*/ 4748 h 92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148" h="920314">
                <a:moveTo>
                  <a:pt x="381662" y="4748"/>
                </a:moveTo>
                <a:lnTo>
                  <a:pt x="2089148" y="0"/>
                </a:lnTo>
                <a:lnTo>
                  <a:pt x="1744095" y="912363"/>
                </a:lnTo>
                <a:lnTo>
                  <a:pt x="0" y="920314"/>
                </a:lnTo>
                <a:lnTo>
                  <a:pt x="381662" y="4748"/>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1819864"/>
            <a:ext cx="2731962" cy="3330670"/>
          </a:xfrm>
          <a:custGeom>
            <a:avLst/>
            <a:gdLst>
              <a:gd name="connsiteX0" fmla="*/ 0 w 1475656"/>
              <a:gd name="connsiteY0" fmla="*/ 0 h 3298864"/>
              <a:gd name="connsiteX1" fmla="*/ 1475656 w 1475656"/>
              <a:gd name="connsiteY1" fmla="*/ 0 h 3298864"/>
              <a:gd name="connsiteX2" fmla="*/ 1475656 w 1475656"/>
              <a:gd name="connsiteY2" fmla="*/ 3298864 h 3298864"/>
              <a:gd name="connsiteX3" fmla="*/ 0 w 1475656"/>
              <a:gd name="connsiteY3" fmla="*/ 3298864 h 3298864"/>
              <a:gd name="connsiteX4" fmla="*/ 0 w 1475656"/>
              <a:gd name="connsiteY4" fmla="*/ 0 h 3298864"/>
              <a:gd name="connsiteX0" fmla="*/ 0 w 2731962"/>
              <a:gd name="connsiteY0" fmla="*/ 31806 h 3330670"/>
              <a:gd name="connsiteX1" fmla="*/ 2731962 w 2731962"/>
              <a:gd name="connsiteY1" fmla="*/ 0 h 3330670"/>
              <a:gd name="connsiteX2" fmla="*/ 1475656 w 2731962"/>
              <a:gd name="connsiteY2" fmla="*/ 3330670 h 3330670"/>
              <a:gd name="connsiteX3" fmla="*/ 0 w 2731962"/>
              <a:gd name="connsiteY3" fmla="*/ 3330670 h 3330670"/>
              <a:gd name="connsiteX4" fmla="*/ 0 w 2731962"/>
              <a:gd name="connsiteY4" fmla="*/ 31806 h 3330670"/>
              <a:gd name="connsiteX0" fmla="*/ 7951 w 2731962"/>
              <a:gd name="connsiteY0" fmla="*/ 1 h 3330670"/>
              <a:gd name="connsiteX1" fmla="*/ 2731962 w 2731962"/>
              <a:gd name="connsiteY1" fmla="*/ 0 h 3330670"/>
              <a:gd name="connsiteX2" fmla="*/ 1475656 w 2731962"/>
              <a:gd name="connsiteY2" fmla="*/ 3330670 h 3330670"/>
              <a:gd name="connsiteX3" fmla="*/ 0 w 2731962"/>
              <a:gd name="connsiteY3" fmla="*/ 3330670 h 3330670"/>
              <a:gd name="connsiteX4" fmla="*/ 7951 w 2731962"/>
              <a:gd name="connsiteY4" fmla="*/ 1 h 3330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1962" h="3330670">
                <a:moveTo>
                  <a:pt x="7951" y="1"/>
                </a:moveTo>
                <a:lnTo>
                  <a:pt x="2731962" y="0"/>
                </a:lnTo>
                <a:lnTo>
                  <a:pt x="1475656" y="3330670"/>
                </a:lnTo>
                <a:lnTo>
                  <a:pt x="0" y="3330670"/>
                </a:lnTo>
                <a:cubicBezTo>
                  <a:pt x="2650" y="2220447"/>
                  <a:pt x="5301" y="1110224"/>
                  <a:pt x="7951" y="1"/>
                </a:cubicBezTo>
                <a:close/>
              </a:path>
            </a:pathLst>
          </a:custGeom>
          <a:blipFill dpi="0" rotWithShape="1">
            <a:blip r:embed="rId3" cstate="print">
              <a:extLst>
                <a:ext uri="{28A0092B-C50C-407E-A947-70E740481C1C}">
                  <a14:useLocalDpi xmlns:a14="http://schemas.microsoft.com/office/drawing/2010/main" val="0"/>
                </a:ext>
              </a:extLst>
            </a:blip>
            <a:srcRect/>
            <a:stretch>
              <a:fillRect r="-39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731962" y="915566"/>
            <a:ext cx="6412038" cy="904298"/>
          </a:xfrm>
          <a:custGeom>
            <a:avLst/>
            <a:gdLst>
              <a:gd name="connsiteX0" fmla="*/ 0 w 6412038"/>
              <a:gd name="connsiteY0" fmla="*/ 0 h 904298"/>
              <a:gd name="connsiteX1" fmla="*/ 6412038 w 6412038"/>
              <a:gd name="connsiteY1" fmla="*/ 0 h 904298"/>
              <a:gd name="connsiteX2" fmla="*/ 6412038 w 6412038"/>
              <a:gd name="connsiteY2" fmla="*/ 904298 h 904298"/>
              <a:gd name="connsiteX3" fmla="*/ 0 w 6412038"/>
              <a:gd name="connsiteY3" fmla="*/ 904298 h 904298"/>
              <a:gd name="connsiteX4" fmla="*/ 0 w 6412038"/>
              <a:gd name="connsiteY4" fmla="*/ 0 h 904298"/>
              <a:gd name="connsiteX0" fmla="*/ 302150 w 6412038"/>
              <a:gd name="connsiteY0" fmla="*/ 23854 h 904298"/>
              <a:gd name="connsiteX1" fmla="*/ 6412038 w 6412038"/>
              <a:gd name="connsiteY1" fmla="*/ 0 h 904298"/>
              <a:gd name="connsiteX2" fmla="*/ 6412038 w 6412038"/>
              <a:gd name="connsiteY2" fmla="*/ 904298 h 904298"/>
              <a:gd name="connsiteX3" fmla="*/ 0 w 6412038"/>
              <a:gd name="connsiteY3" fmla="*/ 904298 h 904298"/>
              <a:gd name="connsiteX4" fmla="*/ 302150 w 6412038"/>
              <a:gd name="connsiteY4" fmla="*/ 23854 h 904298"/>
              <a:gd name="connsiteX0" fmla="*/ 333955 w 6412038"/>
              <a:gd name="connsiteY0" fmla="*/ 0 h 904298"/>
              <a:gd name="connsiteX1" fmla="*/ 6412038 w 6412038"/>
              <a:gd name="connsiteY1" fmla="*/ 0 h 904298"/>
              <a:gd name="connsiteX2" fmla="*/ 6412038 w 6412038"/>
              <a:gd name="connsiteY2" fmla="*/ 904298 h 904298"/>
              <a:gd name="connsiteX3" fmla="*/ 0 w 6412038"/>
              <a:gd name="connsiteY3" fmla="*/ 904298 h 904298"/>
              <a:gd name="connsiteX4" fmla="*/ 333955 w 6412038"/>
              <a:gd name="connsiteY4" fmla="*/ 0 h 90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2038" h="904298">
                <a:moveTo>
                  <a:pt x="333955" y="0"/>
                </a:moveTo>
                <a:lnTo>
                  <a:pt x="6412038" y="0"/>
                </a:lnTo>
                <a:lnTo>
                  <a:pt x="6412038" y="904298"/>
                </a:lnTo>
                <a:lnTo>
                  <a:pt x="0" y="904298"/>
                </a:lnTo>
                <a:lnTo>
                  <a:pt x="333955" y="0"/>
                </a:lnTo>
                <a:close/>
              </a:path>
            </a:pathLst>
          </a:custGeom>
          <a:solidFill>
            <a:srgbClr val="1B3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25">
            <a:extLst>
              <a:ext uri="{FF2B5EF4-FFF2-40B4-BE49-F238E27FC236}">
                <a16:creationId xmlns:a16="http://schemas.microsoft.com/office/drawing/2014/main" xmlns="" id="{F38E0B83-A3B2-4BA4-9D90-5310EDD8BD07}"/>
              </a:ext>
            </a:extLst>
          </p:cNvPr>
          <p:cNvSpPr txBox="1"/>
          <p:nvPr/>
        </p:nvSpPr>
        <p:spPr>
          <a:xfrm>
            <a:off x="4651109" y="3935671"/>
            <a:ext cx="1839331" cy="364271"/>
          </a:xfrm>
          <a:prstGeom prst="rect">
            <a:avLst/>
          </a:prstGeom>
          <a:noFill/>
        </p:spPr>
        <p:txBody>
          <a:bodyPr wrap="none" lIns="144000" tIns="0" rIns="0" bIns="0" anchor="b" anchorCtr="0">
            <a:norm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rPr>
              <a:t>  </a:t>
            </a:r>
            <a:r>
              <a:rPr lang="zh-CN" altLang="en-US" sz="2000" b="1" dirty="0">
                <a:solidFill>
                  <a:schemeClr val="accent1"/>
                </a:solidFill>
              </a:rPr>
              <a:t>大数据技术</a:t>
            </a:r>
          </a:p>
        </p:txBody>
      </p:sp>
      <p:sp>
        <p:nvSpPr>
          <p:cNvPr id="11" name="TextBox 23">
            <a:extLst>
              <a:ext uri="{FF2B5EF4-FFF2-40B4-BE49-F238E27FC236}">
                <a16:creationId xmlns:a16="http://schemas.microsoft.com/office/drawing/2014/main" xmlns="" id="{0629E07A-8512-4C9B-A99B-F9C3A48A45C1}"/>
              </a:ext>
            </a:extLst>
          </p:cNvPr>
          <p:cNvSpPr txBox="1"/>
          <p:nvPr/>
        </p:nvSpPr>
        <p:spPr>
          <a:xfrm>
            <a:off x="4651109" y="3431615"/>
            <a:ext cx="1839331" cy="364271"/>
          </a:xfrm>
          <a:prstGeom prst="rect">
            <a:avLst/>
          </a:prstGeom>
          <a:noFill/>
        </p:spPr>
        <p:txBody>
          <a:bodyPr wrap="none" lIns="144000" tIns="0" rIns="0" bIns="0" anchor="b" anchorCtr="0">
            <a:norm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rPr>
              <a:t>  大数据案例</a:t>
            </a:r>
          </a:p>
        </p:txBody>
      </p:sp>
      <p:sp>
        <p:nvSpPr>
          <p:cNvPr id="13" name="TextBox 21">
            <a:extLst>
              <a:ext uri="{FF2B5EF4-FFF2-40B4-BE49-F238E27FC236}">
                <a16:creationId xmlns:a16="http://schemas.microsoft.com/office/drawing/2014/main" xmlns="" id="{EAE1BE26-13B2-4E56-A9D5-88C0765F3750}"/>
              </a:ext>
            </a:extLst>
          </p:cNvPr>
          <p:cNvSpPr txBox="1"/>
          <p:nvPr/>
        </p:nvSpPr>
        <p:spPr>
          <a:xfrm>
            <a:off x="4651109" y="2913419"/>
            <a:ext cx="1839331" cy="378411"/>
          </a:xfrm>
          <a:prstGeom prst="rect">
            <a:avLst/>
          </a:prstGeom>
          <a:noFill/>
        </p:spPr>
        <p:txBody>
          <a:bodyPr wrap="none" lIns="144000" tIns="0" rIns="0" bIns="0" anchor="b" anchorCtr="0">
            <a:norm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rPr>
              <a:t>  大数据基本概念</a:t>
            </a:r>
          </a:p>
        </p:txBody>
      </p:sp>
      <p:sp>
        <p:nvSpPr>
          <p:cNvPr id="14" name="Oval 18">
            <a:extLst>
              <a:ext uri="{FF2B5EF4-FFF2-40B4-BE49-F238E27FC236}">
                <a16:creationId xmlns:a16="http://schemas.microsoft.com/office/drawing/2014/main" xmlns="" id="{C24775E3-3863-46C0-9A4B-C7858E028C66}"/>
              </a:ext>
            </a:extLst>
          </p:cNvPr>
          <p:cNvSpPr/>
          <p:nvPr/>
        </p:nvSpPr>
        <p:spPr>
          <a:xfrm>
            <a:off x="4394020" y="2417675"/>
            <a:ext cx="355960" cy="35595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600">
                <a:solidFill>
                  <a:schemeClr val="bg1"/>
                </a:solidFill>
                <a:latin typeface="Impact" panose="020B0806030902050204" pitchFamily="34" charset="0"/>
              </a:rPr>
              <a:t>01</a:t>
            </a:r>
          </a:p>
        </p:txBody>
      </p:sp>
      <p:sp>
        <p:nvSpPr>
          <p:cNvPr id="15" name="TextBox 19">
            <a:extLst>
              <a:ext uri="{FF2B5EF4-FFF2-40B4-BE49-F238E27FC236}">
                <a16:creationId xmlns:a16="http://schemas.microsoft.com/office/drawing/2014/main" xmlns="" id="{574322CA-C024-44E5-93FE-FFB673CB9E01}"/>
              </a:ext>
            </a:extLst>
          </p:cNvPr>
          <p:cNvSpPr txBox="1"/>
          <p:nvPr/>
        </p:nvSpPr>
        <p:spPr>
          <a:xfrm>
            <a:off x="4651108" y="2368352"/>
            <a:ext cx="1839331" cy="374898"/>
          </a:xfrm>
          <a:prstGeom prst="rect">
            <a:avLst/>
          </a:prstGeom>
          <a:noFill/>
        </p:spPr>
        <p:txBody>
          <a:bodyPr wrap="none" lIns="144000" tIns="0" rIns="0" bIns="0" anchor="b" anchorCtr="0">
            <a:normAutofit/>
          </a:bodyPr>
          <a:lstStyle/>
          <a:p>
            <a:pPr defTabSz="914378">
              <a:lnSpc>
                <a:spcPct val="80000"/>
              </a:lnSpc>
              <a:defRPr/>
            </a:pP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  大数据背景</a:t>
            </a:r>
          </a:p>
        </p:txBody>
      </p:sp>
      <p:sp>
        <p:nvSpPr>
          <p:cNvPr id="7" name="TextBox 6"/>
          <p:cNvSpPr txBox="1"/>
          <p:nvPr/>
        </p:nvSpPr>
        <p:spPr>
          <a:xfrm>
            <a:off x="3491880" y="1140669"/>
            <a:ext cx="2016224"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目   录</a:t>
            </a:r>
          </a:p>
        </p:txBody>
      </p:sp>
      <p:sp>
        <p:nvSpPr>
          <p:cNvPr id="20" name="Oval 18">
            <a:extLst>
              <a:ext uri="{FF2B5EF4-FFF2-40B4-BE49-F238E27FC236}">
                <a16:creationId xmlns:a16="http://schemas.microsoft.com/office/drawing/2014/main" xmlns="" id="{C24775E3-3863-46C0-9A4B-C7858E028C66}"/>
              </a:ext>
            </a:extLst>
          </p:cNvPr>
          <p:cNvSpPr/>
          <p:nvPr/>
        </p:nvSpPr>
        <p:spPr>
          <a:xfrm>
            <a:off x="4389120" y="2945295"/>
            <a:ext cx="355960" cy="35595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600" dirty="0">
                <a:solidFill>
                  <a:schemeClr val="bg1"/>
                </a:solidFill>
                <a:latin typeface="Impact" panose="020B0806030902050204" pitchFamily="34" charset="0"/>
              </a:rPr>
              <a:t>02</a:t>
            </a:r>
          </a:p>
        </p:txBody>
      </p:sp>
      <p:sp>
        <p:nvSpPr>
          <p:cNvPr id="21" name="Oval 18">
            <a:extLst>
              <a:ext uri="{FF2B5EF4-FFF2-40B4-BE49-F238E27FC236}">
                <a16:creationId xmlns:a16="http://schemas.microsoft.com/office/drawing/2014/main" xmlns="" id="{C24775E3-3863-46C0-9A4B-C7858E028C66}"/>
              </a:ext>
            </a:extLst>
          </p:cNvPr>
          <p:cNvSpPr/>
          <p:nvPr/>
        </p:nvSpPr>
        <p:spPr>
          <a:xfrm>
            <a:off x="4389640" y="3443554"/>
            <a:ext cx="355960" cy="35595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600" dirty="0">
                <a:solidFill>
                  <a:schemeClr val="bg1"/>
                </a:solidFill>
                <a:latin typeface="Impact" panose="020B0806030902050204" pitchFamily="34" charset="0"/>
              </a:rPr>
              <a:t>03</a:t>
            </a:r>
          </a:p>
        </p:txBody>
      </p:sp>
      <p:sp>
        <p:nvSpPr>
          <p:cNvPr id="22" name="Oval 18">
            <a:extLst>
              <a:ext uri="{FF2B5EF4-FFF2-40B4-BE49-F238E27FC236}">
                <a16:creationId xmlns:a16="http://schemas.microsoft.com/office/drawing/2014/main" xmlns="" id="{C24775E3-3863-46C0-9A4B-C7858E028C66}"/>
              </a:ext>
            </a:extLst>
          </p:cNvPr>
          <p:cNvSpPr/>
          <p:nvPr/>
        </p:nvSpPr>
        <p:spPr>
          <a:xfrm>
            <a:off x="4394020" y="3939298"/>
            <a:ext cx="355960" cy="355959"/>
          </a:xfrm>
          <a:prstGeom prst="ellipse">
            <a:avLst/>
          </a:prstGeom>
          <a:solidFill>
            <a:srgbClr val="1B3C4B"/>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600" dirty="0">
                <a:solidFill>
                  <a:schemeClr val="bg1"/>
                </a:solidFill>
                <a:latin typeface="Impact" panose="020B0806030902050204" pitchFamily="34" charset="0"/>
              </a:rPr>
              <a:t>04</a:t>
            </a:r>
          </a:p>
        </p:txBody>
      </p:sp>
      <p:sp>
        <p:nvSpPr>
          <p:cNvPr id="16" name="TextBox 23">
            <a:extLst>
              <a:ext uri="{FF2B5EF4-FFF2-40B4-BE49-F238E27FC236}">
                <a16:creationId xmlns:a16="http://schemas.microsoft.com/office/drawing/2014/main" xmlns="" id="{0629E07A-8512-4C9B-A99B-F9C3A48A45C1}"/>
              </a:ext>
            </a:extLst>
          </p:cNvPr>
          <p:cNvSpPr txBox="1"/>
          <p:nvPr/>
        </p:nvSpPr>
        <p:spPr>
          <a:xfrm>
            <a:off x="4651108" y="4419372"/>
            <a:ext cx="1839331" cy="364271"/>
          </a:xfrm>
          <a:prstGeom prst="rect">
            <a:avLst/>
          </a:prstGeom>
          <a:noFill/>
        </p:spPr>
        <p:txBody>
          <a:bodyPr wrap="none" lIns="144000" tIns="0" rIns="0" bIns="0" anchor="b" anchorCtr="0">
            <a:norm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rPr>
              <a:t>  </a:t>
            </a:r>
            <a:r>
              <a:rPr lang="en-US" altLang="zh-CN" sz="2000" b="1" dirty="0" err="1" smtClean="0">
                <a:solidFill>
                  <a:schemeClr val="bg1">
                    <a:lumMod val="50000"/>
                  </a:schemeClr>
                </a:solidFill>
                <a:latin typeface="微软雅黑" panose="020B0503020204020204" pitchFamily="34" charset="-122"/>
                <a:ea typeface="微软雅黑" panose="020B0503020204020204" pitchFamily="34" charset="-122"/>
              </a:rPr>
              <a:t>Hadoop</a:t>
            </a:r>
            <a:r>
              <a:rPr lang="zh-CN" altLang="en-US" sz="2000" b="1" dirty="0" smtClean="0">
                <a:solidFill>
                  <a:schemeClr val="bg1">
                    <a:lumMod val="50000"/>
                  </a:schemeClr>
                </a:solidFill>
                <a:latin typeface="微软雅黑" panose="020B0503020204020204" pitchFamily="34" charset="-122"/>
                <a:ea typeface="微软雅黑" panose="020B0503020204020204" pitchFamily="34" charset="-122"/>
              </a:rPr>
              <a:t>介绍</a:t>
            </a: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 name="Oval 18">
            <a:extLst>
              <a:ext uri="{FF2B5EF4-FFF2-40B4-BE49-F238E27FC236}">
                <a16:creationId xmlns:a16="http://schemas.microsoft.com/office/drawing/2014/main" xmlns="" id="{C24775E3-3863-46C0-9A4B-C7858E028C66}"/>
              </a:ext>
            </a:extLst>
          </p:cNvPr>
          <p:cNvSpPr/>
          <p:nvPr/>
        </p:nvSpPr>
        <p:spPr>
          <a:xfrm>
            <a:off x="4389639" y="4431311"/>
            <a:ext cx="355960" cy="35595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600" dirty="0" smtClean="0">
                <a:solidFill>
                  <a:schemeClr val="bg1"/>
                </a:solidFill>
                <a:latin typeface="Impact" panose="020B0806030902050204" pitchFamily="34" charset="0"/>
              </a:rPr>
              <a:t>05</a:t>
            </a:r>
            <a:endParaRPr lang="en-US" altLang="zh-CN" sz="1600" dirty="0">
              <a:solidFill>
                <a:schemeClr val="bg1"/>
              </a:solidFill>
              <a:latin typeface="Impact" panose="020B0806030902050204" pitchFamily="34" charset="0"/>
            </a:endParaRPr>
          </a:p>
        </p:txBody>
      </p:sp>
    </p:spTree>
    <p:extLst>
      <p:ext uri="{BB962C8B-B14F-4D97-AF65-F5344CB8AC3E}">
        <p14:creationId xmlns:p14="http://schemas.microsoft.com/office/powerpoint/2010/main" val="402270255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大数据技术</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graphicFrame>
        <p:nvGraphicFramePr>
          <p:cNvPr id="7" name="Content Placeholder 3"/>
          <p:cNvGraphicFramePr>
            <a:graphicFrameLocks/>
          </p:cNvGraphicFramePr>
          <p:nvPr>
            <p:extLst>
              <p:ext uri="{D42A27DB-BD31-4B8C-83A1-F6EECF244321}">
                <p14:modId xmlns:p14="http://schemas.microsoft.com/office/powerpoint/2010/main" val="2607685289"/>
              </p:ext>
            </p:extLst>
          </p:nvPr>
        </p:nvGraphicFramePr>
        <p:xfrm>
          <a:off x="1115616" y="842304"/>
          <a:ext cx="7056784" cy="4031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9428169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大数据处理平台</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graphicFrame>
        <p:nvGraphicFramePr>
          <p:cNvPr id="5" name="Content Placeholder 4"/>
          <p:cNvGraphicFramePr>
            <a:graphicFrameLocks/>
          </p:cNvGraphicFramePr>
          <p:nvPr>
            <p:extLst>
              <p:ext uri="{D42A27DB-BD31-4B8C-83A1-F6EECF244321}">
                <p14:modId xmlns:p14="http://schemas.microsoft.com/office/powerpoint/2010/main" val="2128754150"/>
              </p:ext>
            </p:extLst>
          </p:nvPr>
        </p:nvGraphicFramePr>
        <p:xfrm>
          <a:off x="1259632" y="987574"/>
          <a:ext cx="6264696" cy="33843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377351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大数据技术线路图</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pic>
        <p:nvPicPr>
          <p:cNvPr id="6"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1640" y="771550"/>
            <a:ext cx="6389837" cy="3986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129910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大数据技术线路图</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grpSp>
        <p:nvGrpSpPr>
          <p:cNvPr id="5" name="组 65"/>
          <p:cNvGrpSpPr>
            <a:grpSpLocks/>
          </p:cNvGrpSpPr>
          <p:nvPr/>
        </p:nvGrpSpPr>
        <p:grpSpPr bwMode="auto">
          <a:xfrm>
            <a:off x="1115616" y="709081"/>
            <a:ext cx="6166670" cy="3848424"/>
            <a:chOff x="634999" y="422312"/>
            <a:chExt cx="8403168" cy="5788502"/>
          </a:xfrm>
        </p:grpSpPr>
        <p:sp>
          <p:nvSpPr>
            <p:cNvPr id="7" name="Freeform 4"/>
            <p:cNvSpPr>
              <a:spLocks/>
            </p:cNvSpPr>
            <p:nvPr/>
          </p:nvSpPr>
          <p:spPr bwMode="gray">
            <a:xfrm>
              <a:off x="7454373" y="2858014"/>
              <a:ext cx="519112" cy="846137"/>
            </a:xfrm>
            <a:custGeom>
              <a:avLst/>
              <a:gdLst>
                <a:gd name="T0" fmla="*/ 2147483646 w 308"/>
                <a:gd name="T1" fmla="*/ 2147483646 h 444"/>
                <a:gd name="T2" fmla="*/ 0 w 308"/>
                <a:gd name="T3" fmla="*/ 2147483646 h 444"/>
                <a:gd name="T4" fmla="*/ 0 w 308"/>
                <a:gd name="T5" fmla="*/ 2147483646 h 444"/>
                <a:gd name="T6" fmla="*/ 2147483646 w 308"/>
                <a:gd name="T7" fmla="*/ 0 h 444"/>
                <a:gd name="T8" fmla="*/ 2147483646 w 308"/>
                <a:gd name="T9" fmla="*/ 2147483646 h 444"/>
                <a:gd name="T10" fmla="*/ 0 60000 65536"/>
                <a:gd name="T11" fmla="*/ 0 60000 65536"/>
                <a:gd name="T12" fmla="*/ 0 60000 65536"/>
                <a:gd name="T13" fmla="*/ 0 60000 65536"/>
                <a:gd name="T14" fmla="*/ 0 60000 65536"/>
                <a:gd name="T15" fmla="*/ 0 w 308"/>
                <a:gd name="T16" fmla="*/ 0 h 444"/>
                <a:gd name="T17" fmla="*/ 308 w 308"/>
                <a:gd name="T18" fmla="*/ 444 h 444"/>
              </a:gdLst>
              <a:ahLst/>
              <a:cxnLst>
                <a:cxn ang="T10">
                  <a:pos x="T0" y="T1"/>
                </a:cxn>
                <a:cxn ang="T11">
                  <a:pos x="T2" y="T3"/>
                </a:cxn>
                <a:cxn ang="T12">
                  <a:pos x="T4" y="T5"/>
                </a:cxn>
                <a:cxn ang="T13">
                  <a:pos x="T6" y="T7"/>
                </a:cxn>
                <a:cxn ang="T14">
                  <a:pos x="T8" y="T9"/>
                </a:cxn>
              </a:cxnLst>
              <a:rect l="T15" t="T16" r="T17" b="T18"/>
              <a:pathLst>
                <a:path w="308" h="444">
                  <a:moveTo>
                    <a:pt x="308" y="120"/>
                  </a:moveTo>
                  <a:lnTo>
                    <a:pt x="0" y="444"/>
                  </a:lnTo>
                  <a:lnTo>
                    <a:pt x="0" y="286"/>
                  </a:lnTo>
                  <a:lnTo>
                    <a:pt x="308" y="0"/>
                  </a:lnTo>
                  <a:lnTo>
                    <a:pt x="308" y="120"/>
                  </a:lnTo>
                  <a:close/>
                </a:path>
              </a:pathLst>
            </a:custGeom>
            <a:gradFill rotWithShape="1">
              <a:gsLst>
                <a:gs pos="0">
                  <a:srgbClr val="00281D"/>
                </a:gs>
                <a:gs pos="50000">
                  <a:srgbClr val="00563F"/>
                </a:gs>
                <a:gs pos="100000">
                  <a:srgbClr val="00281D"/>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8" name="Freeform 5"/>
            <p:cNvSpPr>
              <a:spLocks/>
            </p:cNvSpPr>
            <p:nvPr/>
          </p:nvSpPr>
          <p:spPr bwMode="gray">
            <a:xfrm>
              <a:off x="4963585" y="2858014"/>
              <a:ext cx="3016250" cy="541337"/>
            </a:xfrm>
            <a:custGeom>
              <a:avLst/>
              <a:gdLst>
                <a:gd name="T0" fmla="*/ 2147483646 w 1786"/>
                <a:gd name="T1" fmla="*/ 2147483646 h 284"/>
                <a:gd name="T2" fmla="*/ 0 w 1786"/>
                <a:gd name="T3" fmla="*/ 2147483646 h 284"/>
                <a:gd name="T4" fmla="*/ 2147483646 w 1786"/>
                <a:gd name="T5" fmla="*/ 0 h 284"/>
                <a:gd name="T6" fmla="*/ 2147483646 w 1786"/>
                <a:gd name="T7" fmla="*/ 0 h 284"/>
                <a:gd name="T8" fmla="*/ 2147483646 w 1786"/>
                <a:gd name="T9" fmla="*/ 2147483646 h 284"/>
                <a:gd name="T10" fmla="*/ 0 60000 65536"/>
                <a:gd name="T11" fmla="*/ 0 60000 65536"/>
                <a:gd name="T12" fmla="*/ 0 60000 65536"/>
                <a:gd name="T13" fmla="*/ 0 60000 65536"/>
                <a:gd name="T14" fmla="*/ 0 60000 65536"/>
                <a:gd name="T15" fmla="*/ 0 w 1786"/>
                <a:gd name="T16" fmla="*/ 0 h 284"/>
                <a:gd name="T17" fmla="*/ 1786 w 1786"/>
                <a:gd name="T18" fmla="*/ 284 h 284"/>
              </a:gdLst>
              <a:ahLst/>
              <a:cxnLst>
                <a:cxn ang="T10">
                  <a:pos x="T0" y="T1"/>
                </a:cxn>
                <a:cxn ang="T11">
                  <a:pos x="T2" y="T3"/>
                </a:cxn>
                <a:cxn ang="T12">
                  <a:pos x="T4" y="T5"/>
                </a:cxn>
                <a:cxn ang="T13">
                  <a:pos x="T6" y="T7"/>
                </a:cxn>
                <a:cxn ang="T14">
                  <a:pos x="T8" y="T9"/>
                </a:cxn>
              </a:cxnLst>
              <a:rect l="T15" t="T16" r="T17" b="T18"/>
              <a:pathLst>
                <a:path w="1786" h="284">
                  <a:moveTo>
                    <a:pt x="1478" y="284"/>
                  </a:moveTo>
                  <a:lnTo>
                    <a:pt x="0" y="284"/>
                  </a:lnTo>
                  <a:lnTo>
                    <a:pt x="446" y="0"/>
                  </a:lnTo>
                  <a:lnTo>
                    <a:pt x="1786" y="0"/>
                  </a:lnTo>
                  <a:lnTo>
                    <a:pt x="1478" y="284"/>
                  </a:lnTo>
                  <a:close/>
                </a:path>
              </a:pathLst>
            </a:custGeom>
            <a:solidFill>
              <a:srgbClr val="00CC99"/>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9" name="Freeform 6"/>
            <p:cNvSpPr>
              <a:spLocks/>
            </p:cNvSpPr>
            <p:nvPr/>
          </p:nvSpPr>
          <p:spPr bwMode="gray">
            <a:xfrm>
              <a:off x="6930498" y="3699389"/>
              <a:ext cx="520700" cy="841375"/>
            </a:xfrm>
            <a:custGeom>
              <a:avLst/>
              <a:gdLst>
                <a:gd name="T0" fmla="*/ 2147483646 w 308"/>
                <a:gd name="T1" fmla="*/ 2147483646 h 442"/>
                <a:gd name="T2" fmla="*/ 0 w 308"/>
                <a:gd name="T3" fmla="*/ 2147483646 h 442"/>
                <a:gd name="T4" fmla="*/ 0 w 308"/>
                <a:gd name="T5" fmla="*/ 2147483646 h 442"/>
                <a:gd name="T6" fmla="*/ 2147483646 w 308"/>
                <a:gd name="T7" fmla="*/ 0 h 442"/>
                <a:gd name="T8" fmla="*/ 2147483646 w 308"/>
                <a:gd name="T9" fmla="*/ 2147483646 h 442"/>
                <a:gd name="T10" fmla="*/ 0 60000 65536"/>
                <a:gd name="T11" fmla="*/ 0 60000 65536"/>
                <a:gd name="T12" fmla="*/ 0 60000 65536"/>
                <a:gd name="T13" fmla="*/ 0 60000 65536"/>
                <a:gd name="T14" fmla="*/ 0 60000 65536"/>
                <a:gd name="T15" fmla="*/ 0 w 308"/>
                <a:gd name="T16" fmla="*/ 0 h 442"/>
                <a:gd name="T17" fmla="*/ 308 w 308"/>
                <a:gd name="T18" fmla="*/ 442 h 442"/>
              </a:gdLst>
              <a:ahLst/>
              <a:cxnLst>
                <a:cxn ang="T10">
                  <a:pos x="T0" y="T1"/>
                </a:cxn>
                <a:cxn ang="T11">
                  <a:pos x="T2" y="T3"/>
                </a:cxn>
                <a:cxn ang="T12">
                  <a:pos x="T4" y="T5"/>
                </a:cxn>
                <a:cxn ang="T13">
                  <a:pos x="T6" y="T7"/>
                </a:cxn>
                <a:cxn ang="T14">
                  <a:pos x="T8" y="T9"/>
                </a:cxn>
              </a:cxnLst>
              <a:rect l="T15" t="T16" r="T17" b="T18"/>
              <a:pathLst>
                <a:path w="308" h="442">
                  <a:moveTo>
                    <a:pt x="308" y="120"/>
                  </a:moveTo>
                  <a:lnTo>
                    <a:pt x="0" y="442"/>
                  </a:lnTo>
                  <a:lnTo>
                    <a:pt x="0" y="286"/>
                  </a:lnTo>
                  <a:lnTo>
                    <a:pt x="308" y="0"/>
                  </a:lnTo>
                  <a:lnTo>
                    <a:pt x="308" y="120"/>
                  </a:lnTo>
                  <a:close/>
                </a:path>
              </a:pathLst>
            </a:custGeom>
            <a:gradFill rotWithShape="1">
              <a:gsLst>
                <a:gs pos="0">
                  <a:srgbClr val="230744"/>
                </a:gs>
                <a:gs pos="50000">
                  <a:srgbClr val="4B1092"/>
                </a:gs>
                <a:gs pos="100000">
                  <a:srgbClr val="230744"/>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10" name="Freeform 7"/>
            <p:cNvSpPr>
              <a:spLocks/>
            </p:cNvSpPr>
            <p:nvPr/>
          </p:nvSpPr>
          <p:spPr bwMode="gray">
            <a:xfrm>
              <a:off x="4214285" y="3699389"/>
              <a:ext cx="3241675" cy="539750"/>
            </a:xfrm>
            <a:custGeom>
              <a:avLst/>
              <a:gdLst>
                <a:gd name="T0" fmla="*/ 2147483646 w 1920"/>
                <a:gd name="T1" fmla="*/ 2147483646 h 284"/>
                <a:gd name="T2" fmla="*/ 0 w 1920"/>
                <a:gd name="T3" fmla="*/ 2147483646 h 284"/>
                <a:gd name="T4" fmla="*/ 2147483646 w 1920"/>
                <a:gd name="T5" fmla="*/ 0 h 284"/>
                <a:gd name="T6" fmla="*/ 2147483646 w 1920"/>
                <a:gd name="T7" fmla="*/ 0 h 284"/>
                <a:gd name="T8" fmla="*/ 2147483646 w 1920"/>
                <a:gd name="T9" fmla="*/ 2147483646 h 284"/>
                <a:gd name="T10" fmla="*/ 0 60000 65536"/>
                <a:gd name="T11" fmla="*/ 0 60000 65536"/>
                <a:gd name="T12" fmla="*/ 0 60000 65536"/>
                <a:gd name="T13" fmla="*/ 0 60000 65536"/>
                <a:gd name="T14" fmla="*/ 0 60000 65536"/>
                <a:gd name="T15" fmla="*/ 0 w 1920"/>
                <a:gd name="T16" fmla="*/ 0 h 284"/>
                <a:gd name="T17" fmla="*/ 1920 w 1920"/>
                <a:gd name="T18" fmla="*/ 284 h 284"/>
              </a:gdLst>
              <a:ahLst/>
              <a:cxnLst>
                <a:cxn ang="T10">
                  <a:pos x="T0" y="T1"/>
                </a:cxn>
                <a:cxn ang="T11">
                  <a:pos x="T2" y="T3"/>
                </a:cxn>
                <a:cxn ang="T12">
                  <a:pos x="T4" y="T5"/>
                </a:cxn>
                <a:cxn ang="T13">
                  <a:pos x="T6" y="T7"/>
                </a:cxn>
                <a:cxn ang="T14">
                  <a:pos x="T8" y="T9"/>
                </a:cxn>
              </a:cxnLst>
              <a:rect l="T15" t="T16" r="T17" b="T18"/>
              <a:pathLst>
                <a:path w="1920" h="284">
                  <a:moveTo>
                    <a:pt x="1612" y="284"/>
                  </a:moveTo>
                  <a:lnTo>
                    <a:pt x="0" y="284"/>
                  </a:lnTo>
                  <a:lnTo>
                    <a:pt x="446" y="0"/>
                  </a:lnTo>
                  <a:lnTo>
                    <a:pt x="1920" y="0"/>
                  </a:lnTo>
                  <a:lnTo>
                    <a:pt x="1612" y="284"/>
                  </a:lnTo>
                  <a:close/>
                </a:path>
              </a:pathLst>
            </a:custGeom>
            <a:solidFill>
              <a:srgbClr val="A77BFF"/>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11" name="Freeform 8"/>
            <p:cNvSpPr>
              <a:spLocks/>
            </p:cNvSpPr>
            <p:nvPr/>
          </p:nvSpPr>
          <p:spPr bwMode="gray">
            <a:xfrm>
              <a:off x="6406623" y="4531239"/>
              <a:ext cx="517525" cy="844550"/>
            </a:xfrm>
            <a:custGeom>
              <a:avLst/>
              <a:gdLst>
                <a:gd name="T0" fmla="*/ 2147483646 w 306"/>
                <a:gd name="T1" fmla="*/ 2147483646 h 444"/>
                <a:gd name="T2" fmla="*/ 0 w 306"/>
                <a:gd name="T3" fmla="*/ 2147483646 h 444"/>
                <a:gd name="T4" fmla="*/ 0 w 306"/>
                <a:gd name="T5" fmla="*/ 2147483646 h 444"/>
                <a:gd name="T6" fmla="*/ 2147483646 w 306"/>
                <a:gd name="T7" fmla="*/ 0 h 444"/>
                <a:gd name="T8" fmla="*/ 2147483646 w 306"/>
                <a:gd name="T9" fmla="*/ 2147483646 h 444"/>
                <a:gd name="T10" fmla="*/ 0 60000 65536"/>
                <a:gd name="T11" fmla="*/ 0 60000 65536"/>
                <a:gd name="T12" fmla="*/ 0 60000 65536"/>
                <a:gd name="T13" fmla="*/ 0 60000 65536"/>
                <a:gd name="T14" fmla="*/ 0 60000 65536"/>
                <a:gd name="T15" fmla="*/ 0 w 306"/>
                <a:gd name="T16" fmla="*/ 0 h 444"/>
                <a:gd name="T17" fmla="*/ 306 w 306"/>
                <a:gd name="T18" fmla="*/ 444 h 444"/>
              </a:gdLst>
              <a:ahLst/>
              <a:cxnLst>
                <a:cxn ang="T10">
                  <a:pos x="T0" y="T1"/>
                </a:cxn>
                <a:cxn ang="T11">
                  <a:pos x="T2" y="T3"/>
                </a:cxn>
                <a:cxn ang="T12">
                  <a:pos x="T4" y="T5"/>
                </a:cxn>
                <a:cxn ang="T13">
                  <a:pos x="T6" y="T7"/>
                </a:cxn>
                <a:cxn ang="T14">
                  <a:pos x="T8" y="T9"/>
                </a:cxn>
              </a:cxnLst>
              <a:rect l="T15" t="T16" r="T17" b="T18"/>
              <a:pathLst>
                <a:path w="306" h="444">
                  <a:moveTo>
                    <a:pt x="306" y="122"/>
                  </a:moveTo>
                  <a:lnTo>
                    <a:pt x="0" y="444"/>
                  </a:lnTo>
                  <a:lnTo>
                    <a:pt x="0" y="286"/>
                  </a:lnTo>
                  <a:lnTo>
                    <a:pt x="306" y="0"/>
                  </a:lnTo>
                  <a:lnTo>
                    <a:pt x="306" y="122"/>
                  </a:lnTo>
                  <a:close/>
                </a:path>
              </a:pathLst>
            </a:custGeom>
            <a:gradFill rotWithShape="1">
              <a:gsLst>
                <a:gs pos="0">
                  <a:srgbClr val="431805"/>
                </a:gs>
                <a:gs pos="50000">
                  <a:srgbClr val="90330A"/>
                </a:gs>
                <a:gs pos="100000">
                  <a:srgbClr val="431805"/>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12" name="Freeform 9"/>
            <p:cNvSpPr>
              <a:spLocks/>
            </p:cNvSpPr>
            <p:nvPr/>
          </p:nvSpPr>
          <p:spPr bwMode="gray">
            <a:xfrm>
              <a:off x="5885923" y="5364676"/>
              <a:ext cx="520700" cy="846138"/>
            </a:xfrm>
            <a:custGeom>
              <a:avLst/>
              <a:gdLst>
                <a:gd name="T0" fmla="*/ 2147483646 w 308"/>
                <a:gd name="T1" fmla="*/ 2147483646 h 444"/>
                <a:gd name="T2" fmla="*/ 0 w 308"/>
                <a:gd name="T3" fmla="*/ 2147483646 h 444"/>
                <a:gd name="T4" fmla="*/ 0 w 308"/>
                <a:gd name="T5" fmla="*/ 2147483646 h 444"/>
                <a:gd name="T6" fmla="*/ 2147483646 w 308"/>
                <a:gd name="T7" fmla="*/ 0 h 444"/>
                <a:gd name="T8" fmla="*/ 2147483646 w 308"/>
                <a:gd name="T9" fmla="*/ 2147483646 h 444"/>
                <a:gd name="T10" fmla="*/ 0 60000 65536"/>
                <a:gd name="T11" fmla="*/ 0 60000 65536"/>
                <a:gd name="T12" fmla="*/ 0 60000 65536"/>
                <a:gd name="T13" fmla="*/ 0 60000 65536"/>
                <a:gd name="T14" fmla="*/ 0 60000 65536"/>
                <a:gd name="T15" fmla="*/ 0 w 308"/>
                <a:gd name="T16" fmla="*/ 0 h 444"/>
                <a:gd name="T17" fmla="*/ 308 w 308"/>
                <a:gd name="T18" fmla="*/ 444 h 444"/>
              </a:gdLst>
              <a:ahLst/>
              <a:cxnLst>
                <a:cxn ang="T10">
                  <a:pos x="T0" y="T1"/>
                </a:cxn>
                <a:cxn ang="T11">
                  <a:pos x="T2" y="T3"/>
                </a:cxn>
                <a:cxn ang="T12">
                  <a:pos x="T4" y="T5"/>
                </a:cxn>
                <a:cxn ang="T13">
                  <a:pos x="T6" y="T7"/>
                </a:cxn>
                <a:cxn ang="T14">
                  <a:pos x="T8" y="T9"/>
                </a:cxn>
              </a:cxnLst>
              <a:rect l="T15" t="T16" r="T17" b="T18"/>
              <a:pathLst>
                <a:path w="308" h="444">
                  <a:moveTo>
                    <a:pt x="308" y="122"/>
                  </a:moveTo>
                  <a:lnTo>
                    <a:pt x="0" y="444"/>
                  </a:lnTo>
                  <a:lnTo>
                    <a:pt x="0" y="286"/>
                  </a:lnTo>
                  <a:lnTo>
                    <a:pt x="308" y="0"/>
                  </a:lnTo>
                  <a:lnTo>
                    <a:pt x="308" y="122"/>
                  </a:lnTo>
                  <a:close/>
                </a:path>
              </a:pathLst>
            </a:custGeom>
            <a:gradFill rotWithShape="1">
              <a:gsLst>
                <a:gs pos="0">
                  <a:srgbClr val="433206"/>
                </a:gs>
                <a:gs pos="50000">
                  <a:srgbClr val="906B0E"/>
                </a:gs>
                <a:gs pos="100000">
                  <a:srgbClr val="433206"/>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13" name="Freeform 10"/>
            <p:cNvSpPr>
              <a:spLocks/>
            </p:cNvSpPr>
            <p:nvPr/>
          </p:nvSpPr>
          <p:spPr bwMode="gray">
            <a:xfrm>
              <a:off x="2725210" y="5369439"/>
              <a:ext cx="3681413" cy="539750"/>
            </a:xfrm>
            <a:custGeom>
              <a:avLst/>
              <a:gdLst>
                <a:gd name="T0" fmla="*/ 2147483646 w 2180"/>
                <a:gd name="T1" fmla="*/ 2147483646 h 284"/>
                <a:gd name="T2" fmla="*/ 0 w 2180"/>
                <a:gd name="T3" fmla="*/ 2147483646 h 284"/>
                <a:gd name="T4" fmla="*/ 2147483646 w 2180"/>
                <a:gd name="T5" fmla="*/ 0 h 284"/>
                <a:gd name="T6" fmla="*/ 2147483646 w 2180"/>
                <a:gd name="T7" fmla="*/ 0 h 284"/>
                <a:gd name="T8" fmla="*/ 2147483646 w 2180"/>
                <a:gd name="T9" fmla="*/ 2147483646 h 284"/>
                <a:gd name="T10" fmla="*/ 0 60000 65536"/>
                <a:gd name="T11" fmla="*/ 0 60000 65536"/>
                <a:gd name="T12" fmla="*/ 0 60000 65536"/>
                <a:gd name="T13" fmla="*/ 0 60000 65536"/>
                <a:gd name="T14" fmla="*/ 0 60000 65536"/>
                <a:gd name="T15" fmla="*/ 0 w 2180"/>
                <a:gd name="T16" fmla="*/ 0 h 284"/>
                <a:gd name="T17" fmla="*/ 2180 w 2180"/>
                <a:gd name="T18" fmla="*/ 284 h 284"/>
              </a:gdLst>
              <a:ahLst/>
              <a:cxnLst>
                <a:cxn ang="T10">
                  <a:pos x="T0" y="T1"/>
                </a:cxn>
                <a:cxn ang="T11">
                  <a:pos x="T2" y="T3"/>
                </a:cxn>
                <a:cxn ang="T12">
                  <a:pos x="T4" y="T5"/>
                </a:cxn>
                <a:cxn ang="T13">
                  <a:pos x="T6" y="T7"/>
                </a:cxn>
                <a:cxn ang="T14">
                  <a:pos x="T8" y="T9"/>
                </a:cxn>
              </a:cxnLst>
              <a:rect l="T15" t="T16" r="T17" b="T18"/>
              <a:pathLst>
                <a:path w="2180" h="284">
                  <a:moveTo>
                    <a:pt x="1872" y="284"/>
                  </a:moveTo>
                  <a:lnTo>
                    <a:pt x="0" y="284"/>
                  </a:lnTo>
                  <a:lnTo>
                    <a:pt x="446" y="0"/>
                  </a:lnTo>
                  <a:lnTo>
                    <a:pt x="2180" y="0"/>
                  </a:lnTo>
                  <a:lnTo>
                    <a:pt x="1872" y="284"/>
                  </a:lnTo>
                  <a:close/>
                </a:path>
              </a:pathLst>
            </a:custGeom>
            <a:solidFill>
              <a:srgbClr val="F2E160"/>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14" name="Line 11"/>
            <p:cNvSpPr>
              <a:spLocks noChangeShapeType="1"/>
            </p:cNvSpPr>
            <p:nvPr/>
          </p:nvSpPr>
          <p:spPr bwMode="gray">
            <a:xfrm flipH="1">
              <a:off x="635000" y="5364676"/>
              <a:ext cx="2684463" cy="111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12"/>
            <p:cNvSpPr>
              <a:spLocks noChangeShapeType="1"/>
            </p:cNvSpPr>
            <p:nvPr/>
          </p:nvSpPr>
          <p:spPr bwMode="gray">
            <a:xfrm flipH="1">
              <a:off x="635000" y="4534414"/>
              <a:ext cx="3505200"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13"/>
            <p:cNvSpPr>
              <a:spLocks noChangeShapeType="1"/>
            </p:cNvSpPr>
            <p:nvPr/>
          </p:nvSpPr>
          <p:spPr bwMode="gray">
            <a:xfrm flipH="1" flipV="1">
              <a:off x="635000" y="3699389"/>
              <a:ext cx="4337050" cy="63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14"/>
            <p:cNvSpPr>
              <a:spLocks noChangeShapeType="1"/>
            </p:cNvSpPr>
            <p:nvPr/>
          </p:nvSpPr>
          <p:spPr bwMode="gray">
            <a:xfrm flipH="1" flipV="1">
              <a:off x="635000" y="2850076"/>
              <a:ext cx="5016500" cy="14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15"/>
            <p:cNvSpPr>
              <a:spLocks noChangeShapeType="1"/>
            </p:cNvSpPr>
            <p:nvPr/>
          </p:nvSpPr>
          <p:spPr bwMode="gray">
            <a:xfrm>
              <a:off x="727075" y="2858014"/>
              <a:ext cx="0" cy="87153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16"/>
            <p:cNvSpPr>
              <a:spLocks noChangeShapeType="1"/>
            </p:cNvSpPr>
            <p:nvPr/>
          </p:nvSpPr>
          <p:spPr bwMode="gray">
            <a:xfrm>
              <a:off x="727075" y="3729551"/>
              <a:ext cx="0" cy="817563"/>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17"/>
            <p:cNvSpPr>
              <a:spLocks noChangeShapeType="1"/>
            </p:cNvSpPr>
            <p:nvPr/>
          </p:nvSpPr>
          <p:spPr bwMode="gray">
            <a:xfrm>
              <a:off x="727075" y="4547114"/>
              <a:ext cx="0" cy="81597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18"/>
            <p:cNvSpPr>
              <a:spLocks noChangeShapeType="1"/>
            </p:cNvSpPr>
            <p:nvPr/>
          </p:nvSpPr>
          <p:spPr bwMode="gray">
            <a:xfrm>
              <a:off x="727075" y="5364676"/>
              <a:ext cx="0" cy="81597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Rectangle 20"/>
            <p:cNvSpPr>
              <a:spLocks noChangeArrowheads="1"/>
            </p:cNvSpPr>
            <p:nvPr/>
          </p:nvSpPr>
          <p:spPr bwMode="gray">
            <a:xfrm>
              <a:off x="4968348" y="3399351"/>
              <a:ext cx="2497137" cy="304800"/>
            </a:xfrm>
            <a:prstGeom prst="rect">
              <a:avLst/>
            </a:prstGeom>
            <a:gradFill rotWithShape="1">
              <a:gsLst>
                <a:gs pos="0">
                  <a:srgbClr val="00684D"/>
                </a:gs>
                <a:gs pos="50000">
                  <a:srgbClr val="00906A"/>
                </a:gs>
                <a:gs pos="100000">
                  <a:srgbClr val="00684D"/>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50000"/>
                </a:spcBef>
              </a:pPr>
              <a:endParaRPr lang="en-US" altLang="zh-CN" sz="2000" b="1">
                <a:solidFill>
                  <a:srgbClr val="000000"/>
                </a:solidFill>
              </a:endParaRPr>
            </a:p>
          </p:txBody>
        </p:sp>
        <p:sp>
          <p:nvSpPr>
            <p:cNvPr id="23" name="Rectangle 21"/>
            <p:cNvSpPr>
              <a:spLocks noChangeArrowheads="1"/>
            </p:cNvSpPr>
            <p:nvPr/>
          </p:nvSpPr>
          <p:spPr bwMode="gray">
            <a:xfrm>
              <a:off x="4215873" y="4239139"/>
              <a:ext cx="2720975" cy="298450"/>
            </a:xfrm>
            <a:prstGeom prst="rect">
              <a:avLst/>
            </a:prstGeom>
            <a:gradFill rotWithShape="1">
              <a:gsLst>
                <a:gs pos="0">
                  <a:srgbClr val="5D2FB9"/>
                </a:gs>
                <a:gs pos="50000">
                  <a:srgbClr val="8041FF"/>
                </a:gs>
                <a:gs pos="100000">
                  <a:srgbClr val="5D2FB9"/>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50000"/>
                </a:spcBef>
              </a:pPr>
              <a:endParaRPr lang="en-US" altLang="zh-CN" sz="2000" b="1">
                <a:solidFill>
                  <a:srgbClr val="000000"/>
                </a:solidFill>
              </a:endParaRPr>
            </a:p>
          </p:txBody>
        </p:sp>
        <p:sp>
          <p:nvSpPr>
            <p:cNvPr id="24" name="Freeform 22"/>
            <p:cNvSpPr>
              <a:spLocks/>
            </p:cNvSpPr>
            <p:nvPr/>
          </p:nvSpPr>
          <p:spPr bwMode="gray">
            <a:xfrm>
              <a:off x="3471335" y="4531239"/>
              <a:ext cx="3459163" cy="544512"/>
            </a:xfrm>
            <a:custGeom>
              <a:avLst/>
              <a:gdLst>
                <a:gd name="T0" fmla="*/ 2147483646 w 2048"/>
                <a:gd name="T1" fmla="*/ 2147483646 h 286"/>
                <a:gd name="T2" fmla="*/ 0 w 2048"/>
                <a:gd name="T3" fmla="*/ 2147483646 h 286"/>
                <a:gd name="T4" fmla="*/ 2147483646 w 2048"/>
                <a:gd name="T5" fmla="*/ 0 h 286"/>
                <a:gd name="T6" fmla="*/ 2147483646 w 2048"/>
                <a:gd name="T7" fmla="*/ 0 h 286"/>
                <a:gd name="T8" fmla="*/ 2147483646 w 2048"/>
                <a:gd name="T9" fmla="*/ 2147483646 h 286"/>
                <a:gd name="T10" fmla="*/ 0 60000 65536"/>
                <a:gd name="T11" fmla="*/ 0 60000 65536"/>
                <a:gd name="T12" fmla="*/ 0 60000 65536"/>
                <a:gd name="T13" fmla="*/ 0 60000 65536"/>
                <a:gd name="T14" fmla="*/ 0 60000 65536"/>
                <a:gd name="T15" fmla="*/ 0 w 2048"/>
                <a:gd name="T16" fmla="*/ 0 h 286"/>
                <a:gd name="T17" fmla="*/ 2048 w 2048"/>
                <a:gd name="T18" fmla="*/ 286 h 286"/>
              </a:gdLst>
              <a:ahLst/>
              <a:cxnLst>
                <a:cxn ang="T10">
                  <a:pos x="T0" y="T1"/>
                </a:cxn>
                <a:cxn ang="T11">
                  <a:pos x="T2" y="T3"/>
                </a:cxn>
                <a:cxn ang="T12">
                  <a:pos x="T4" y="T5"/>
                </a:cxn>
                <a:cxn ang="T13">
                  <a:pos x="T6" y="T7"/>
                </a:cxn>
                <a:cxn ang="T14">
                  <a:pos x="T8" y="T9"/>
                </a:cxn>
              </a:cxnLst>
              <a:rect l="T15" t="T16" r="T17" b="T18"/>
              <a:pathLst>
                <a:path w="2048" h="286">
                  <a:moveTo>
                    <a:pt x="1742" y="286"/>
                  </a:moveTo>
                  <a:lnTo>
                    <a:pt x="0" y="286"/>
                  </a:lnTo>
                  <a:lnTo>
                    <a:pt x="446" y="0"/>
                  </a:lnTo>
                  <a:lnTo>
                    <a:pt x="2048" y="0"/>
                  </a:lnTo>
                  <a:lnTo>
                    <a:pt x="1742" y="286"/>
                  </a:lnTo>
                  <a:close/>
                </a:path>
              </a:pathLst>
            </a:custGeom>
            <a:solidFill>
              <a:srgbClr val="FF9966"/>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25" name="Rectangle 23"/>
            <p:cNvSpPr>
              <a:spLocks noChangeArrowheads="1"/>
            </p:cNvSpPr>
            <p:nvPr/>
          </p:nvSpPr>
          <p:spPr bwMode="gray">
            <a:xfrm>
              <a:off x="3472923" y="5074164"/>
              <a:ext cx="2944812" cy="298450"/>
            </a:xfrm>
            <a:prstGeom prst="rect">
              <a:avLst/>
            </a:prstGeom>
            <a:gradFill rotWithShape="1">
              <a:gsLst>
                <a:gs pos="0">
                  <a:srgbClr val="A0523A"/>
                </a:gs>
                <a:gs pos="50000">
                  <a:srgbClr val="DC7150"/>
                </a:gs>
                <a:gs pos="100000">
                  <a:srgbClr val="A0523A"/>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50000"/>
                </a:spcBef>
              </a:pPr>
              <a:endParaRPr lang="zh-CN" altLang="en-US" sz="2000" b="1">
                <a:solidFill>
                  <a:srgbClr val="000000"/>
                </a:solidFill>
              </a:endParaRPr>
            </a:p>
          </p:txBody>
        </p:sp>
        <p:sp>
          <p:nvSpPr>
            <p:cNvPr id="26" name="Rectangle 24"/>
            <p:cNvSpPr>
              <a:spLocks noChangeArrowheads="1"/>
            </p:cNvSpPr>
            <p:nvPr/>
          </p:nvSpPr>
          <p:spPr bwMode="gray">
            <a:xfrm>
              <a:off x="2723623" y="5910776"/>
              <a:ext cx="3168650" cy="296863"/>
            </a:xfrm>
            <a:prstGeom prst="rect">
              <a:avLst/>
            </a:prstGeom>
            <a:gradFill rotWithShape="1">
              <a:gsLst>
                <a:gs pos="0">
                  <a:srgbClr val="977514"/>
                </a:gs>
                <a:gs pos="50000">
                  <a:srgbClr val="D0A11C"/>
                </a:gs>
                <a:gs pos="100000">
                  <a:srgbClr val="977514"/>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50000"/>
                </a:spcBef>
              </a:pPr>
              <a:endParaRPr lang="zh-CN" altLang="en-US" sz="2000" b="1">
                <a:solidFill>
                  <a:srgbClr val="000000"/>
                </a:solidFill>
              </a:endParaRPr>
            </a:p>
          </p:txBody>
        </p:sp>
        <p:sp>
          <p:nvSpPr>
            <p:cNvPr id="27" name="Text Box 25"/>
            <p:cNvSpPr txBox="1">
              <a:spLocks noChangeArrowheads="1"/>
            </p:cNvSpPr>
            <p:nvPr/>
          </p:nvSpPr>
          <p:spPr bwMode="gray">
            <a:xfrm>
              <a:off x="736600" y="3043751"/>
              <a:ext cx="2938576" cy="707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50000"/>
                </a:spcBef>
              </a:pPr>
              <a:r>
                <a:rPr lang="en-US" altLang="zh-CN" sz="1600">
                  <a:solidFill>
                    <a:srgbClr val="000000"/>
                  </a:solidFill>
                </a:rPr>
                <a:t>Mahout</a:t>
              </a:r>
              <a:r>
                <a:rPr lang="zh-CN" altLang="en-US" sz="1600">
                  <a:solidFill>
                    <a:srgbClr val="000000"/>
                  </a:solidFill>
                </a:rPr>
                <a:t>、</a:t>
              </a:r>
              <a:r>
                <a:rPr lang="en-US" altLang="zh-CN" sz="1600">
                  <a:solidFill>
                    <a:srgbClr val="000000"/>
                  </a:solidFill>
                </a:rPr>
                <a:t>Hive</a:t>
              </a:r>
              <a:r>
                <a:rPr lang="zh-CN" altLang="en-US" sz="1600">
                  <a:solidFill>
                    <a:srgbClr val="000000"/>
                  </a:solidFill>
                </a:rPr>
                <a:t>、</a:t>
              </a:r>
              <a:r>
                <a:rPr lang="en-US" altLang="zh-CN" sz="1600">
                  <a:solidFill>
                    <a:srgbClr val="000000"/>
                  </a:solidFill>
                </a:rPr>
                <a:t>Pig</a:t>
              </a:r>
              <a:r>
                <a:rPr lang="zh-CN" altLang="en-US" sz="1600">
                  <a:solidFill>
                    <a:srgbClr val="000000"/>
                  </a:solidFill>
                </a:rPr>
                <a:t>、</a:t>
              </a:r>
              <a:r>
                <a:rPr lang="en-US" altLang="zh-CN" sz="1600">
                  <a:solidFill>
                    <a:srgbClr val="000000"/>
                  </a:solidFill>
                </a:rPr>
                <a:t>R</a:t>
              </a:r>
              <a:r>
                <a:rPr lang="zh-CN" altLang="en-US" sz="1600">
                  <a:solidFill>
                    <a:srgbClr val="000000"/>
                  </a:solidFill>
                </a:rPr>
                <a:t>语言</a:t>
              </a:r>
              <a:endParaRPr lang="en-US" altLang="zh-CN" sz="1600">
                <a:solidFill>
                  <a:srgbClr val="000000"/>
                </a:solidFill>
              </a:endParaRPr>
            </a:p>
            <a:p>
              <a:pPr eaLnBrk="1" hangingPunct="1">
                <a:spcBef>
                  <a:spcPct val="50000"/>
                </a:spcBef>
              </a:pPr>
              <a:endParaRPr lang="en-US" altLang="zh-CN" sz="1600" b="1">
                <a:solidFill>
                  <a:srgbClr val="000000"/>
                </a:solidFill>
              </a:endParaRPr>
            </a:p>
          </p:txBody>
        </p:sp>
        <p:sp>
          <p:nvSpPr>
            <p:cNvPr id="28" name="Text Box 26"/>
            <p:cNvSpPr txBox="1">
              <a:spLocks noChangeArrowheads="1"/>
            </p:cNvSpPr>
            <p:nvPr/>
          </p:nvSpPr>
          <p:spPr bwMode="gray">
            <a:xfrm>
              <a:off x="732782" y="3943943"/>
              <a:ext cx="3603932" cy="707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50000"/>
                </a:spcBef>
              </a:pPr>
              <a:r>
                <a:rPr lang="en-US" altLang="zh-CN" sz="1600" dirty="0" err="1">
                  <a:solidFill>
                    <a:srgbClr val="000000"/>
                  </a:solidFill>
                </a:rPr>
                <a:t>MapReduce</a:t>
              </a:r>
              <a:r>
                <a:rPr lang="zh-CN" altLang="en-US" sz="1600" dirty="0">
                  <a:solidFill>
                    <a:srgbClr val="000000"/>
                  </a:solidFill>
                </a:rPr>
                <a:t>、</a:t>
              </a:r>
              <a:r>
                <a:rPr lang="en-US" altLang="zh-CN" sz="1600" dirty="0">
                  <a:solidFill>
                    <a:srgbClr val="000000"/>
                  </a:solidFill>
                </a:rPr>
                <a:t>Storm</a:t>
              </a:r>
              <a:r>
                <a:rPr lang="zh-CN" altLang="en-US" sz="1600" dirty="0">
                  <a:solidFill>
                    <a:srgbClr val="000000"/>
                  </a:solidFill>
                </a:rPr>
                <a:t>、</a:t>
              </a:r>
              <a:r>
                <a:rPr lang="en-US" altLang="zh-CN" sz="1600" dirty="0">
                  <a:solidFill>
                    <a:srgbClr val="000000"/>
                  </a:solidFill>
                </a:rPr>
                <a:t>Impala</a:t>
              </a:r>
              <a:r>
                <a:rPr lang="zh-CN" altLang="en-US" sz="1600" dirty="0">
                  <a:solidFill>
                    <a:srgbClr val="000000"/>
                  </a:solidFill>
                </a:rPr>
                <a:t>、</a:t>
              </a:r>
              <a:r>
                <a:rPr lang="en-US" altLang="zh-CN" sz="1600" dirty="0" err="1">
                  <a:solidFill>
                    <a:srgbClr val="000000"/>
                  </a:solidFill>
                </a:rPr>
                <a:t>Tez</a:t>
              </a:r>
              <a:endParaRPr lang="en-US" altLang="zh-CN" sz="1600" dirty="0">
                <a:solidFill>
                  <a:srgbClr val="000000"/>
                </a:solidFill>
              </a:endParaRPr>
            </a:p>
            <a:p>
              <a:pPr eaLnBrk="1" hangingPunct="1">
                <a:spcBef>
                  <a:spcPct val="50000"/>
                </a:spcBef>
              </a:pPr>
              <a:r>
                <a:rPr lang="en-US" altLang="zh-CN" sz="1600" dirty="0">
                  <a:solidFill>
                    <a:srgbClr val="000000"/>
                  </a:solidFill>
                </a:rPr>
                <a:t>Presto</a:t>
              </a:r>
              <a:r>
                <a:rPr lang="zh-CN" altLang="en-US" sz="1600" dirty="0">
                  <a:solidFill>
                    <a:srgbClr val="000000"/>
                  </a:solidFill>
                </a:rPr>
                <a:t>、</a:t>
              </a:r>
              <a:r>
                <a:rPr lang="en-US" altLang="zh-CN" sz="1600" dirty="0">
                  <a:solidFill>
                    <a:srgbClr val="000000"/>
                  </a:solidFill>
                </a:rPr>
                <a:t>Spark</a:t>
              </a:r>
              <a:r>
                <a:rPr lang="zh-CN" altLang="en-US" sz="1600" dirty="0">
                  <a:solidFill>
                    <a:srgbClr val="000000"/>
                  </a:solidFill>
                </a:rPr>
                <a:t>、</a:t>
              </a:r>
              <a:r>
                <a:rPr lang="en-US" altLang="zh-CN" sz="1600" dirty="0">
                  <a:solidFill>
                    <a:srgbClr val="000000"/>
                  </a:solidFill>
                </a:rPr>
                <a:t>Spark Streaming</a:t>
              </a:r>
            </a:p>
          </p:txBody>
        </p:sp>
        <p:sp>
          <p:nvSpPr>
            <p:cNvPr id="29" name="Text Box 27"/>
            <p:cNvSpPr txBox="1">
              <a:spLocks noChangeArrowheads="1"/>
            </p:cNvSpPr>
            <p:nvPr/>
          </p:nvSpPr>
          <p:spPr bwMode="gray">
            <a:xfrm>
              <a:off x="737702" y="4893759"/>
              <a:ext cx="2698477" cy="338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50000"/>
                </a:spcBef>
              </a:pPr>
              <a:r>
                <a:rPr lang="en-US" altLang="zh-CN" sz="1600" dirty="0">
                  <a:solidFill>
                    <a:srgbClr val="000000"/>
                  </a:solidFill>
                </a:rPr>
                <a:t>HDFS</a:t>
              </a:r>
              <a:r>
                <a:rPr lang="zh-CN" altLang="en-US" sz="1600" dirty="0">
                  <a:solidFill>
                    <a:srgbClr val="000000"/>
                  </a:solidFill>
                </a:rPr>
                <a:t>、</a:t>
              </a:r>
              <a:r>
                <a:rPr lang="en-US" altLang="zh-CN" sz="1600" dirty="0" err="1">
                  <a:solidFill>
                    <a:srgbClr val="000000"/>
                  </a:solidFill>
                </a:rPr>
                <a:t>Hbase</a:t>
              </a:r>
              <a:r>
                <a:rPr lang="zh-CN" altLang="en-US" sz="1600" dirty="0">
                  <a:solidFill>
                    <a:srgbClr val="000000"/>
                  </a:solidFill>
                </a:rPr>
                <a:t>、</a:t>
              </a:r>
              <a:r>
                <a:rPr lang="en-US" altLang="zh-CN" sz="1600" dirty="0" err="1">
                  <a:solidFill>
                    <a:srgbClr val="000000"/>
                  </a:solidFill>
                </a:rPr>
                <a:t>Cassadra</a:t>
              </a:r>
              <a:endParaRPr lang="en-US" altLang="zh-CN" sz="1600" dirty="0">
                <a:solidFill>
                  <a:srgbClr val="000000"/>
                </a:solidFill>
              </a:endParaRPr>
            </a:p>
          </p:txBody>
        </p:sp>
        <p:sp>
          <p:nvSpPr>
            <p:cNvPr id="30" name="Text Box 28"/>
            <p:cNvSpPr txBox="1">
              <a:spLocks noChangeArrowheads="1"/>
            </p:cNvSpPr>
            <p:nvPr/>
          </p:nvSpPr>
          <p:spPr bwMode="gray">
            <a:xfrm>
              <a:off x="736600" y="5450307"/>
              <a:ext cx="30083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50000"/>
                </a:spcBef>
              </a:pPr>
              <a:r>
                <a:rPr lang="en-US" altLang="zh-CN" sz="1600" dirty="0">
                  <a:solidFill>
                    <a:srgbClr val="000000"/>
                  </a:solidFill>
                </a:rPr>
                <a:t>Flume</a:t>
              </a:r>
              <a:r>
                <a:rPr lang="zh-CN" altLang="en-US" sz="1600" dirty="0">
                  <a:solidFill>
                    <a:srgbClr val="000000"/>
                  </a:solidFill>
                </a:rPr>
                <a:t>、</a:t>
              </a:r>
              <a:r>
                <a:rPr lang="en-US" altLang="zh-CN" sz="1600" dirty="0">
                  <a:solidFill>
                    <a:srgbClr val="000000"/>
                  </a:solidFill>
                </a:rPr>
                <a:t>Kafka</a:t>
              </a:r>
              <a:r>
                <a:rPr lang="zh-CN" altLang="en-US" sz="1600" dirty="0">
                  <a:solidFill>
                    <a:srgbClr val="000000"/>
                  </a:solidFill>
                </a:rPr>
                <a:t>、</a:t>
              </a:r>
              <a:r>
                <a:rPr lang="en-US" altLang="zh-CN" sz="1600" dirty="0">
                  <a:solidFill>
                    <a:srgbClr val="000000"/>
                  </a:solidFill>
                </a:rPr>
                <a:t>Scribe</a:t>
              </a:r>
            </a:p>
          </p:txBody>
        </p:sp>
        <p:sp>
          <p:nvSpPr>
            <p:cNvPr id="31" name="Line 29"/>
            <p:cNvSpPr>
              <a:spLocks noChangeShapeType="1"/>
            </p:cNvSpPr>
            <p:nvPr/>
          </p:nvSpPr>
          <p:spPr bwMode="gray">
            <a:xfrm flipH="1">
              <a:off x="635000" y="6199701"/>
              <a:ext cx="2111375" cy="111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13"/>
            <p:cNvSpPr>
              <a:spLocks noChangeShapeType="1"/>
            </p:cNvSpPr>
            <p:nvPr/>
          </p:nvSpPr>
          <p:spPr bwMode="gray">
            <a:xfrm flipH="1">
              <a:off x="634999" y="2043626"/>
              <a:ext cx="556834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16"/>
            <p:cNvSpPr>
              <a:spLocks noChangeShapeType="1"/>
            </p:cNvSpPr>
            <p:nvPr/>
          </p:nvSpPr>
          <p:spPr bwMode="gray">
            <a:xfrm>
              <a:off x="736600" y="2035689"/>
              <a:ext cx="0" cy="81756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Text Box 26"/>
            <p:cNvSpPr txBox="1">
              <a:spLocks noChangeArrowheads="1"/>
            </p:cNvSpPr>
            <p:nvPr/>
          </p:nvSpPr>
          <p:spPr bwMode="gray">
            <a:xfrm>
              <a:off x="736600" y="713433"/>
              <a:ext cx="2923830" cy="3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50000"/>
                </a:spcBef>
              </a:pPr>
              <a:r>
                <a:rPr lang="zh-CN" altLang="en-US" sz="1600" dirty="0">
                  <a:solidFill>
                    <a:srgbClr val="000000"/>
                  </a:solidFill>
                </a:rPr>
                <a:t>基于业务的数据分析项目实战</a:t>
              </a:r>
              <a:endParaRPr lang="en-US" altLang="zh-CN" sz="1600" dirty="0">
                <a:solidFill>
                  <a:srgbClr val="000000"/>
                </a:solidFill>
              </a:endParaRPr>
            </a:p>
          </p:txBody>
        </p:sp>
        <p:sp>
          <p:nvSpPr>
            <p:cNvPr id="35" name="矩形 35"/>
            <p:cNvSpPr>
              <a:spLocks noChangeArrowheads="1"/>
            </p:cNvSpPr>
            <p:nvPr/>
          </p:nvSpPr>
          <p:spPr bwMode="auto">
            <a:xfrm>
              <a:off x="3940717" y="5453576"/>
              <a:ext cx="1377127" cy="400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50000"/>
                </a:spcBef>
              </a:pPr>
              <a:r>
                <a:rPr lang="zh-CN" altLang="en-US" sz="2000" b="1" dirty="0"/>
                <a:t>数据收集</a:t>
              </a:r>
              <a:r>
                <a:rPr lang="zh-TW" altLang="en-US" sz="2000" b="1" dirty="0"/>
                <a:t> </a:t>
              </a:r>
              <a:endParaRPr lang="zh-CN" altLang="en-US" sz="2000" b="1" dirty="0"/>
            </a:p>
          </p:txBody>
        </p:sp>
        <p:sp>
          <p:nvSpPr>
            <p:cNvPr id="36" name="矩形 36"/>
            <p:cNvSpPr>
              <a:spLocks noChangeArrowheads="1"/>
            </p:cNvSpPr>
            <p:nvPr/>
          </p:nvSpPr>
          <p:spPr bwMode="auto">
            <a:xfrm>
              <a:off x="4663619" y="4596326"/>
              <a:ext cx="1300192" cy="400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50000"/>
                </a:spcBef>
              </a:pPr>
              <a:r>
                <a:rPr lang="zh-CN" altLang="en-US" sz="2000" b="1"/>
                <a:t>数据存储</a:t>
              </a:r>
              <a:endParaRPr lang="zh-TW" altLang="en-US" sz="2000" b="1"/>
            </a:p>
          </p:txBody>
        </p:sp>
        <p:sp>
          <p:nvSpPr>
            <p:cNvPr id="37" name="矩形 37"/>
            <p:cNvSpPr>
              <a:spLocks noChangeArrowheads="1"/>
            </p:cNvSpPr>
            <p:nvPr/>
          </p:nvSpPr>
          <p:spPr bwMode="auto">
            <a:xfrm>
              <a:off x="5280567" y="3761301"/>
              <a:ext cx="1300192" cy="400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50000"/>
                </a:spcBef>
              </a:pPr>
              <a:r>
                <a:rPr lang="zh-CN" altLang="en-US" sz="2000" b="1"/>
                <a:t>数据</a:t>
              </a:r>
              <a:r>
                <a:rPr lang="zh-TW" altLang="en-US" sz="2000" b="1"/>
                <a:t>计算</a:t>
              </a:r>
            </a:p>
          </p:txBody>
        </p:sp>
        <p:sp>
          <p:nvSpPr>
            <p:cNvPr id="38" name="矩形 38"/>
            <p:cNvSpPr>
              <a:spLocks noChangeArrowheads="1"/>
            </p:cNvSpPr>
            <p:nvPr/>
          </p:nvSpPr>
          <p:spPr bwMode="auto">
            <a:xfrm>
              <a:off x="5783413" y="2895757"/>
              <a:ext cx="1556640" cy="400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50000"/>
                </a:spcBef>
              </a:pPr>
              <a:r>
                <a:rPr lang="zh-CN" altLang="en-US" sz="2000" b="1" dirty="0"/>
                <a:t>分析与挖掘</a:t>
              </a:r>
            </a:p>
          </p:txBody>
        </p:sp>
        <p:grpSp>
          <p:nvGrpSpPr>
            <p:cNvPr id="39" name="组 46"/>
            <p:cNvGrpSpPr>
              <a:grpSpLocks/>
            </p:cNvGrpSpPr>
            <p:nvPr/>
          </p:nvGrpSpPr>
          <p:grpSpPr bwMode="auto">
            <a:xfrm>
              <a:off x="5703888" y="2007114"/>
              <a:ext cx="2674937" cy="846137"/>
              <a:chOff x="5703888" y="1509713"/>
              <a:chExt cx="2674937" cy="846137"/>
            </a:xfrm>
          </p:grpSpPr>
          <p:sp>
            <p:nvSpPr>
              <p:cNvPr id="57" name="Freeform 9"/>
              <p:cNvSpPr>
                <a:spLocks/>
              </p:cNvSpPr>
              <p:nvPr/>
            </p:nvSpPr>
            <p:spPr bwMode="gray">
              <a:xfrm>
                <a:off x="8001000" y="1509713"/>
                <a:ext cx="377825" cy="846137"/>
              </a:xfrm>
              <a:custGeom>
                <a:avLst/>
                <a:gdLst>
                  <a:gd name="T0" fmla="*/ 2147483646 w 308"/>
                  <a:gd name="T1" fmla="*/ 2147483646 h 444"/>
                  <a:gd name="T2" fmla="*/ 0 w 308"/>
                  <a:gd name="T3" fmla="*/ 2147483646 h 444"/>
                  <a:gd name="T4" fmla="*/ 0 w 308"/>
                  <a:gd name="T5" fmla="*/ 2147483646 h 444"/>
                  <a:gd name="T6" fmla="*/ 2147483646 w 308"/>
                  <a:gd name="T7" fmla="*/ 0 h 444"/>
                  <a:gd name="T8" fmla="*/ 2147483646 w 308"/>
                  <a:gd name="T9" fmla="*/ 2147483646 h 444"/>
                  <a:gd name="T10" fmla="*/ 0 60000 65536"/>
                  <a:gd name="T11" fmla="*/ 0 60000 65536"/>
                  <a:gd name="T12" fmla="*/ 0 60000 65536"/>
                  <a:gd name="T13" fmla="*/ 0 60000 65536"/>
                  <a:gd name="T14" fmla="*/ 0 60000 65536"/>
                  <a:gd name="T15" fmla="*/ 0 w 308"/>
                  <a:gd name="T16" fmla="*/ 0 h 444"/>
                  <a:gd name="T17" fmla="*/ 308 w 308"/>
                  <a:gd name="T18" fmla="*/ 444 h 444"/>
                </a:gdLst>
                <a:ahLst/>
                <a:cxnLst>
                  <a:cxn ang="T10">
                    <a:pos x="T0" y="T1"/>
                  </a:cxn>
                  <a:cxn ang="T11">
                    <a:pos x="T2" y="T3"/>
                  </a:cxn>
                  <a:cxn ang="T12">
                    <a:pos x="T4" y="T5"/>
                  </a:cxn>
                  <a:cxn ang="T13">
                    <a:pos x="T6" y="T7"/>
                  </a:cxn>
                  <a:cxn ang="T14">
                    <a:pos x="T8" y="T9"/>
                  </a:cxn>
                </a:cxnLst>
                <a:rect l="T15" t="T16" r="T17" b="T18"/>
                <a:pathLst>
                  <a:path w="308" h="444">
                    <a:moveTo>
                      <a:pt x="308" y="122"/>
                    </a:moveTo>
                    <a:lnTo>
                      <a:pt x="0" y="444"/>
                    </a:lnTo>
                    <a:lnTo>
                      <a:pt x="0" y="286"/>
                    </a:lnTo>
                    <a:lnTo>
                      <a:pt x="308" y="0"/>
                    </a:lnTo>
                    <a:lnTo>
                      <a:pt x="308" y="122"/>
                    </a:lnTo>
                    <a:close/>
                  </a:path>
                </a:pathLst>
              </a:custGeom>
              <a:gradFill rotWithShape="1">
                <a:gsLst>
                  <a:gs pos="0">
                    <a:srgbClr val="433206"/>
                  </a:gs>
                  <a:gs pos="50000">
                    <a:srgbClr val="906B0E"/>
                  </a:gs>
                  <a:gs pos="100000">
                    <a:srgbClr val="433206"/>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58" name="Freeform 10"/>
              <p:cNvSpPr>
                <a:spLocks/>
              </p:cNvSpPr>
              <p:nvPr/>
            </p:nvSpPr>
            <p:spPr bwMode="gray">
              <a:xfrm>
                <a:off x="5703888" y="1514475"/>
                <a:ext cx="2674937" cy="539750"/>
              </a:xfrm>
              <a:custGeom>
                <a:avLst/>
                <a:gdLst>
                  <a:gd name="T0" fmla="*/ 2147483646 w 2180"/>
                  <a:gd name="T1" fmla="*/ 2147483646 h 284"/>
                  <a:gd name="T2" fmla="*/ 0 w 2180"/>
                  <a:gd name="T3" fmla="*/ 2147483646 h 284"/>
                  <a:gd name="T4" fmla="*/ 2147483646 w 2180"/>
                  <a:gd name="T5" fmla="*/ 0 h 284"/>
                  <a:gd name="T6" fmla="*/ 2147483646 w 2180"/>
                  <a:gd name="T7" fmla="*/ 0 h 284"/>
                  <a:gd name="T8" fmla="*/ 2147483646 w 2180"/>
                  <a:gd name="T9" fmla="*/ 2147483646 h 284"/>
                  <a:gd name="T10" fmla="*/ 0 60000 65536"/>
                  <a:gd name="T11" fmla="*/ 0 60000 65536"/>
                  <a:gd name="T12" fmla="*/ 0 60000 65536"/>
                  <a:gd name="T13" fmla="*/ 0 60000 65536"/>
                  <a:gd name="T14" fmla="*/ 0 60000 65536"/>
                  <a:gd name="T15" fmla="*/ 0 w 2180"/>
                  <a:gd name="T16" fmla="*/ 0 h 284"/>
                  <a:gd name="T17" fmla="*/ 2180 w 2180"/>
                  <a:gd name="T18" fmla="*/ 284 h 284"/>
                </a:gdLst>
                <a:ahLst/>
                <a:cxnLst>
                  <a:cxn ang="T10">
                    <a:pos x="T0" y="T1"/>
                  </a:cxn>
                  <a:cxn ang="T11">
                    <a:pos x="T2" y="T3"/>
                  </a:cxn>
                  <a:cxn ang="T12">
                    <a:pos x="T4" y="T5"/>
                  </a:cxn>
                  <a:cxn ang="T13">
                    <a:pos x="T6" y="T7"/>
                  </a:cxn>
                  <a:cxn ang="T14">
                    <a:pos x="T8" y="T9"/>
                  </a:cxn>
                </a:cxnLst>
                <a:rect l="T15" t="T16" r="T17" b="T18"/>
                <a:pathLst>
                  <a:path w="2180" h="284">
                    <a:moveTo>
                      <a:pt x="1872" y="284"/>
                    </a:moveTo>
                    <a:lnTo>
                      <a:pt x="0" y="284"/>
                    </a:lnTo>
                    <a:lnTo>
                      <a:pt x="446" y="0"/>
                    </a:lnTo>
                    <a:lnTo>
                      <a:pt x="2180" y="0"/>
                    </a:lnTo>
                    <a:lnTo>
                      <a:pt x="1872" y="284"/>
                    </a:lnTo>
                    <a:close/>
                  </a:path>
                </a:pathLst>
              </a:custGeom>
              <a:solidFill>
                <a:srgbClr val="F2E160"/>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59" name="Rectangle 24"/>
              <p:cNvSpPr>
                <a:spLocks noChangeArrowheads="1"/>
              </p:cNvSpPr>
              <p:nvPr/>
            </p:nvSpPr>
            <p:spPr bwMode="gray">
              <a:xfrm>
                <a:off x="5705475" y="2055813"/>
                <a:ext cx="2301875" cy="296862"/>
              </a:xfrm>
              <a:prstGeom prst="rect">
                <a:avLst/>
              </a:prstGeom>
              <a:gradFill rotWithShape="1">
                <a:gsLst>
                  <a:gs pos="0">
                    <a:srgbClr val="977514"/>
                  </a:gs>
                  <a:gs pos="50000">
                    <a:srgbClr val="D0A11C"/>
                  </a:gs>
                  <a:gs pos="100000">
                    <a:srgbClr val="977514"/>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50000"/>
                  </a:spcBef>
                </a:pPr>
                <a:endParaRPr lang="zh-CN" altLang="en-US" sz="2000" b="1">
                  <a:solidFill>
                    <a:srgbClr val="000000"/>
                  </a:solidFill>
                </a:endParaRPr>
              </a:p>
            </p:txBody>
          </p:sp>
          <p:sp>
            <p:nvSpPr>
              <p:cNvPr id="60" name="矩形 37"/>
              <p:cNvSpPr>
                <a:spLocks noChangeArrowheads="1"/>
              </p:cNvSpPr>
              <p:nvPr/>
            </p:nvSpPr>
            <p:spPr bwMode="auto">
              <a:xfrm>
                <a:off x="6682059" y="1585794"/>
                <a:ext cx="723569" cy="400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50000"/>
                  </a:spcBef>
                </a:pPr>
                <a:r>
                  <a:rPr lang="en-US" altLang="zh-CN" sz="2000" b="1"/>
                  <a:t>ETL</a:t>
                </a:r>
                <a:endParaRPr lang="zh-CN" altLang="en-US" sz="2000" b="1"/>
              </a:p>
            </p:txBody>
          </p:sp>
        </p:grpSp>
        <p:grpSp>
          <p:nvGrpSpPr>
            <p:cNvPr id="40" name="组 47"/>
            <p:cNvGrpSpPr/>
            <p:nvPr/>
          </p:nvGrpSpPr>
          <p:grpSpPr>
            <a:xfrm>
              <a:off x="6201833" y="1175264"/>
              <a:ext cx="2545292" cy="846137"/>
              <a:chOff x="5703888" y="1509713"/>
              <a:chExt cx="2674937" cy="846137"/>
            </a:xfrm>
            <a:solidFill>
              <a:srgbClr val="660066"/>
            </a:solidFill>
            <a:effectLst>
              <a:outerShdw blurRad="50800" dist="38100" dir="2700000" algn="tl" rotWithShape="0">
                <a:srgbClr val="000000">
                  <a:alpha val="43000"/>
                </a:srgbClr>
              </a:outerShdw>
            </a:effectLst>
          </p:grpSpPr>
          <p:sp>
            <p:nvSpPr>
              <p:cNvPr id="53" name="Freeform 9"/>
              <p:cNvSpPr>
                <a:spLocks/>
              </p:cNvSpPr>
              <p:nvPr/>
            </p:nvSpPr>
            <p:spPr bwMode="gray">
              <a:xfrm>
                <a:off x="8001000" y="1509713"/>
                <a:ext cx="377825" cy="846137"/>
              </a:xfrm>
              <a:custGeom>
                <a:avLst/>
                <a:gdLst>
                  <a:gd name="T0" fmla="*/ 2147483647 w 308"/>
                  <a:gd name="T1" fmla="*/ 2147483647 h 444"/>
                  <a:gd name="T2" fmla="*/ 0 w 308"/>
                  <a:gd name="T3" fmla="*/ 2147483647 h 444"/>
                  <a:gd name="T4" fmla="*/ 0 w 308"/>
                  <a:gd name="T5" fmla="*/ 2147483647 h 444"/>
                  <a:gd name="T6" fmla="*/ 2147483647 w 308"/>
                  <a:gd name="T7" fmla="*/ 0 h 444"/>
                  <a:gd name="T8" fmla="*/ 2147483647 w 308"/>
                  <a:gd name="T9" fmla="*/ 2147483647 h 444"/>
                  <a:gd name="T10" fmla="*/ 0 60000 65536"/>
                  <a:gd name="T11" fmla="*/ 0 60000 65536"/>
                  <a:gd name="T12" fmla="*/ 0 60000 65536"/>
                  <a:gd name="T13" fmla="*/ 0 60000 65536"/>
                  <a:gd name="T14" fmla="*/ 0 60000 65536"/>
                  <a:gd name="T15" fmla="*/ 0 w 308"/>
                  <a:gd name="T16" fmla="*/ 0 h 444"/>
                  <a:gd name="T17" fmla="*/ 308 w 308"/>
                  <a:gd name="T18" fmla="*/ 444 h 444"/>
                </a:gdLst>
                <a:ahLst/>
                <a:cxnLst>
                  <a:cxn ang="T10">
                    <a:pos x="T0" y="T1"/>
                  </a:cxn>
                  <a:cxn ang="T11">
                    <a:pos x="T2" y="T3"/>
                  </a:cxn>
                  <a:cxn ang="T12">
                    <a:pos x="T4" y="T5"/>
                  </a:cxn>
                  <a:cxn ang="T13">
                    <a:pos x="T6" y="T7"/>
                  </a:cxn>
                  <a:cxn ang="T14">
                    <a:pos x="T8" y="T9"/>
                  </a:cxn>
                </a:cxnLst>
                <a:rect l="T15" t="T16" r="T17" b="T18"/>
                <a:pathLst>
                  <a:path w="308" h="444">
                    <a:moveTo>
                      <a:pt x="308" y="122"/>
                    </a:moveTo>
                    <a:lnTo>
                      <a:pt x="0" y="444"/>
                    </a:lnTo>
                    <a:lnTo>
                      <a:pt x="0" y="286"/>
                    </a:lnTo>
                    <a:lnTo>
                      <a:pt x="308" y="0"/>
                    </a:lnTo>
                    <a:lnTo>
                      <a:pt x="308" y="122"/>
                    </a:lnTo>
                    <a:close/>
                  </a:path>
                </a:pathLst>
              </a:custGeom>
              <a:grpFill/>
              <a:ln>
                <a:noFill/>
              </a:ln>
              <a:extLst>
                <a:ext uri="{91240B29-F687-4f45-9708-019B960494DF}"/>
              </a:extLst>
            </p:spPr>
            <p:txBody>
              <a:bodyPr/>
              <a:lstStyle/>
              <a:p>
                <a:pPr eaLnBrk="1" hangingPunct="1">
                  <a:spcBef>
                    <a:spcPct val="50000"/>
                  </a:spcBef>
                  <a:buFont typeface="Arial" panose="020B0604020202020204" pitchFamily="34" charset="0"/>
                  <a:buChar char="•"/>
                  <a:defRPr/>
                </a:pPr>
                <a:endParaRPr lang="zh-CN" altLang="en-US">
                  <a:solidFill>
                    <a:srgbClr val="0000FF"/>
                  </a:solidFill>
                  <a:latin typeface="微软雅黑"/>
                  <a:ea typeface="微软雅黑"/>
                  <a:cs typeface="微软雅黑"/>
                </a:endParaRPr>
              </a:p>
            </p:txBody>
          </p:sp>
          <p:sp>
            <p:nvSpPr>
              <p:cNvPr id="54" name="Freeform 10"/>
              <p:cNvSpPr>
                <a:spLocks/>
              </p:cNvSpPr>
              <p:nvPr/>
            </p:nvSpPr>
            <p:spPr bwMode="gray">
              <a:xfrm>
                <a:off x="5703888" y="1514475"/>
                <a:ext cx="2674937" cy="539750"/>
              </a:xfrm>
              <a:custGeom>
                <a:avLst/>
                <a:gdLst>
                  <a:gd name="T0" fmla="*/ 2147483647 w 2180"/>
                  <a:gd name="T1" fmla="*/ 2147483647 h 284"/>
                  <a:gd name="T2" fmla="*/ 0 w 2180"/>
                  <a:gd name="T3" fmla="*/ 2147483647 h 284"/>
                  <a:gd name="T4" fmla="*/ 2147483647 w 2180"/>
                  <a:gd name="T5" fmla="*/ 0 h 284"/>
                  <a:gd name="T6" fmla="*/ 2147483647 w 2180"/>
                  <a:gd name="T7" fmla="*/ 0 h 284"/>
                  <a:gd name="T8" fmla="*/ 2147483647 w 2180"/>
                  <a:gd name="T9" fmla="*/ 2147483647 h 284"/>
                  <a:gd name="T10" fmla="*/ 0 60000 65536"/>
                  <a:gd name="T11" fmla="*/ 0 60000 65536"/>
                  <a:gd name="T12" fmla="*/ 0 60000 65536"/>
                  <a:gd name="T13" fmla="*/ 0 60000 65536"/>
                  <a:gd name="T14" fmla="*/ 0 60000 65536"/>
                  <a:gd name="T15" fmla="*/ 0 w 2180"/>
                  <a:gd name="T16" fmla="*/ 0 h 284"/>
                  <a:gd name="T17" fmla="*/ 2180 w 2180"/>
                  <a:gd name="T18" fmla="*/ 284 h 284"/>
                </a:gdLst>
                <a:ahLst/>
                <a:cxnLst>
                  <a:cxn ang="T10">
                    <a:pos x="T0" y="T1"/>
                  </a:cxn>
                  <a:cxn ang="T11">
                    <a:pos x="T2" y="T3"/>
                  </a:cxn>
                  <a:cxn ang="T12">
                    <a:pos x="T4" y="T5"/>
                  </a:cxn>
                  <a:cxn ang="T13">
                    <a:pos x="T6" y="T7"/>
                  </a:cxn>
                  <a:cxn ang="T14">
                    <a:pos x="T8" y="T9"/>
                  </a:cxn>
                </a:cxnLst>
                <a:rect l="T15" t="T16" r="T17" b="T18"/>
                <a:pathLst>
                  <a:path w="2180" h="284">
                    <a:moveTo>
                      <a:pt x="1872" y="284"/>
                    </a:moveTo>
                    <a:lnTo>
                      <a:pt x="0" y="284"/>
                    </a:lnTo>
                    <a:lnTo>
                      <a:pt x="446" y="0"/>
                    </a:lnTo>
                    <a:lnTo>
                      <a:pt x="2180" y="0"/>
                    </a:lnTo>
                    <a:lnTo>
                      <a:pt x="1872" y="284"/>
                    </a:lnTo>
                    <a:close/>
                  </a:path>
                </a:pathLst>
              </a:custGeom>
              <a:solidFill>
                <a:schemeClr val="accent2">
                  <a:lumMod val="40000"/>
                  <a:lumOff val="60000"/>
                </a:schemeClr>
              </a:solidFill>
              <a:ln>
                <a:noFill/>
              </a:ln>
              <a:extLst>
                <a:ext uri="{91240B29-F687-4f45-9708-019B960494DF}"/>
              </a:extLst>
            </p:spPr>
            <p:txBody>
              <a:bodyPr/>
              <a:lstStyle/>
              <a:p>
                <a:pPr eaLnBrk="1" hangingPunct="1">
                  <a:spcBef>
                    <a:spcPct val="50000"/>
                  </a:spcBef>
                  <a:buFont typeface="Arial" panose="020B0604020202020204" pitchFamily="34" charset="0"/>
                  <a:buChar char="•"/>
                  <a:defRPr/>
                </a:pPr>
                <a:endParaRPr lang="zh-CN" altLang="en-US">
                  <a:solidFill>
                    <a:srgbClr val="0000FF"/>
                  </a:solidFill>
                  <a:latin typeface="微软雅黑"/>
                  <a:ea typeface="微软雅黑"/>
                  <a:cs typeface="微软雅黑"/>
                </a:endParaRPr>
              </a:p>
            </p:txBody>
          </p:sp>
          <p:sp>
            <p:nvSpPr>
              <p:cNvPr id="55" name="Rectangle 24"/>
              <p:cNvSpPr>
                <a:spLocks noChangeArrowheads="1"/>
              </p:cNvSpPr>
              <p:nvPr/>
            </p:nvSpPr>
            <p:spPr bwMode="gray">
              <a:xfrm>
                <a:off x="5705475" y="2055813"/>
                <a:ext cx="2301875" cy="296862"/>
              </a:xfrm>
              <a:prstGeom prst="rect">
                <a:avLst/>
              </a:prstGeom>
              <a:solidFill>
                <a:schemeClr val="accent2">
                  <a:lumMod val="40000"/>
                  <a:lumOff val="60000"/>
                </a:schemeClr>
              </a:solidFill>
              <a:ln>
                <a:noFill/>
              </a:ln>
              <a:extLst>
                <a:ext uri="{91240B29-F687-4f45-9708-019B960494DF}"/>
              </a:extLst>
            </p:spPr>
            <p:txBody>
              <a:bodyPr wrap="none" anchor="ctr"/>
              <a:lstStyle/>
              <a:p>
                <a:pPr algn="ctr" eaLnBrk="1" hangingPunct="1">
                  <a:spcBef>
                    <a:spcPct val="50000"/>
                  </a:spcBef>
                  <a:buFont typeface="Arial" panose="020B0604020202020204" pitchFamily="34" charset="0"/>
                  <a:buChar char="•"/>
                  <a:defRPr/>
                </a:pPr>
                <a:endParaRPr lang="zh-CN" altLang="en-US" sz="2000" b="1">
                  <a:solidFill>
                    <a:srgbClr val="0000FF"/>
                  </a:solidFill>
                  <a:latin typeface="微软雅黑"/>
                  <a:ea typeface="微软雅黑"/>
                  <a:cs typeface="微软雅黑"/>
                </a:endParaRPr>
              </a:p>
            </p:txBody>
          </p:sp>
          <p:sp>
            <p:nvSpPr>
              <p:cNvPr id="56" name="矩形 55"/>
              <p:cNvSpPr/>
              <p:nvPr/>
            </p:nvSpPr>
            <p:spPr>
              <a:xfrm>
                <a:off x="6416721" y="1752274"/>
                <a:ext cx="1096908" cy="400143"/>
              </a:xfrm>
              <a:prstGeom prst="rect">
                <a:avLst/>
              </a:prstGeom>
              <a:noFill/>
              <a:ln>
                <a:noFill/>
              </a:ln>
            </p:spPr>
            <p:txBody>
              <a:bodyPr wrap="none">
                <a:spAutoFit/>
              </a:bodyPr>
              <a:lstStyle/>
              <a:p>
                <a:pPr eaLnBrk="1" hangingPunct="1">
                  <a:spcBef>
                    <a:spcPct val="50000"/>
                  </a:spcBef>
                  <a:buFont typeface="Arial" panose="020B0604020202020204" pitchFamily="34" charset="0"/>
                  <a:buChar char="•"/>
                  <a:defRPr/>
                </a:pPr>
                <a:r>
                  <a:rPr lang="zh-CN" altLang="en-US" sz="2000" b="1" dirty="0">
                    <a:latin typeface="微软雅黑"/>
                    <a:ea typeface="微软雅黑"/>
                    <a:cs typeface="微软雅黑"/>
                  </a:rPr>
                  <a:t>可视化</a:t>
                </a:r>
              </a:p>
            </p:txBody>
          </p:sp>
        </p:grpSp>
        <p:grpSp>
          <p:nvGrpSpPr>
            <p:cNvPr id="41" name="组 52"/>
            <p:cNvGrpSpPr>
              <a:grpSpLocks/>
            </p:cNvGrpSpPr>
            <p:nvPr/>
          </p:nvGrpSpPr>
          <p:grpSpPr bwMode="auto">
            <a:xfrm>
              <a:off x="6672262" y="422312"/>
              <a:ext cx="2365905" cy="757714"/>
              <a:chOff x="5703888" y="1509713"/>
              <a:chExt cx="2674937" cy="846137"/>
            </a:xfrm>
          </p:grpSpPr>
          <p:sp>
            <p:nvSpPr>
              <p:cNvPr id="49" name="Freeform 9"/>
              <p:cNvSpPr>
                <a:spLocks/>
              </p:cNvSpPr>
              <p:nvPr/>
            </p:nvSpPr>
            <p:spPr bwMode="gray">
              <a:xfrm>
                <a:off x="8001000" y="1509713"/>
                <a:ext cx="377825" cy="846137"/>
              </a:xfrm>
              <a:custGeom>
                <a:avLst/>
                <a:gdLst>
                  <a:gd name="T0" fmla="*/ 2147483646 w 308"/>
                  <a:gd name="T1" fmla="*/ 2147483646 h 444"/>
                  <a:gd name="T2" fmla="*/ 0 w 308"/>
                  <a:gd name="T3" fmla="*/ 2147483646 h 444"/>
                  <a:gd name="T4" fmla="*/ 0 w 308"/>
                  <a:gd name="T5" fmla="*/ 2147483646 h 444"/>
                  <a:gd name="T6" fmla="*/ 2147483646 w 308"/>
                  <a:gd name="T7" fmla="*/ 0 h 444"/>
                  <a:gd name="T8" fmla="*/ 2147483646 w 308"/>
                  <a:gd name="T9" fmla="*/ 2147483646 h 444"/>
                  <a:gd name="T10" fmla="*/ 0 60000 65536"/>
                  <a:gd name="T11" fmla="*/ 0 60000 65536"/>
                  <a:gd name="T12" fmla="*/ 0 60000 65536"/>
                  <a:gd name="T13" fmla="*/ 0 60000 65536"/>
                  <a:gd name="T14" fmla="*/ 0 60000 65536"/>
                  <a:gd name="T15" fmla="*/ 0 w 308"/>
                  <a:gd name="T16" fmla="*/ 0 h 444"/>
                  <a:gd name="T17" fmla="*/ 308 w 308"/>
                  <a:gd name="T18" fmla="*/ 444 h 444"/>
                </a:gdLst>
                <a:ahLst/>
                <a:cxnLst>
                  <a:cxn ang="T10">
                    <a:pos x="T0" y="T1"/>
                  </a:cxn>
                  <a:cxn ang="T11">
                    <a:pos x="T2" y="T3"/>
                  </a:cxn>
                  <a:cxn ang="T12">
                    <a:pos x="T4" y="T5"/>
                  </a:cxn>
                  <a:cxn ang="T13">
                    <a:pos x="T6" y="T7"/>
                  </a:cxn>
                  <a:cxn ang="T14">
                    <a:pos x="T8" y="T9"/>
                  </a:cxn>
                </a:cxnLst>
                <a:rect l="T15" t="T16" r="T17" b="T18"/>
                <a:pathLst>
                  <a:path w="308" h="444">
                    <a:moveTo>
                      <a:pt x="308" y="122"/>
                    </a:moveTo>
                    <a:lnTo>
                      <a:pt x="0" y="444"/>
                    </a:lnTo>
                    <a:lnTo>
                      <a:pt x="0" y="286"/>
                    </a:lnTo>
                    <a:lnTo>
                      <a:pt x="308" y="0"/>
                    </a:lnTo>
                    <a:lnTo>
                      <a:pt x="308" y="122"/>
                    </a:lnTo>
                    <a:close/>
                  </a:path>
                </a:pathLst>
              </a:custGeom>
              <a:gradFill rotWithShape="1">
                <a:gsLst>
                  <a:gs pos="0">
                    <a:srgbClr val="433206"/>
                  </a:gs>
                  <a:gs pos="50000">
                    <a:srgbClr val="906B0E"/>
                  </a:gs>
                  <a:gs pos="100000">
                    <a:srgbClr val="433206"/>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50" name="Freeform 10"/>
              <p:cNvSpPr>
                <a:spLocks/>
              </p:cNvSpPr>
              <p:nvPr/>
            </p:nvSpPr>
            <p:spPr bwMode="gray">
              <a:xfrm>
                <a:off x="5703888" y="1514475"/>
                <a:ext cx="2674937" cy="539750"/>
              </a:xfrm>
              <a:custGeom>
                <a:avLst/>
                <a:gdLst>
                  <a:gd name="T0" fmla="*/ 2147483646 w 2180"/>
                  <a:gd name="T1" fmla="*/ 2147483646 h 284"/>
                  <a:gd name="T2" fmla="*/ 0 w 2180"/>
                  <a:gd name="T3" fmla="*/ 2147483646 h 284"/>
                  <a:gd name="T4" fmla="*/ 2147483646 w 2180"/>
                  <a:gd name="T5" fmla="*/ 0 h 284"/>
                  <a:gd name="T6" fmla="*/ 2147483646 w 2180"/>
                  <a:gd name="T7" fmla="*/ 0 h 284"/>
                  <a:gd name="T8" fmla="*/ 2147483646 w 2180"/>
                  <a:gd name="T9" fmla="*/ 2147483646 h 284"/>
                  <a:gd name="T10" fmla="*/ 0 60000 65536"/>
                  <a:gd name="T11" fmla="*/ 0 60000 65536"/>
                  <a:gd name="T12" fmla="*/ 0 60000 65536"/>
                  <a:gd name="T13" fmla="*/ 0 60000 65536"/>
                  <a:gd name="T14" fmla="*/ 0 60000 65536"/>
                  <a:gd name="T15" fmla="*/ 0 w 2180"/>
                  <a:gd name="T16" fmla="*/ 0 h 284"/>
                  <a:gd name="T17" fmla="*/ 2180 w 2180"/>
                  <a:gd name="T18" fmla="*/ 284 h 284"/>
                </a:gdLst>
                <a:ahLst/>
                <a:cxnLst>
                  <a:cxn ang="T10">
                    <a:pos x="T0" y="T1"/>
                  </a:cxn>
                  <a:cxn ang="T11">
                    <a:pos x="T2" y="T3"/>
                  </a:cxn>
                  <a:cxn ang="T12">
                    <a:pos x="T4" y="T5"/>
                  </a:cxn>
                  <a:cxn ang="T13">
                    <a:pos x="T6" y="T7"/>
                  </a:cxn>
                  <a:cxn ang="T14">
                    <a:pos x="T8" y="T9"/>
                  </a:cxn>
                </a:cxnLst>
                <a:rect l="T15" t="T16" r="T17" b="T18"/>
                <a:pathLst>
                  <a:path w="2180" h="284">
                    <a:moveTo>
                      <a:pt x="1872" y="284"/>
                    </a:moveTo>
                    <a:lnTo>
                      <a:pt x="0" y="284"/>
                    </a:lnTo>
                    <a:lnTo>
                      <a:pt x="446" y="0"/>
                    </a:lnTo>
                    <a:lnTo>
                      <a:pt x="2180" y="0"/>
                    </a:lnTo>
                    <a:lnTo>
                      <a:pt x="1872" y="284"/>
                    </a:lnTo>
                    <a:close/>
                  </a:path>
                </a:pathLst>
              </a:custGeom>
              <a:solidFill>
                <a:srgbClr val="F2E160"/>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51" name="Rectangle 24"/>
              <p:cNvSpPr>
                <a:spLocks noChangeArrowheads="1"/>
              </p:cNvSpPr>
              <p:nvPr/>
            </p:nvSpPr>
            <p:spPr bwMode="gray">
              <a:xfrm>
                <a:off x="5705475" y="2055813"/>
                <a:ext cx="2301875" cy="296862"/>
              </a:xfrm>
              <a:prstGeom prst="rect">
                <a:avLst/>
              </a:prstGeom>
              <a:gradFill rotWithShape="1">
                <a:gsLst>
                  <a:gs pos="0">
                    <a:srgbClr val="977514"/>
                  </a:gs>
                  <a:gs pos="50000">
                    <a:srgbClr val="D0A11C"/>
                  </a:gs>
                  <a:gs pos="100000">
                    <a:srgbClr val="977514"/>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50000"/>
                  </a:spcBef>
                </a:pPr>
                <a:endParaRPr lang="zh-CN" altLang="en-US" sz="2000" b="1">
                  <a:solidFill>
                    <a:srgbClr val="0000FF"/>
                  </a:solidFill>
                </a:endParaRPr>
              </a:p>
            </p:txBody>
          </p:sp>
          <p:sp>
            <p:nvSpPr>
              <p:cNvPr id="52" name="矩形 56"/>
              <p:cNvSpPr>
                <a:spLocks noChangeArrowheads="1"/>
              </p:cNvSpPr>
              <p:nvPr/>
            </p:nvSpPr>
            <p:spPr bwMode="auto">
              <a:xfrm>
                <a:off x="6478260" y="1598136"/>
                <a:ext cx="1470022" cy="44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50000"/>
                  </a:spcBef>
                </a:pPr>
                <a:r>
                  <a:rPr lang="zh-CN" altLang="en-US" sz="2000" b="1"/>
                  <a:t>项目实战</a:t>
                </a:r>
              </a:p>
            </p:txBody>
          </p:sp>
        </p:grpSp>
        <p:sp>
          <p:nvSpPr>
            <p:cNvPr id="42" name="矩形 59"/>
            <p:cNvSpPr>
              <a:spLocks noChangeArrowheads="1"/>
            </p:cNvSpPr>
            <p:nvPr/>
          </p:nvSpPr>
          <p:spPr bwMode="auto">
            <a:xfrm>
              <a:off x="736600" y="2310982"/>
              <a:ext cx="1697687" cy="707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50000"/>
                </a:spcBef>
              </a:pPr>
              <a:r>
                <a:rPr lang="en-US" altLang="zh-CN" sz="1600" dirty="0" err="1">
                  <a:solidFill>
                    <a:srgbClr val="000000"/>
                  </a:solidFill>
                </a:rPr>
                <a:t>Sqoop</a:t>
              </a:r>
              <a:r>
                <a:rPr lang="zh-CN" altLang="en-US" sz="1600" dirty="0">
                  <a:solidFill>
                    <a:srgbClr val="000000"/>
                  </a:solidFill>
                </a:rPr>
                <a:t>、</a:t>
              </a:r>
              <a:r>
                <a:rPr lang="en-US" altLang="zh-CN" sz="1600" dirty="0" err="1">
                  <a:solidFill>
                    <a:srgbClr val="000000"/>
                  </a:solidFill>
                </a:rPr>
                <a:t>DataX</a:t>
              </a:r>
              <a:endParaRPr lang="en-US" altLang="zh-CN" sz="1600" dirty="0">
                <a:solidFill>
                  <a:srgbClr val="000000"/>
                </a:solidFill>
              </a:endParaRPr>
            </a:p>
            <a:p>
              <a:pPr eaLnBrk="1" hangingPunct="1">
                <a:spcBef>
                  <a:spcPct val="50000"/>
                </a:spcBef>
              </a:pPr>
              <a:endParaRPr lang="zh-CN" altLang="en-US" sz="1600" dirty="0">
                <a:latin typeface="Arial" panose="020B0604020202020204" pitchFamily="34" charset="0"/>
                <a:ea typeface="宋体" panose="02010600030101010101" pitchFamily="2" charset="-122"/>
              </a:endParaRPr>
            </a:p>
          </p:txBody>
        </p:sp>
        <p:sp>
          <p:nvSpPr>
            <p:cNvPr id="43" name="Line 14"/>
            <p:cNvSpPr>
              <a:spLocks noChangeShapeType="1"/>
            </p:cNvSpPr>
            <p:nvPr/>
          </p:nvSpPr>
          <p:spPr bwMode="gray">
            <a:xfrm flipH="1">
              <a:off x="639236" y="434359"/>
              <a:ext cx="64118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13"/>
            <p:cNvSpPr>
              <a:spLocks noChangeShapeType="1"/>
            </p:cNvSpPr>
            <p:nvPr/>
          </p:nvSpPr>
          <p:spPr bwMode="gray">
            <a:xfrm flipH="1">
              <a:off x="639238" y="1226064"/>
              <a:ext cx="6033024" cy="53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Line 16"/>
            <p:cNvSpPr>
              <a:spLocks noChangeShapeType="1"/>
            </p:cNvSpPr>
            <p:nvPr/>
          </p:nvSpPr>
          <p:spPr bwMode="gray">
            <a:xfrm>
              <a:off x="727080" y="1226064"/>
              <a:ext cx="0" cy="81756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16"/>
            <p:cNvSpPr>
              <a:spLocks noChangeShapeType="1"/>
            </p:cNvSpPr>
            <p:nvPr/>
          </p:nvSpPr>
          <p:spPr bwMode="gray">
            <a:xfrm>
              <a:off x="727080" y="434360"/>
              <a:ext cx="0" cy="82932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Text Box 25"/>
            <p:cNvSpPr txBox="1">
              <a:spLocks noChangeArrowheads="1"/>
            </p:cNvSpPr>
            <p:nvPr/>
          </p:nvSpPr>
          <p:spPr bwMode="gray">
            <a:xfrm>
              <a:off x="736600" y="1494520"/>
              <a:ext cx="3201114" cy="3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50000"/>
                </a:spcBef>
              </a:pPr>
              <a:r>
                <a:rPr lang="en-US" altLang="zh-CN" sz="1600">
                  <a:solidFill>
                    <a:srgbClr val="000000"/>
                  </a:solidFill>
                </a:rPr>
                <a:t>Echarts.js  D3.js</a:t>
              </a:r>
              <a:r>
                <a:rPr lang="zh-CN" altLang="en-US" sz="1600">
                  <a:solidFill>
                    <a:srgbClr val="000000"/>
                  </a:solidFill>
                </a:rPr>
                <a:t>、开源报表系统</a:t>
              </a:r>
              <a:endParaRPr lang="en-US" altLang="zh-CN" sz="1600">
                <a:solidFill>
                  <a:srgbClr val="000000"/>
                </a:solidFill>
              </a:endParaRPr>
            </a:p>
          </p:txBody>
        </p:sp>
        <p:sp>
          <p:nvSpPr>
            <p:cNvPr id="48" name="Freeform 19"/>
            <p:cNvSpPr>
              <a:spLocks/>
            </p:cNvSpPr>
            <p:nvPr/>
          </p:nvSpPr>
          <p:spPr bwMode="gray">
            <a:xfrm rot="-182685">
              <a:off x="3905929" y="524901"/>
              <a:ext cx="3541437" cy="4975781"/>
            </a:xfrm>
            <a:custGeom>
              <a:avLst/>
              <a:gdLst>
                <a:gd name="T0" fmla="*/ 2147483646 w 10000"/>
                <a:gd name="T1" fmla="*/ 2147483646 h 9851"/>
                <a:gd name="T2" fmla="*/ 2147483646 w 10000"/>
                <a:gd name="T3" fmla="*/ 2147483646 h 9851"/>
                <a:gd name="T4" fmla="*/ 2147483646 w 10000"/>
                <a:gd name="T5" fmla="*/ 2147483646 h 9851"/>
                <a:gd name="T6" fmla="*/ 2147483646 w 10000"/>
                <a:gd name="T7" fmla="*/ 2147483646 h 9851"/>
                <a:gd name="T8" fmla="*/ 2147483646 w 10000"/>
                <a:gd name="T9" fmla="*/ 2147483646 h 9851"/>
                <a:gd name="T10" fmla="*/ 2147483646 w 10000"/>
                <a:gd name="T11" fmla="*/ 2147483646 h 9851"/>
                <a:gd name="T12" fmla="*/ 2147483646 w 10000"/>
                <a:gd name="T13" fmla="*/ 2147483646 h 9851"/>
                <a:gd name="T14" fmla="*/ 2147483646 w 10000"/>
                <a:gd name="T15" fmla="*/ 2147483646 h 9851"/>
                <a:gd name="T16" fmla="*/ 2147483646 w 10000"/>
                <a:gd name="T17" fmla="*/ 2147483646 h 9851"/>
                <a:gd name="T18" fmla="*/ 2147483646 w 10000"/>
                <a:gd name="T19" fmla="*/ 2147483646 h 9851"/>
                <a:gd name="T20" fmla="*/ 2147483646 w 10000"/>
                <a:gd name="T21" fmla="*/ 2147483646 h 9851"/>
                <a:gd name="T22" fmla="*/ 2147483646 w 10000"/>
                <a:gd name="T23" fmla="*/ 2147483646 h 9851"/>
                <a:gd name="T24" fmla="*/ 2147483646 w 10000"/>
                <a:gd name="T25" fmla="*/ 2147483646 h 9851"/>
                <a:gd name="T26" fmla="*/ 2147483646 w 10000"/>
                <a:gd name="T27" fmla="*/ 2147483646 h 9851"/>
                <a:gd name="T28" fmla="*/ 2147483646 w 10000"/>
                <a:gd name="T29" fmla="*/ 2147483646 h 9851"/>
                <a:gd name="T30" fmla="*/ 2147483646 w 10000"/>
                <a:gd name="T31" fmla="*/ 2147483646 h 9851"/>
                <a:gd name="T32" fmla="*/ 2147483646 w 10000"/>
                <a:gd name="T33" fmla="*/ 2147483646 h 9851"/>
                <a:gd name="T34" fmla="*/ 2147483646 w 10000"/>
                <a:gd name="T35" fmla="*/ 2147483646 h 9851"/>
                <a:gd name="T36" fmla="*/ 2147483646 w 10000"/>
                <a:gd name="T37" fmla="*/ 2147483646 h 9851"/>
                <a:gd name="T38" fmla="*/ 2147483646 w 10000"/>
                <a:gd name="T39" fmla="*/ 2147483646 h 9851"/>
                <a:gd name="T40" fmla="*/ 2147483646 w 10000"/>
                <a:gd name="T41" fmla="*/ 2147483646 h 9851"/>
                <a:gd name="T42" fmla="*/ 2147483646 w 10000"/>
                <a:gd name="T43" fmla="*/ 2147483646 h 9851"/>
                <a:gd name="T44" fmla="*/ 2147483646 w 10000"/>
                <a:gd name="T45" fmla="*/ 2147483646 h 9851"/>
                <a:gd name="T46" fmla="*/ 2147483646 w 10000"/>
                <a:gd name="T47" fmla="*/ 2147483646 h 9851"/>
                <a:gd name="T48" fmla="*/ 2147483646 w 10000"/>
                <a:gd name="T49" fmla="*/ 2147483646 h 9851"/>
                <a:gd name="T50" fmla="*/ 2147483646 w 10000"/>
                <a:gd name="T51" fmla="*/ 2147483646 h 9851"/>
                <a:gd name="T52" fmla="*/ 2147483646 w 10000"/>
                <a:gd name="T53" fmla="*/ 2147483646 h 9851"/>
                <a:gd name="T54" fmla="*/ 2147483646 w 10000"/>
                <a:gd name="T55" fmla="*/ 2147483646 h 9851"/>
                <a:gd name="T56" fmla="*/ 2147483646 w 10000"/>
                <a:gd name="T57" fmla="*/ 2147483646 h 9851"/>
                <a:gd name="T58" fmla="*/ 2147483646 w 10000"/>
                <a:gd name="T59" fmla="*/ 2147483646 h 9851"/>
                <a:gd name="T60" fmla="*/ 2147483646 w 10000"/>
                <a:gd name="T61" fmla="*/ 2147483646 h 9851"/>
                <a:gd name="T62" fmla="*/ 2147483646 w 10000"/>
                <a:gd name="T63" fmla="*/ 2147483646 h 985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000"/>
                <a:gd name="T97" fmla="*/ 0 h 9851"/>
                <a:gd name="T98" fmla="*/ 10000 w 10000"/>
                <a:gd name="T99" fmla="*/ 9851 h 985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000" h="9851">
                  <a:moveTo>
                    <a:pt x="0" y="9851"/>
                  </a:moveTo>
                  <a:cubicBezTo>
                    <a:pt x="22" y="9619"/>
                    <a:pt x="44" y="9388"/>
                    <a:pt x="66" y="9156"/>
                  </a:cubicBezTo>
                  <a:cubicBezTo>
                    <a:pt x="102" y="8934"/>
                    <a:pt x="139" y="8713"/>
                    <a:pt x="175" y="8491"/>
                  </a:cubicBezTo>
                  <a:lnTo>
                    <a:pt x="307" y="7857"/>
                  </a:lnTo>
                  <a:cubicBezTo>
                    <a:pt x="365" y="7656"/>
                    <a:pt x="424" y="7454"/>
                    <a:pt x="482" y="7253"/>
                  </a:cubicBezTo>
                  <a:lnTo>
                    <a:pt x="680" y="6679"/>
                  </a:lnTo>
                  <a:cubicBezTo>
                    <a:pt x="757" y="6495"/>
                    <a:pt x="833" y="6311"/>
                    <a:pt x="910" y="6127"/>
                  </a:cubicBezTo>
                  <a:lnTo>
                    <a:pt x="1162" y="5606"/>
                  </a:lnTo>
                  <a:cubicBezTo>
                    <a:pt x="1253" y="5442"/>
                    <a:pt x="1345" y="5279"/>
                    <a:pt x="1436" y="5115"/>
                  </a:cubicBezTo>
                  <a:lnTo>
                    <a:pt x="1732" y="4647"/>
                  </a:lnTo>
                  <a:lnTo>
                    <a:pt x="2039" y="4209"/>
                  </a:lnTo>
                  <a:lnTo>
                    <a:pt x="2357" y="3794"/>
                  </a:lnTo>
                  <a:lnTo>
                    <a:pt x="2686" y="3408"/>
                  </a:lnTo>
                  <a:lnTo>
                    <a:pt x="3015" y="3046"/>
                  </a:lnTo>
                  <a:lnTo>
                    <a:pt x="3355" y="2714"/>
                  </a:lnTo>
                  <a:lnTo>
                    <a:pt x="3684" y="2396"/>
                  </a:lnTo>
                  <a:lnTo>
                    <a:pt x="4024" y="2109"/>
                  </a:lnTo>
                  <a:lnTo>
                    <a:pt x="4342" y="1845"/>
                  </a:lnTo>
                  <a:lnTo>
                    <a:pt x="4660" y="1603"/>
                  </a:lnTo>
                  <a:lnTo>
                    <a:pt x="4967" y="1392"/>
                  </a:lnTo>
                  <a:lnTo>
                    <a:pt x="5263" y="1195"/>
                  </a:lnTo>
                  <a:lnTo>
                    <a:pt x="5537" y="1022"/>
                  </a:lnTo>
                  <a:lnTo>
                    <a:pt x="5789" y="871"/>
                  </a:lnTo>
                  <a:lnTo>
                    <a:pt x="6009" y="742"/>
                  </a:lnTo>
                  <a:lnTo>
                    <a:pt x="6217" y="636"/>
                  </a:lnTo>
                  <a:lnTo>
                    <a:pt x="6382" y="546"/>
                  </a:lnTo>
                  <a:cubicBezTo>
                    <a:pt x="6429" y="523"/>
                    <a:pt x="6477" y="501"/>
                    <a:pt x="6524" y="478"/>
                  </a:cubicBezTo>
                  <a:lnTo>
                    <a:pt x="6623" y="433"/>
                  </a:lnTo>
                  <a:cubicBezTo>
                    <a:pt x="6645" y="423"/>
                    <a:pt x="6667" y="412"/>
                    <a:pt x="6689" y="402"/>
                  </a:cubicBezTo>
                  <a:cubicBezTo>
                    <a:pt x="6696" y="400"/>
                    <a:pt x="6704" y="397"/>
                    <a:pt x="6711" y="395"/>
                  </a:cubicBezTo>
                  <a:lnTo>
                    <a:pt x="5467" y="0"/>
                  </a:lnTo>
                  <a:lnTo>
                    <a:pt x="9474" y="62"/>
                  </a:lnTo>
                  <a:lnTo>
                    <a:pt x="10000" y="1664"/>
                  </a:lnTo>
                  <a:lnTo>
                    <a:pt x="8596" y="1090"/>
                  </a:lnTo>
                  <a:lnTo>
                    <a:pt x="8575" y="1090"/>
                  </a:lnTo>
                  <a:lnTo>
                    <a:pt x="8520" y="1105"/>
                  </a:lnTo>
                  <a:lnTo>
                    <a:pt x="8432" y="1127"/>
                  </a:lnTo>
                  <a:lnTo>
                    <a:pt x="8300" y="1158"/>
                  </a:lnTo>
                  <a:lnTo>
                    <a:pt x="8147" y="1195"/>
                  </a:lnTo>
                  <a:lnTo>
                    <a:pt x="7961" y="1248"/>
                  </a:lnTo>
                  <a:lnTo>
                    <a:pt x="7741" y="1316"/>
                  </a:lnTo>
                  <a:lnTo>
                    <a:pt x="7511" y="1399"/>
                  </a:lnTo>
                  <a:lnTo>
                    <a:pt x="7248" y="1498"/>
                  </a:lnTo>
                  <a:lnTo>
                    <a:pt x="6963" y="1611"/>
                  </a:lnTo>
                  <a:lnTo>
                    <a:pt x="6667" y="1739"/>
                  </a:lnTo>
                  <a:lnTo>
                    <a:pt x="6349" y="1890"/>
                  </a:lnTo>
                  <a:lnTo>
                    <a:pt x="6020" y="2056"/>
                  </a:lnTo>
                  <a:lnTo>
                    <a:pt x="5669" y="2253"/>
                  </a:lnTo>
                  <a:lnTo>
                    <a:pt x="5318" y="2464"/>
                  </a:lnTo>
                  <a:lnTo>
                    <a:pt x="4956" y="2706"/>
                  </a:lnTo>
                  <a:lnTo>
                    <a:pt x="4583" y="2963"/>
                  </a:lnTo>
                  <a:lnTo>
                    <a:pt x="4221" y="3250"/>
                  </a:lnTo>
                  <a:lnTo>
                    <a:pt x="3838" y="3567"/>
                  </a:lnTo>
                  <a:lnTo>
                    <a:pt x="3465" y="3914"/>
                  </a:lnTo>
                  <a:lnTo>
                    <a:pt x="3103" y="4285"/>
                  </a:lnTo>
                  <a:lnTo>
                    <a:pt x="2730" y="4685"/>
                  </a:lnTo>
                  <a:lnTo>
                    <a:pt x="2379" y="5115"/>
                  </a:lnTo>
                  <a:lnTo>
                    <a:pt x="2029" y="5584"/>
                  </a:lnTo>
                  <a:lnTo>
                    <a:pt x="1689" y="6082"/>
                  </a:lnTo>
                  <a:lnTo>
                    <a:pt x="1360" y="6618"/>
                  </a:lnTo>
                  <a:lnTo>
                    <a:pt x="1053" y="7192"/>
                  </a:lnTo>
                  <a:lnTo>
                    <a:pt x="757" y="7797"/>
                  </a:lnTo>
                  <a:lnTo>
                    <a:pt x="482" y="8439"/>
                  </a:lnTo>
                  <a:lnTo>
                    <a:pt x="230" y="9126"/>
                  </a:lnTo>
                  <a:lnTo>
                    <a:pt x="0" y="9851"/>
                  </a:lnTo>
                  <a:close/>
                </a:path>
              </a:pathLst>
            </a:custGeom>
            <a:gradFill rotWithShape="1">
              <a:gsLst>
                <a:gs pos="0">
                  <a:srgbClr val="D11364"/>
                </a:gs>
                <a:gs pos="100000">
                  <a:srgbClr val="61092E"/>
                </a:gs>
              </a:gsLst>
              <a:lin ang="54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grpSp>
    </p:spTree>
    <p:extLst>
      <p:ext uri="{BB962C8B-B14F-4D97-AF65-F5344CB8AC3E}">
        <p14:creationId xmlns:p14="http://schemas.microsoft.com/office/powerpoint/2010/main" val="301324255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只有</a:t>
            </a:r>
            <a:r>
              <a:rPr lang="en-US" altLang="zh-CN" sz="2400" dirty="0" err="1" smtClean="0">
                <a:solidFill>
                  <a:srgbClr val="778495"/>
                </a:solidFill>
                <a:latin typeface="微软雅黑" panose="020B0503020204020204" pitchFamily="34" charset="-122"/>
                <a:ea typeface="微软雅黑" panose="020B0503020204020204" pitchFamily="34" charset="-122"/>
              </a:rPr>
              <a:t>Hadoop</a:t>
            </a:r>
            <a:r>
              <a:rPr lang="zh-CN" altLang="en-US" sz="2400" dirty="0" smtClean="0">
                <a:solidFill>
                  <a:srgbClr val="778495"/>
                </a:solidFill>
                <a:latin typeface="微软雅黑" panose="020B0503020204020204" pitchFamily="34" charset="-122"/>
                <a:ea typeface="微软雅黑" panose="020B0503020204020204" pitchFamily="34" charset="-122"/>
              </a:rPr>
              <a:t>吗？</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pic>
        <p:nvPicPr>
          <p:cNvPr id="3" name="图片 2"/>
          <p:cNvPicPr>
            <a:picLocks noChangeAspect="1"/>
          </p:cNvPicPr>
          <p:nvPr/>
        </p:nvPicPr>
        <p:blipFill>
          <a:blip r:embed="rId3"/>
          <a:stretch>
            <a:fillRect/>
          </a:stretch>
        </p:blipFill>
        <p:spPr>
          <a:xfrm>
            <a:off x="1259632" y="771550"/>
            <a:ext cx="5544616" cy="4063520"/>
          </a:xfrm>
          <a:prstGeom prst="rect">
            <a:avLst/>
          </a:prstGeom>
        </p:spPr>
      </p:pic>
    </p:spTree>
    <p:extLst>
      <p:ext uri="{BB962C8B-B14F-4D97-AF65-F5344CB8AC3E}">
        <p14:creationId xmlns:p14="http://schemas.microsoft.com/office/powerpoint/2010/main" val="320765725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只有</a:t>
            </a:r>
            <a:r>
              <a:rPr lang="en-US" altLang="zh-CN" sz="2400" dirty="0" err="1" smtClean="0">
                <a:solidFill>
                  <a:srgbClr val="778495"/>
                </a:solidFill>
                <a:latin typeface="微软雅黑" panose="020B0503020204020204" pitchFamily="34" charset="-122"/>
                <a:ea typeface="微软雅黑" panose="020B0503020204020204" pitchFamily="34" charset="-122"/>
              </a:rPr>
              <a:t>Hadoop</a:t>
            </a:r>
            <a:r>
              <a:rPr lang="zh-CN" altLang="en-US" sz="2400" dirty="0" smtClean="0">
                <a:solidFill>
                  <a:srgbClr val="778495"/>
                </a:solidFill>
                <a:latin typeface="微软雅黑" panose="020B0503020204020204" pitchFamily="34" charset="-122"/>
                <a:ea typeface="微软雅黑" panose="020B0503020204020204" pitchFamily="34" charset="-122"/>
              </a:rPr>
              <a:t>吗？</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843558"/>
            <a:ext cx="5904656" cy="3578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799071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大数据技术总结</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17" name="文本占位符 2"/>
          <p:cNvSpPr>
            <a:spLocks noGrp="1"/>
          </p:cNvSpPr>
          <p:nvPr>
            <p:ph type="body" sz="quarter" idx="13"/>
          </p:nvPr>
        </p:nvSpPr>
        <p:spPr>
          <a:xfrm>
            <a:off x="458050" y="771549"/>
            <a:ext cx="8229600" cy="3384377"/>
          </a:xfrm>
        </p:spPr>
        <p:txBody>
          <a:bodyPr>
            <a:noAutofit/>
          </a:bodyPr>
          <a:lstStyle/>
          <a:p>
            <a:r>
              <a:rPr lang="zh-CN" altLang="en-US" sz="2000" dirty="0" smtClean="0">
                <a:latin typeface="+mn-ea"/>
              </a:rPr>
              <a:t>开源大数据生态圈：</a:t>
            </a:r>
            <a:endParaRPr lang="zh-CN" altLang="en-US" sz="2000" dirty="0">
              <a:latin typeface="+mn-ea"/>
            </a:endParaRPr>
          </a:p>
          <a:p>
            <a:pPr lvl="1"/>
            <a:r>
              <a:rPr lang="en-US" altLang="zh-CN" sz="1600" dirty="0" err="1" smtClean="0">
                <a:latin typeface="+mn-ea"/>
              </a:rPr>
              <a:t>Hadoop</a:t>
            </a:r>
            <a:r>
              <a:rPr lang="zh-CN" altLang="en-US" sz="1600" dirty="0">
                <a:latin typeface="+mn-ea"/>
              </a:rPr>
              <a:t>、</a:t>
            </a:r>
            <a:r>
              <a:rPr lang="en-US" altLang="zh-CN" sz="1600" dirty="0" err="1">
                <a:latin typeface="+mn-ea"/>
              </a:rPr>
              <a:t>HBase</a:t>
            </a:r>
            <a:r>
              <a:rPr lang="zh-CN" altLang="en-US" sz="1600" dirty="0">
                <a:latin typeface="+mn-ea"/>
              </a:rPr>
              <a:t>、</a:t>
            </a:r>
            <a:r>
              <a:rPr lang="en-US" altLang="zh-CN" sz="1600" dirty="0">
                <a:latin typeface="+mn-ea"/>
              </a:rPr>
              <a:t>Hive </a:t>
            </a:r>
          </a:p>
          <a:p>
            <a:pPr lvl="1"/>
            <a:r>
              <a:rPr lang="en-US" altLang="zh-CN" sz="1600" dirty="0" err="1" smtClean="0">
                <a:latin typeface="+mn-ea"/>
              </a:rPr>
              <a:t>Hypertable</a:t>
            </a:r>
            <a:r>
              <a:rPr lang="zh-CN" altLang="en-US" sz="1600" dirty="0">
                <a:latin typeface="+mn-ea"/>
              </a:rPr>
              <a:t>曾经有一些用户</a:t>
            </a:r>
          </a:p>
          <a:p>
            <a:pPr lvl="1"/>
            <a:r>
              <a:rPr lang="en-US" altLang="zh-CN" sz="1600" dirty="0" err="1" smtClean="0">
                <a:latin typeface="+mn-ea"/>
              </a:rPr>
              <a:t>NoSQL</a:t>
            </a:r>
            <a:r>
              <a:rPr lang="zh-CN" altLang="en-US" sz="1600" dirty="0">
                <a:latin typeface="+mn-ea"/>
              </a:rPr>
              <a:t>，</a:t>
            </a:r>
            <a:r>
              <a:rPr lang="en-US" altLang="zh-CN" sz="1600" dirty="0" err="1">
                <a:latin typeface="+mn-ea"/>
              </a:rPr>
              <a:t>membase</a:t>
            </a:r>
            <a:r>
              <a:rPr lang="zh-CN" altLang="en-US" sz="1600" dirty="0">
                <a:latin typeface="+mn-ea"/>
              </a:rPr>
              <a:t>、</a:t>
            </a:r>
            <a:r>
              <a:rPr lang="en-US" altLang="zh-CN" sz="1600" dirty="0" err="1">
                <a:latin typeface="+mn-ea"/>
              </a:rPr>
              <a:t>MongoDb</a:t>
            </a:r>
            <a:endParaRPr lang="en-US" altLang="zh-CN" sz="1600" dirty="0">
              <a:latin typeface="+mn-ea"/>
            </a:endParaRPr>
          </a:p>
          <a:p>
            <a:endParaRPr lang="zh-CN" altLang="en-US" sz="2000" dirty="0">
              <a:latin typeface="+mn-ea"/>
            </a:endParaRPr>
          </a:p>
          <a:p>
            <a:r>
              <a:rPr lang="zh-CN" altLang="en-US" sz="2000" dirty="0" smtClean="0">
                <a:latin typeface="+mn-ea"/>
              </a:rPr>
              <a:t>商用大数据生态圈：</a:t>
            </a:r>
            <a:endParaRPr lang="en-US" altLang="zh-CN" sz="2000" dirty="0" smtClean="0">
              <a:latin typeface="+mn-ea"/>
            </a:endParaRPr>
          </a:p>
          <a:p>
            <a:pPr lvl="1"/>
            <a:r>
              <a:rPr lang="zh-CN" altLang="en-US" sz="1600" dirty="0" smtClean="0">
                <a:latin typeface="+mn-ea"/>
              </a:rPr>
              <a:t>一体</a:t>
            </a:r>
            <a:r>
              <a:rPr lang="zh-CN" altLang="en-US" sz="1600" dirty="0">
                <a:latin typeface="+mn-ea"/>
              </a:rPr>
              <a:t>机数据库</a:t>
            </a:r>
            <a:r>
              <a:rPr lang="en-US" altLang="zh-CN" sz="1600" dirty="0">
                <a:latin typeface="+mn-ea"/>
              </a:rPr>
              <a:t>/</a:t>
            </a:r>
            <a:r>
              <a:rPr lang="zh-CN" altLang="en-US" sz="1600" dirty="0">
                <a:latin typeface="+mn-ea"/>
              </a:rPr>
              <a:t>数据仓库：</a:t>
            </a:r>
            <a:r>
              <a:rPr lang="en-US" altLang="zh-CN" sz="1600" dirty="0">
                <a:latin typeface="+mn-ea"/>
              </a:rPr>
              <a:t>IBM </a:t>
            </a:r>
            <a:r>
              <a:rPr lang="en-US" altLang="zh-CN" sz="1600" dirty="0" err="1">
                <a:latin typeface="+mn-ea"/>
              </a:rPr>
              <a:t>PureData</a:t>
            </a:r>
            <a:r>
              <a:rPr lang="en-US" altLang="zh-CN" sz="1600" dirty="0">
                <a:latin typeface="+mn-ea"/>
              </a:rPr>
              <a:t>(</a:t>
            </a:r>
            <a:r>
              <a:rPr lang="en-US" altLang="zh-CN" sz="1600" dirty="0" err="1">
                <a:latin typeface="+mn-ea"/>
              </a:rPr>
              <a:t>Netezza</a:t>
            </a:r>
            <a:r>
              <a:rPr lang="en-US" altLang="zh-CN" sz="1600" dirty="0">
                <a:latin typeface="+mn-ea"/>
              </a:rPr>
              <a:t>), Oracle </a:t>
            </a:r>
            <a:r>
              <a:rPr lang="en-US" altLang="zh-CN" sz="1600" dirty="0" err="1">
                <a:latin typeface="+mn-ea"/>
              </a:rPr>
              <a:t>Exadata</a:t>
            </a:r>
            <a:r>
              <a:rPr lang="en-US" altLang="zh-CN" sz="1600" dirty="0">
                <a:latin typeface="+mn-ea"/>
              </a:rPr>
              <a:t>, SAP  Hana</a:t>
            </a:r>
          </a:p>
          <a:p>
            <a:pPr lvl="1"/>
            <a:r>
              <a:rPr lang="zh-CN" altLang="en-US" sz="1600" dirty="0" smtClean="0">
                <a:latin typeface="+mn-ea"/>
              </a:rPr>
              <a:t>数据</a:t>
            </a:r>
            <a:r>
              <a:rPr lang="zh-CN" altLang="en-US" sz="1600" dirty="0">
                <a:latin typeface="+mn-ea"/>
              </a:rPr>
              <a:t>仓库：</a:t>
            </a:r>
            <a:r>
              <a:rPr lang="en-US" altLang="zh-CN" sz="1600" dirty="0">
                <a:latin typeface="+mn-ea"/>
              </a:rPr>
              <a:t>Teradata </a:t>
            </a:r>
            <a:r>
              <a:rPr lang="en-US" altLang="zh-CN" sz="1600" dirty="0" err="1">
                <a:latin typeface="+mn-ea"/>
              </a:rPr>
              <a:t>AsterData</a:t>
            </a:r>
            <a:r>
              <a:rPr lang="en-US" altLang="zh-CN" sz="1600" dirty="0">
                <a:latin typeface="+mn-ea"/>
              </a:rPr>
              <a:t>, EMC </a:t>
            </a:r>
            <a:r>
              <a:rPr lang="en-US" altLang="zh-CN" sz="1600" dirty="0" err="1">
                <a:latin typeface="+mn-ea"/>
              </a:rPr>
              <a:t>GreenPlum</a:t>
            </a:r>
            <a:r>
              <a:rPr lang="en-US" altLang="zh-CN" sz="1600" dirty="0">
                <a:latin typeface="+mn-ea"/>
              </a:rPr>
              <a:t>, HP </a:t>
            </a:r>
            <a:r>
              <a:rPr lang="en-US" altLang="zh-CN" sz="1600" dirty="0" err="1">
                <a:latin typeface="+mn-ea"/>
              </a:rPr>
              <a:t>Vertica</a:t>
            </a:r>
            <a:r>
              <a:rPr lang="en-US" altLang="zh-CN" sz="1600" dirty="0">
                <a:latin typeface="+mn-ea"/>
              </a:rPr>
              <a:t> </a:t>
            </a:r>
            <a:r>
              <a:rPr lang="zh-CN" altLang="en-US" sz="1600" dirty="0">
                <a:latin typeface="+mn-ea"/>
              </a:rPr>
              <a:t>等等。</a:t>
            </a:r>
          </a:p>
          <a:p>
            <a:pPr lvl="1"/>
            <a:r>
              <a:rPr lang="zh-CN" altLang="en-US" sz="1600" dirty="0" smtClean="0">
                <a:latin typeface="+mn-ea"/>
              </a:rPr>
              <a:t>数据</a:t>
            </a:r>
            <a:r>
              <a:rPr lang="zh-CN" altLang="en-US" sz="1600" dirty="0">
                <a:latin typeface="+mn-ea"/>
              </a:rPr>
              <a:t>集市：</a:t>
            </a:r>
            <a:r>
              <a:rPr lang="en-US" altLang="zh-CN" sz="1600" dirty="0" err="1">
                <a:latin typeface="+mn-ea"/>
              </a:rPr>
              <a:t>QlikView</a:t>
            </a:r>
            <a:r>
              <a:rPr lang="zh-CN" altLang="en-US" sz="1600" dirty="0">
                <a:latin typeface="+mn-ea"/>
              </a:rPr>
              <a:t>、 </a:t>
            </a:r>
            <a:r>
              <a:rPr lang="en-US" altLang="zh-CN" sz="1600" dirty="0">
                <a:latin typeface="+mn-ea"/>
              </a:rPr>
              <a:t>Tableau </a:t>
            </a:r>
            <a:r>
              <a:rPr lang="zh-CN" altLang="en-US" sz="1600" dirty="0">
                <a:latin typeface="+mn-ea"/>
              </a:rPr>
              <a:t>、 以及国内的</a:t>
            </a:r>
            <a:r>
              <a:rPr lang="en-US" altLang="zh-CN" sz="1600" dirty="0" err="1">
                <a:latin typeface="+mn-ea"/>
              </a:rPr>
              <a:t>Yonghong</a:t>
            </a:r>
            <a:r>
              <a:rPr lang="en-US" altLang="zh-CN" sz="1600" dirty="0">
                <a:latin typeface="+mn-ea"/>
              </a:rPr>
              <a:t> Data Mart </a:t>
            </a:r>
          </a:p>
          <a:p>
            <a:pPr lvl="1"/>
            <a:endParaRPr lang="en-US" altLang="zh-CN" sz="1600" dirty="0">
              <a:latin typeface="+mn-ea"/>
            </a:endParaRPr>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spTree>
    <p:extLst>
      <p:ext uri="{BB962C8B-B14F-4D97-AF65-F5344CB8AC3E}">
        <p14:creationId xmlns:p14="http://schemas.microsoft.com/office/powerpoint/2010/main" val="165387978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1"/>
          <p:cNvSpPr txBox="1">
            <a:spLocks/>
          </p:cNvSpPr>
          <p:nvPr/>
        </p:nvSpPr>
        <p:spPr>
          <a:xfrm>
            <a:off x="458050" y="19548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数据爆炸</a:t>
            </a:r>
            <a:endParaRPr lang="en-GB" altLang="zh-CN" sz="2400" dirty="0">
              <a:solidFill>
                <a:srgbClr val="778495"/>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1259632" y="699542"/>
            <a:ext cx="6655173" cy="3960440"/>
          </a:xfrm>
          <a:prstGeom prst="rect">
            <a:avLst/>
          </a:prstGeom>
        </p:spPr>
      </p:pic>
    </p:spTree>
    <p:extLst>
      <p:ext uri="{BB962C8B-B14F-4D97-AF65-F5344CB8AC3E}">
        <p14:creationId xmlns:p14="http://schemas.microsoft.com/office/powerpoint/2010/main" val="373020521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
          <p:cNvSpPr/>
          <p:nvPr/>
        </p:nvSpPr>
        <p:spPr>
          <a:xfrm>
            <a:off x="0" y="0"/>
            <a:ext cx="3419872" cy="5150534"/>
          </a:xfrm>
          <a:custGeom>
            <a:avLst/>
            <a:gdLst>
              <a:gd name="connsiteX0" fmla="*/ 0 w 5580112"/>
              <a:gd name="connsiteY0" fmla="*/ 0 h 5143500"/>
              <a:gd name="connsiteX1" fmla="*/ 5580112 w 5580112"/>
              <a:gd name="connsiteY1" fmla="*/ 0 h 5143500"/>
              <a:gd name="connsiteX2" fmla="*/ 5580112 w 5580112"/>
              <a:gd name="connsiteY2" fmla="*/ 5143500 h 5143500"/>
              <a:gd name="connsiteX3" fmla="*/ 0 w 5580112"/>
              <a:gd name="connsiteY3" fmla="*/ 5143500 h 5143500"/>
              <a:gd name="connsiteX4" fmla="*/ 0 w 5580112"/>
              <a:gd name="connsiteY4" fmla="*/ 0 h 5143500"/>
              <a:gd name="connsiteX0" fmla="*/ 0 w 5580112"/>
              <a:gd name="connsiteY0" fmla="*/ 0 h 5150534"/>
              <a:gd name="connsiteX1" fmla="*/ 5580112 w 5580112"/>
              <a:gd name="connsiteY1" fmla="*/ 0 h 5150534"/>
              <a:gd name="connsiteX2" fmla="*/ 2028020 w 5580112"/>
              <a:gd name="connsiteY2" fmla="*/ 5150534 h 5150534"/>
              <a:gd name="connsiteX3" fmla="*/ 0 w 5580112"/>
              <a:gd name="connsiteY3" fmla="*/ 5143500 h 5150534"/>
              <a:gd name="connsiteX4" fmla="*/ 0 w 5580112"/>
              <a:gd name="connsiteY4" fmla="*/ 0 h 5150534"/>
              <a:gd name="connsiteX0" fmla="*/ 0 w 5580112"/>
              <a:gd name="connsiteY0" fmla="*/ 0 h 5150534"/>
              <a:gd name="connsiteX1" fmla="*/ 5580112 w 5580112"/>
              <a:gd name="connsiteY1" fmla="*/ 0 h 5150534"/>
              <a:gd name="connsiteX2" fmla="*/ 2464118 w 5580112"/>
              <a:gd name="connsiteY2" fmla="*/ 5150534 h 5150534"/>
              <a:gd name="connsiteX3" fmla="*/ 0 w 5580112"/>
              <a:gd name="connsiteY3" fmla="*/ 5143500 h 5150534"/>
              <a:gd name="connsiteX4" fmla="*/ 0 w 5580112"/>
              <a:gd name="connsiteY4" fmla="*/ 0 h 5150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0112" h="5150534">
                <a:moveTo>
                  <a:pt x="0" y="0"/>
                </a:moveTo>
                <a:lnTo>
                  <a:pt x="5580112" y="0"/>
                </a:lnTo>
                <a:lnTo>
                  <a:pt x="2464118" y="5150534"/>
                </a:lnTo>
                <a:lnTo>
                  <a:pt x="0" y="5143500"/>
                </a:lnTo>
                <a:lnTo>
                  <a:pt x="0" y="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331641" y="-4748"/>
            <a:ext cx="2089148" cy="920314"/>
          </a:xfrm>
          <a:custGeom>
            <a:avLst/>
            <a:gdLst>
              <a:gd name="connsiteX0" fmla="*/ 0 w 1728192"/>
              <a:gd name="connsiteY0" fmla="*/ 0 h 915566"/>
              <a:gd name="connsiteX1" fmla="*/ 1728192 w 1728192"/>
              <a:gd name="connsiteY1" fmla="*/ 0 h 915566"/>
              <a:gd name="connsiteX2" fmla="*/ 1728192 w 1728192"/>
              <a:gd name="connsiteY2" fmla="*/ 915566 h 915566"/>
              <a:gd name="connsiteX3" fmla="*/ 0 w 1728192"/>
              <a:gd name="connsiteY3" fmla="*/ 915566 h 915566"/>
              <a:gd name="connsiteX4" fmla="*/ 0 w 1728192"/>
              <a:gd name="connsiteY4" fmla="*/ 0 h 915566"/>
              <a:gd name="connsiteX0" fmla="*/ 0 w 2086001"/>
              <a:gd name="connsiteY0" fmla="*/ 0 h 915566"/>
              <a:gd name="connsiteX1" fmla="*/ 2086001 w 2086001"/>
              <a:gd name="connsiteY1" fmla="*/ 7952 h 915566"/>
              <a:gd name="connsiteX2" fmla="*/ 1728192 w 2086001"/>
              <a:gd name="connsiteY2" fmla="*/ 915566 h 915566"/>
              <a:gd name="connsiteX3" fmla="*/ 0 w 2086001"/>
              <a:gd name="connsiteY3" fmla="*/ 915566 h 915566"/>
              <a:gd name="connsiteX4" fmla="*/ 0 w 2086001"/>
              <a:gd name="connsiteY4" fmla="*/ 0 h 915566"/>
              <a:gd name="connsiteX0" fmla="*/ 0 w 2086001"/>
              <a:gd name="connsiteY0" fmla="*/ 0 h 915566"/>
              <a:gd name="connsiteX1" fmla="*/ 2086001 w 2086001"/>
              <a:gd name="connsiteY1" fmla="*/ 7952 h 915566"/>
              <a:gd name="connsiteX2" fmla="*/ 1744095 w 2086001"/>
              <a:gd name="connsiteY2" fmla="*/ 907615 h 915566"/>
              <a:gd name="connsiteX3" fmla="*/ 0 w 2086001"/>
              <a:gd name="connsiteY3" fmla="*/ 915566 h 915566"/>
              <a:gd name="connsiteX4" fmla="*/ 0 w 2086001"/>
              <a:gd name="connsiteY4" fmla="*/ 0 h 915566"/>
              <a:gd name="connsiteX0" fmla="*/ 0 w 2054195"/>
              <a:gd name="connsiteY0" fmla="*/ 0 h 915566"/>
              <a:gd name="connsiteX1" fmla="*/ 2054195 w 2054195"/>
              <a:gd name="connsiteY1" fmla="*/ 0 h 915566"/>
              <a:gd name="connsiteX2" fmla="*/ 1744095 w 2054195"/>
              <a:gd name="connsiteY2" fmla="*/ 907615 h 915566"/>
              <a:gd name="connsiteX3" fmla="*/ 0 w 2054195"/>
              <a:gd name="connsiteY3" fmla="*/ 915566 h 915566"/>
              <a:gd name="connsiteX4" fmla="*/ 0 w 2054195"/>
              <a:gd name="connsiteY4" fmla="*/ 0 h 915566"/>
              <a:gd name="connsiteX0" fmla="*/ 0 w 2070098"/>
              <a:gd name="connsiteY0" fmla="*/ 0 h 915566"/>
              <a:gd name="connsiteX1" fmla="*/ 2070098 w 2070098"/>
              <a:gd name="connsiteY1" fmla="*/ 7952 h 915566"/>
              <a:gd name="connsiteX2" fmla="*/ 1744095 w 2070098"/>
              <a:gd name="connsiteY2" fmla="*/ 907615 h 915566"/>
              <a:gd name="connsiteX3" fmla="*/ 0 w 2070098"/>
              <a:gd name="connsiteY3" fmla="*/ 915566 h 915566"/>
              <a:gd name="connsiteX4" fmla="*/ 0 w 2070098"/>
              <a:gd name="connsiteY4" fmla="*/ 0 h 915566"/>
              <a:gd name="connsiteX0" fmla="*/ 357808 w 2070098"/>
              <a:gd name="connsiteY0" fmla="*/ 7951 h 907614"/>
              <a:gd name="connsiteX1" fmla="*/ 2070098 w 2070098"/>
              <a:gd name="connsiteY1" fmla="*/ 0 h 907614"/>
              <a:gd name="connsiteX2" fmla="*/ 1744095 w 2070098"/>
              <a:gd name="connsiteY2" fmla="*/ 899663 h 907614"/>
              <a:gd name="connsiteX3" fmla="*/ 0 w 2070098"/>
              <a:gd name="connsiteY3" fmla="*/ 907614 h 907614"/>
              <a:gd name="connsiteX4" fmla="*/ 357808 w 2070098"/>
              <a:gd name="connsiteY4" fmla="*/ 7951 h 907614"/>
              <a:gd name="connsiteX0" fmla="*/ 381662 w 2070098"/>
              <a:gd name="connsiteY0" fmla="*/ 0 h 915566"/>
              <a:gd name="connsiteX1" fmla="*/ 2070098 w 2070098"/>
              <a:gd name="connsiteY1" fmla="*/ 7952 h 915566"/>
              <a:gd name="connsiteX2" fmla="*/ 1744095 w 2070098"/>
              <a:gd name="connsiteY2" fmla="*/ 907615 h 915566"/>
              <a:gd name="connsiteX3" fmla="*/ 0 w 2070098"/>
              <a:gd name="connsiteY3" fmla="*/ 915566 h 915566"/>
              <a:gd name="connsiteX4" fmla="*/ 381662 w 2070098"/>
              <a:gd name="connsiteY4" fmla="*/ 0 h 915566"/>
              <a:gd name="connsiteX0" fmla="*/ 381662 w 2089148"/>
              <a:gd name="connsiteY0" fmla="*/ 4748 h 920314"/>
              <a:gd name="connsiteX1" fmla="*/ 2089148 w 2089148"/>
              <a:gd name="connsiteY1" fmla="*/ 0 h 920314"/>
              <a:gd name="connsiteX2" fmla="*/ 1744095 w 2089148"/>
              <a:gd name="connsiteY2" fmla="*/ 912363 h 920314"/>
              <a:gd name="connsiteX3" fmla="*/ 0 w 2089148"/>
              <a:gd name="connsiteY3" fmla="*/ 920314 h 920314"/>
              <a:gd name="connsiteX4" fmla="*/ 381662 w 2089148"/>
              <a:gd name="connsiteY4" fmla="*/ 4748 h 92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9148" h="920314">
                <a:moveTo>
                  <a:pt x="381662" y="4748"/>
                </a:moveTo>
                <a:lnTo>
                  <a:pt x="2089148" y="0"/>
                </a:lnTo>
                <a:lnTo>
                  <a:pt x="1744095" y="912363"/>
                </a:lnTo>
                <a:lnTo>
                  <a:pt x="0" y="920314"/>
                </a:lnTo>
                <a:lnTo>
                  <a:pt x="381662" y="4748"/>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1819864"/>
            <a:ext cx="2731962" cy="3330670"/>
          </a:xfrm>
          <a:custGeom>
            <a:avLst/>
            <a:gdLst>
              <a:gd name="connsiteX0" fmla="*/ 0 w 1475656"/>
              <a:gd name="connsiteY0" fmla="*/ 0 h 3298864"/>
              <a:gd name="connsiteX1" fmla="*/ 1475656 w 1475656"/>
              <a:gd name="connsiteY1" fmla="*/ 0 h 3298864"/>
              <a:gd name="connsiteX2" fmla="*/ 1475656 w 1475656"/>
              <a:gd name="connsiteY2" fmla="*/ 3298864 h 3298864"/>
              <a:gd name="connsiteX3" fmla="*/ 0 w 1475656"/>
              <a:gd name="connsiteY3" fmla="*/ 3298864 h 3298864"/>
              <a:gd name="connsiteX4" fmla="*/ 0 w 1475656"/>
              <a:gd name="connsiteY4" fmla="*/ 0 h 3298864"/>
              <a:gd name="connsiteX0" fmla="*/ 0 w 2731962"/>
              <a:gd name="connsiteY0" fmla="*/ 31806 h 3330670"/>
              <a:gd name="connsiteX1" fmla="*/ 2731962 w 2731962"/>
              <a:gd name="connsiteY1" fmla="*/ 0 h 3330670"/>
              <a:gd name="connsiteX2" fmla="*/ 1475656 w 2731962"/>
              <a:gd name="connsiteY2" fmla="*/ 3330670 h 3330670"/>
              <a:gd name="connsiteX3" fmla="*/ 0 w 2731962"/>
              <a:gd name="connsiteY3" fmla="*/ 3330670 h 3330670"/>
              <a:gd name="connsiteX4" fmla="*/ 0 w 2731962"/>
              <a:gd name="connsiteY4" fmla="*/ 31806 h 3330670"/>
              <a:gd name="connsiteX0" fmla="*/ 7951 w 2731962"/>
              <a:gd name="connsiteY0" fmla="*/ 1 h 3330670"/>
              <a:gd name="connsiteX1" fmla="*/ 2731962 w 2731962"/>
              <a:gd name="connsiteY1" fmla="*/ 0 h 3330670"/>
              <a:gd name="connsiteX2" fmla="*/ 1475656 w 2731962"/>
              <a:gd name="connsiteY2" fmla="*/ 3330670 h 3330670"/>
              <a:gd name="connsiteX3" fmla="*/ 0 w 2731962"/>
              <a:gd name="connsiteY3" fmla="*/ 3330670 h 3330670"/>
              <a:gd name="connsiteX4" fmla="*/ 7951 w 2731962"/>
              <a:gd name="connsiteY4" fmla="*/ 1 h 3330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1962" h="3330670">
                <a:moveTo>
                  <a:pt x="7951" y="1"/>
                </a:moveTo>
                <a:lnTo>
                  <a:pt x="2731962" y="0"/>
                </a:lnTo>
                <a:lnTo>
                  <a:pt x="1475656" y="3330670"/>
                </a:lnTo>
                <a:lnTo>
                  <a:pt x="0" y="3330670"/>
                </a:lnTo>
                <a:cubicBezTo>
                  <a:pt x="2650" y="2220447"/>
                  <a:pt x="5301" y="1110224"/>
                  <a:pt x="7951" y="1"/>
                </a:cubicBezTo>
                <a:close/>
              </a:path>
            </a:pathLst>
          </a:custGeom>
          <a:blipFill dpi="0" rotWithShape="1">
            <a:blip r:embed="rId3" cstate="print">
              <a:extLst>
                <a:ext uri="{28A0092B-C50C-407E-A947-70E740481C1C}">
                  <a14:useLocalDpi xmlns:a14="http://schemas.microsoft.com/office/drawing/2010/main" val="0"/>
                </a:ext>
              </a:extLst>
            </a:blip>
            <a:srcRect/>
            <a:stretch>
              <a:fillRect r="-39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731962" y="915566"/>
            <a:ext cx="6412038" cy="904298"/>
          </a:xfrm>
          <a:custGeom>
            <a:avLst/>
            <a:gdLst>
              <a:gd name="connsiteX0" fmla="*/ 0 w 6412038"/>
              <a:gd name="connsiteY0" fmla="*/ 0 h 904298"/>
              <a:gd name="connsiteX1" fmla="*/ 6412038 w 6412038"/>
              <a:gd name="connsiteY1" fmla="*/ 0 h 904298"/>
              <a:gd name="connsiteX2" fmla="*/ 6412038 w 6412038"/>
              <a:gd name="connsiteY2" fmla="*/ 904298 h 904298"/>
              <a:gd name="connsiteX3" fmla="*/ 0 w 6412038"/>
              <a:gd name="connsiteY3" fmla="*/ 904298 h 904298"/>
              <a:gd name="connsiteX4" fmla="*/ 0 w 6412038"/>
              <a:gd name="connsiteY4" fmla="*/ 0 h 904298"/>
              <a:gd name="connsiteX0" fmla="*/ 302150 w 6412038"/>
              <a:gd name="connsiteY0" fmla="*/ 23854 h 904298"/>
              <a:gd name="connsiteX1" fmla="*/ 6412038 w 6412038"/>
              <a:gd name="connsiteY1" fmla="*/ 0 h 904298"/>
              <a:gd name="connsiteX2" fmla="*/ 6412038 w 6412038"/>
              <a:gd name="connsiteY2" fmla="*/ 904298 h 904298"/>
              <a:gd name="connsiteX3" fmla="*/ 0 w 6412038"/>
              <a:gd name="connsiteY3" fmla="*/ 904298 h 904298"/>
              <a:gd name="connsiteX4" fmla="*/ 302150 w 6412038"/>
              <a:gd name="connsiteY4" fmla="*/ 23854 h 904298"/>
              <a:gd name="connsiteX0" fmla="*/ 333955 w 6412038"/>
              <a:gd name="connsiteY0" fmla="*/ 0 h 904298"/>
              <a:gd name="connsiteX1" fmla="*/ 6412038 w 6412038"/>
              <a:gd name="connsiteY1" fmla="*/ 0 h 904298"/>
              <a:gd name="connsiteX2" fmla="*/ 6412038 w 6412038"/>
              <a:gd name="connsiteY2" fmla="*/ 904298 h 904298"/>
              <a:gd name="connsiteX3" fmla="*/ 0 w 6412038"/>
              <a:gd name="connsiteY3" fmla="*/ 904298 h 904298"/>
              <a:gd name="connsiteX4" fmla="*/ 333955 w 6412038"/>
              <a:gd name="connsiteY4" fmla="*/ 0 h 90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2038" h="904298">
                <a:moveTo>
                  <a:pt x="333955" y="0"/>
                </a:moveTo>
                <a:lnTo>
                  <a:pt x="6412038" y="0"/>
                </a:lnTo>
                <a:lnTo>
                  <a:pt x="6412038" y="904298"/>
                </a:lnTo>
                <a:lnTo>
                  <a:pt x="0" y="904298"/>
                </a:lnTo>
                <a:lnTo>
                  <a:pt x="333955" y="0"/>
                </a:lnTo>
                <a:close/>
              </a:path>
            </a:pathLst>
          </a:custGeom>
          <a:solidFill>
            <a:srgbClr val="1B3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25">
            <a:extLst>
              <a:ext uri="{FF2B5EF4-FFF2-40B4-BE49-F238E27FC236}">
                <a16:creationId xmlns:a16="http://schemas.microsoft.com/office/drawing/2014/main" xmlns="" id="{F38E0B83-A3B2-4BA4-9D90-5310EDD8BD07}"/>
              </a:ext>
            </a:extLst>
          </p:cNvPr>
          <p:cNvSpPr txBox="1"/>
          <p:nvPr/>
        </p:nvSpPr>
        <p:spPr>
          <a:xfrm>
            <a:off x="4651109" y="3935671"/>
            <a:ext cx="1839331" cy="364271"/>
          </a:xfrm>
          <a:prstGeom prst="rect">
            <a:avLst/>
          </a:prstGeom>
          <a:noFill/>
        </p:spPr>
        <p:txBody>
          <a:bodyPr wrap="none" lIns="144000" tIns="0" rIns="0" bIns="0" anchor="b" anchorCtr="0">
            <a:norm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rPr>
              <a:t>  </a:t>
            </a:r>
            <a:r>
              <a:rPr lang="zh-CN" altLang="en-US" sz="2000" b="1" dirty="0" smtClean="0">
                <a:solidFill>
                  <a:schemeClr val="bg1">
                    <a:lumMod val="50000"/>
                  </a:schemeClr>
                </a:solidFill>
                <a:latin typeface="微软雅黑" panose="020B0503020204020204" pitchFamily="34" charset="-122"/>
                <a:ea typeface="微软雅黑" panose="020B0503020204020204" pitchFamily="34" charset="-122"/>
              </a:rPr>
              <a:t>大数据技术</a:t>
            </a: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1" name="TextBox 23">
            <a:extLst>
              <a:ext uri="{FF2B5EF4-FFF2-40B4-BE49-F238E27FC236}">
                <a16:creationId xmlns:a16="http://schemas.microsoft.com/office/drawing/2014/main" xmlns="" id="{0629E07A-8512-4C9B-A99B-F9C3A48A45C1}"/>
              </a:ext>
            </a:extLst>
          </p:cNvPr>
          <p:cNvSpPr txBox="1"/>
          <p:nvPr/>
        </p:nvSpPr>
        <p:spPr>
          <a:xfrm>
            <a:off x="4651109" y="3431615"/>
            <a:ext cx="1839331" cy="364271"/>
          </a:xfrm>
          <a:prstGeom prst="rect">
            <a:avLst/>
          </a:prstGeom>
          <a:noFill/>
        </p:spPr>
        <p:txBody>
          <a:bodyPr wrap="none" lIns="144000" tIns="0" rIns="0" bIns="0" anchor="b" anchorCtr="0">
            <a:norm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rPr>
              <a:t>  大数据案例</a:t>
            </a:r>
          </a:p>
        </p:txBody>
      </p:sp>
      <p:sp>
        <p:nvSpPr>
          <p:cNvPr id="13" name="TextBox 21">
            <a:extLst>
              <a:ext uri="{FF2B5EF4-FFF2-40B4-BE49-F238E27FC236}">
                <a16:creationId xmlns:a16="http://schemas.microsoft.com/office/drawing/2014/main" xmlns="" id="{EAE1BE26-13B2-4E56-A9D5-88C0765F3750}"/>
              </a:ext>
            </a:extLst>
          </p:cNvPr>
          <p:cNvSpPr txBox="1"/>
          <p:nvPr/>
        </p:nvSpPr>
        <p:spPr>
          <a:xfrm>
            <a:off x="4651109" y="2913419"/>
            <a:ext cx="1839331" cy="378411"/>
          </a:xfrm>
          <a:prstGeom prst="rect">
            <a:avLst/>
          </a:prstGeom>
          <a:noFill/>
        </p:spPr>
        <p:txBody>
          <a:bodyPr wrap="none" lIns="144000" tIns="0" rIns="0" bIns="0" anchor="b" anchorCtr="0">
            <a:norm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rPr>
              <a:t>  大数据基本概念</a:t>
            </a:r>
          </a:p>
        </p:txBody>
      </p:sp>
      <p:sp>
        <p:nvSpPr>
          <p:cNvPr id="14" name="Oval 18">
            <a:extLst>
              <a:ext uri="{FF2B5EF4-FFF2-40B4-BE49-F238E27FC236}">
                <a16:creationId xmlns:a16="http://schemas.microsoft.com/office/drawing/2014/main" xmlns="" id="{C24775E3-3863-46C0-9A4B-C7858E028C66}"/>
              </a:ext>
            </a:extLst>
          </p:cNvPr>
          <p:cNvSpPr/>
          <p:nvPr/>
        </p:nvSpPr>
        <p:spPr>
          <a:xfrm>
            <a:off x="4394020" y="2417675"/>
            <a:ext cx="355960" cy="35595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600">
                <a:solidFill>
                  <a:schemeClr val="bg1"/>
                </a:solidFill>
                <a:latin typeface="Impact" panose="020B0806030902050204" pitchFamily="34" charset="0"/>
              </a:rPr>
              <a:t>01</a:t>
            </a:r>
          </a:p>
        </p:txBody>
      </p:sp>
      <p:sp>
        <p:nvSpPr>
          <p:cNvPr id="15" name="TextBox 19">
            <a:extLst>
              <a:ext uri="{FF2B5EF4-FFF2-40B4-BE49-F238E27FC236}">
                <a16:creationId xmlns:a16="http://schemas.microsoft.com/office/drawing/2014/main" xmlns="" id="{574322CA-C024-44E5-93FE-FFB673CB9E01}"/>
              </a:ext>
            </a:extLst>
          </p:cNvPr>
          <p:cNvSpPr txBox="1"/>
          <p:nvPr/>
        </p:nvSpPr>
        <p:spPr>
          <a:xfrm>
            <a:off x="4651108" y="2368352"/>
            <a:ext cx="1839331" cy="374898"/>
          </a:xfrm>
          <a:prstGeom prst="rect">
            <a:avLst/>
          </a:prstGeom>
          <a:noFill/>
        </p:spPr>
        <p:txBody>
          <a:bodyPr wrap="none" lIns="144000" tIns="0" rIns="0" bIns="0" anchor="b" anchorCtr="0">
            <a:normAutofit/>
          </a:bodyPr>
          <a:lstStyle/>
          <a:p>
            <a:pPr defTabSz="914378">
              <a:lnSpc>
                <a:spcPct val="80000"/>
              </a:lnSpc>
              <a:defRPr/>
            </a:pP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  大数据背景</a:t>
            </a:r>
          </a:p>
        </p:txBody>
      </p:sp>
      <p:sp>
        <p:nvSpPr>
          <p:cNvPr id="7" name="TextBox 6"/>
          <p:cNvSpPr txBox="1"/>
          <p:nvPr/>
        </p:nvSpPr>
        <p:spPr>
          <a:xfrm>
            <a:off x="3491880" y="1140669"/>
            <a:ext cx="2016224"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目   录</a:t>
            </a:r>
          </a:p>
        </p:txBody>
      </p:sp>
      <p:sp>
        <p:nvSpPr>
          <p:cNvPr id="20" name="Oval 18">
            <a:extLst>
              <a:ext uri="{FF2B5EF4-FFF2-40B4-BE49-F238E27FC236}">
                <a16:creationId xmlns:a16="http://schemas.microsoft.com/office/drawing/2014/main" xmlns="" id="{C24775E3-3863-46C0-9A4B-C7858E028C66}"/>
              </a:ext>
            </a:extLst>
          </p:cNvPr>
          <p:cNvSpPr/>
          <p:nvPr/>
        </p:nvSpPr>
        <p:spPr>
          <a:xfrm>
            <a:off x="4389120" y="2945295"/>
            <a:ext cx="355960" cy="35595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600" dirty="0">
                <a:solidFill>
                  <a:schemeClr val="bg1"/>
                </a:solidFill>
                <a:latin typeface="Impact" panose="020B0806030902050204" pitchFamily="34" charset="0"/>
              </a:rPr>
              <a:t>02</a:t>
            </a:r>
          </a:p>
        </p:txBody>
      </p:sp>
      <p:sp>
        <p:nvSpPr>
          <p:cNvPr id="21" name="Oval 18">
            <a:extLst>
              <a:ext uri="{FF2B5EF4-FFF2-40B4-BE49-F238E27FC236}">
                <a16:creationId xmlns:a16="http://schemas.microsoft.com/office/drawing/2014/main" xmlns="" id="{C24775E3-3863-46C0-9A4B-C7858E028C66}"/>
              </a:ext>
            </a:extLst>
          </p:cNvPr>
          <p:cNvSpPr/>
          <p:nvPr/>
        </p:nvSpPr>
        <p:spPr>
          <a:xfrm>
            <a:off x="4389640" y="3443554"/>
            <a:ext cx="355960" cy="35595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600" dirty="0">
                <a:solidFill>
                  <a:schemeClr val="bg1"/>
                </a:solidFill>
                <a:latin typeface="Impact" panose="020B0806030902050204" pitchFamily="34" charset="0"/>
              </a:rPr>
              <a:t>03</a:t>
            </a:r>
          </a:p>
        </p:txBody>
      </p:sp>
      <p:sp>
        <p:nvSpPr>
          <p:cNvPr id="22" name="Oval 18">
            <a:extLst>
              <a:ext uri="{FF2B5EF4-FFF2-40B4-BE49-F238E27FC236}">
                <a16:creationId xmlns:a16="http://schemas.microsoft.com/office/drawing/2014/main" xmlns="" id="{C24775E3-3863-46C0-9A4B-C7858E028C66}"/>
              </a:ext>
            </a:extLst>
          </p:cNvPr>
          <p:cNvSpPr/>
          <p:nvPr/>
        </p:nvSpPr>
        <p:spPr>
          <a:xfrm>
            <a:off x="4394020" y="3939298"/>
            <a:ext cx="355960" cy="35595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600" dirty="0">
                <a:solidFill>
                  <a:schemeClr val="bg1"/>
                </a:solidFill>
                <a:latin typeface="Impact" panose="020B0806030902050204" pitchFamily="34" charset="0"/>
              </a:rPr>
              <a:t>04</a:t>
            </a:r>
          </a:p>
        </p:txBody>
      </p:sp>
      <p:sp>
        <p:nvSpPr>
          <p:cNvPr id="16" name="TextBox 23">
            <a:extLst>
              <a:ext uri="{FF2B5EF4-FFF2-40B4-BE49-F238E27FC236}">
                <a16:creationId xmlns:a16="http://schemas.microsoft.com/office/drawing/2014/main" xmlns="" id="{0629E07A-8512-4C9B-A99B-F9C3A48A45C1}"/>
              </a:ext>
            </a:extLst>
          </p:cNvPr>
          <p:cNvSpPr txBox="1"/>
          <p:nvPr/>
        </p:nvSpPr>
        <p:spPr>
          <a:xfrm>
            <a:off x="4651108" y="4419372"/>
            <a:ext cx="1839331" cy="364271"/>
          </a:xfrm>
          <a:prstGeom prst="rect">
            <a:avLst/>
          </a:prstGeom>
          <a:noFill/>
        </p:spPr>
        <p:txBody>
          <a:bodyPr wrap="none" lIns="144000" tIns="0" rIns="0" bIns="0" anchor="b" anchorCtr="0">
            <a:norm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rPr>
              <a:t>  </a:t>
            </a:r>
            <a:r>
              <a:rPr lang="en-US" altLang="zh-CN" sz="2000" b="1" dirty="0" err="1">
                <a:solidFill>
                  <a:schemeClr val="accent1"/>
                </a:solidFill>
              </a:rPr>
              <a:t>Hadoop</a:t>
            </a:r>
            <a:r>
              <a:rPr lang="zh-CN" altLang="en-US" sz="2000" b="1" dirty="0">
                <a:solidFill>
                  <a:schemeClr val="accent1"/>
                </a:solidFill>
              </a:rPr>
              <a:t>介绍</a:t>
            </a:r>
          </a:p>
        </p:txBody>
      </p:sp>
      <p:sp>
        <p:nvSpPr>
          <p:cNvPr id="17" name="Oval 18">
            <a:extLst>
              <a:ext uri="{FF2B5EF4-FFF2-40B4-BE49-F238E27FC236}">
                <a16:creationId xmlns:a16="http://schemas.microsoft.com/office/drawing/2014/main" xmlns="" id="{C24775E3-3863-46C0-9A4B-C7858E028C66}"/>
              </a:ext>
            </a:extLst>
          </p:cNvPr>
          <p:cNvSpPr/>
          <p:nvPr/>
        </p:nvSpPr>
        <p:spPr>
          <a:xfrm>
            <a:off x="4389639" y="4431311"/>
            <a:ext cx="355960" cy="355959"/>
          </a:xfrm>
          <a:prstGeom prst="ellipse">
            <a:avLst/>
          </a:prstGeom>
          <a:solidFill>
            <a:srgbClr val="1B3C4B"/>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sz="1600" dirty="0" smtClean="0">
                <a:solidFill>
                  <a:schemeClr val="bg1"/>
                </a:solidFill>
                <a:latin typeface="Impact" panose="020B0806030902050204" pitchFamily="34" charset="0"/>
              </a:rPr>
              <a:t>05</a:t>
            </a:r>
            <a:endParaRPr lang="en-US" altLang="zh-CN" sz="1600" dirty="0">
              <a:solidFill>
                <a:schemeClr val="bg1"/>
              </a:solidFill>
              <a:latin typeface="Impact" panose="020B0806030902050204" pitchFamily="34" charset="0"/>
            </a:endParaRPr>
          </a:p>
        </p:txBody>
      </p:sp>
    </p:spTree>
    <p:extLst>
      <p:ext uri="{BB962C8B-B14F-4D97-AF65-F5344CB8AC3E}">
        <p14:creationId xmlns:p14="http://schemas.microsoft.com/office/powerpoint/2010/main" val="127473672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dirty="0" err="1" smtClean="0">
                <a:solidFill>
                  <a:srgbClr val="778495"/>
                </a:solidFill>
                <a:latin typeface="微软雅黑" panose="020B0503020204020204" pitchFamily="34" charset="-122"/>
                <a:ea typeface="微软雅黑" panose="020B0503020204020204" pitchFamily="34" charset="-122"/>
              </a:rPr>
              <a:t>Hadoop</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17" name="文本占位符 2"/>
          <p:cNvSpPr>
            <a:spLocks noGrp="1"/>
          </p:cNvSpPr>
          <p:nvPr>
            <p:ph type="body" sz="quarter" idx="13"/>
          </p:nvPr>
        </p:nvSpPr>
        <p:spPr>
          <a:xfrm>
            <a:off x="458050" y="771549"/>
            <a:ext cx="8229600" cy="3384377"/>
          </a:xfrm>
        </p:spPr>
        <p:txBody>
          <a:bodyPr>
            <a:noAutofit/>
          </a:bodyPr>
          <a:lstStyle/>
          <a:p>
            <a:r>
              <a:rPr lang="en-US" altLang="zh-CN" sz="2000" dirty="0" err="1" smtClean="0">
                <a:latin typeface="+mn-ea"/>
              </a:rPr>
              <a:t>Hadoop</a:t>
            </a:r>
            <a:r>
              <a:rPr lang="zh-CN" altLang="en-US" sz="2000" dirty="0" smtClean="0">
                <a:latin typeface="+mn-ea"/>
              </a:rPr>
              <a:t>：</a:t>
            </a:r>
            <a:endParaRPr lang="zh-CN" altLang="en-US" sz="2000" dirty="0">
              <a:latin typeface="+mn-ea"/>
            </a:endParaRPr>
          </a:p>
          <a:p>
            <a:pPr lvl="1"/>
            <a:r>
              <a:rPr lang="en-US" altLang="zh-CN" sz="1600" dirty="0">
                <a:latin typeface="+mn-ea"/>
              </a:rPr>
              <a:t>Apache</a:t>
            </a:r>
            <a:r>
              <a:rPr lang="zh-CN" altLang="en-US" sz="1600" dirty="0">
                <a:latin typeface="+mn-ea"/>
              </a:rPr>
              <a:t>开源软件基金会开发的</a:t>
            </a:r>
          </a:p>
          <a:p>
            <a:pPr lvl="1"/>
            <a:r>
              <a:rPr lang="zh-CN" altLang="en-US" sz="1600" dirty="0">
                <a:latin typeface="+mn-ea"/>
              </a:rPr>
              <a:t>运行于大规模普通服务器上的</a:t>
            </a:r>
          </a:p>
          <a:p>
            <a:pPr lvl="1"/>
            <a:r>
              <a:rPr lang="zh-CN" altLang="en-US" sz="1600" dirty="0">
                <a:latin typeface="+mn-ea"/>
              </a:rPr>
              <a:t>大数据存储、计算、分析的</a:t>
            </a:r>
          </a:p>
          <a:p>
            <a:pPr lvl="1"/>
            <a:r>
              <a:rPr lang="zh-CN" altLang="en-US" sz="1600" dirty="0">
                <a:latin typeface="+mn-ea"/>
              </a:rPr>
              <a:t>分布式存储系统和分布式运算框架</a:t>
            </a:r>
          </a:p>
          <a:p>
            <a:r>
              <a:rPr lang="en-US" altLang="zh-CN" sz="2000" dirty="0">
                <a:latin typeface="+mn-ea"/>
              </a:rPr>
              <a:t>Hadoop2.0</a:t>
            </a:r>
            <a:r>
              <a:rPr lang="zh-CN" altLang="en-US" sz="2000" dirty="0">
                <a:latin typeface="+mn-ea"/>
              </a:rPr>
              <a:t>由三个部分组成</a:t>
            </a:r>
          </a:p>
          <a:p>
            <a:pPr lvl="1"/>
            <a:r>
              <a:rPr lang="zh-CN" altLang="en-US" sz="1600" dirty="0">
                <a:latin typeface="+mn-ea"/>
              </a:rPr>
              <a:t>分布式文件系统</a:t>
            </a:r>
            <a:r>
              <a:rPr lang="en-US" altLang="zh-CN" sz="1600" dirty="0">
                <a:latin typeface="+mn-ea"/>
              </a:rPr>
              <a:t>HDFS</a:t>
            </a:r>
          </a:p>
          <a:p>
            <a:pPr lvl="1"/>
            <a:r>
              <a:rPr lang="zh-CN" altLang="en-US" sz="1600" dirty="0" smtClean="0">
                <a:latin typeface="+mn-ea"/>
              </a:rPr>
              <a:t>分布式</a:t>
            </a:r>
            <a:r>
              <a:rPr lang="zh-CN" altLang="en-US" sz="1600" dirty="0">
                <a:latin typeface="+mn-ea"/>
              </a:rPr>
              <a:t>运算框架</a:t>
            </a:r>
            <a:r>
              <a:rPr lang="en-US" altLang="zh-CN" sz="1600" dirty="0" err="1" smtClean="0">
                <a:latin typeface="+mn-ea"/>
              </a:rPr>
              <a:t>MapReduce</a:t>
            </a:r>
            <a:endParaRPr lang="en-US" altLang="zh-CN" sz="1600" dirty="0" smtClean="0">
              <a:latin typeface="+mn-ea"/>
            </a:endParaRPr>
          </a:p>
          <a:p>
            <a:pPr lvl="1"/>
            <a:r>
              <a:rPr lang="zh-CN" altLang="en-US" sz="1600" dirty="0">
                <a:latin typeface="+mn-ea"/>
              </a:rPr>
              <a:t>资源分配系统</a:t>
            </a:r>
            <a:r>
              <a:rPr lang="en-US" altLang="zh-CN" sz="1600" dirty="0">
                <a:latin typeface="+mn-ea"/>
              </a:rPr>
              <a:t>Yarn</a:t>
            </a:r>
          </a:p>
          <a:p>
            <a:r>
              <a:rPr lang="en-US" altLang="zh-CN" sz="2000" dirty="0" err="1" smtClean="0">
                <a:latin typeface="+mn-ea"/>
              </a:rPr>
              <a:t>Hadoop</a:t>
            </a:r>
            <a:r>
              <a:rPr lang="zh-CN" altLang="en-US" sz="2000" dirty="0">
                <a:latin typeface="+mn-ea"/>
              </a:rPr>
              <a:t>这个单词是什么意思？</a:t>
            </a:r>
          </a:p>
          <a:p>
            <a:pPr lvl="1"/>
            <a:r>
              <a:rPr lang="zh-CN" altLang="en-US" sz="1600" dirty="0">
                <a:latin typeface="+mn-ea"/>
              </a:rPr>
              <a:t>它是作者儿子的一个毛绒玩具小象的名字</a:t>
            </a:r>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771549"/>
            <a:ext cx="2904320" cy="3729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234236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为什么需要</a:t>
            </a:r>
            <a:r>
              <a:rPr lang="en-US" altLang="zh-CN" sz="2400" dirty="0" err="1" smtClean="0">
                <a:solidFill>
                  <a:srgbClr val="778495"/>
                </a:solidFill>
                <a:latin typeface="微软雅黑" panose="020B0503020204020204" pitchFamily="34" charset="-122"/>
                <a:ea typeface="微软雅黑" panose="020B0503020204020204" pitchFamily="34" charset="-122"/>
              </a:rPr>
              <a:t>Hadoop</a:t>
            </a:r>
            <a:r>
              <a:rPr lang="zh-CN" altLang="en-US" sz="2400" dirty="0" smtClean="0">
                <a:solidFill>
                  <a:srgbClr val="778495"/>
                </a:solidFill>
                <a:latin typeface="微软雅黑" panose="020B0503020204020204" pitchFamily="34" charset="-122"/>
                <a:ea typeface="微软雅黑" panose="020B0503020204020204" pitchFamily="34" charset="-122"/>
              </a:rPr>
              <a:t>？</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17" name="文本占位符 2"/>
          <p:cNvSpPr>
            <a:spLocks noGrp="1"/>
          </p:cNvSpPr>
          <p:nvPr>
            <p:ph type="body" sz="quarter" idx="13"/>
          </p:nvPr>
        </p:nvSpPr>
        <p:spPr>
          <a:xfrm>
            <a:off x="458050" y="771549"/>
            <a:ext cx="8229600" cy="3384377"/>
          </a:xfrm>
        </p:spPr>
        <p:txBody>
          <a:bodyPr>
            <a:noAutofit/>
          </a:bodyPr>
          <a:lstStyle/>
          <a:p>
            <a:r>
              <a:rPr lang="zh-CN" altLang="en-US" sz="2000" dirty="0" smtClean="0">
                <a:latin typeface="+mn-ea"/>
              </a:rPr>
              <a:t>数据</a:t>
            </a:r>
            <a:r>
              <a:rPr lang="zh-CN" altLang="en-US" sz="2000" dirty="0">
                <a:latin typeface="+mn-ea"/>
              </a:rPr>
              <a:t>太多了，需要能存储、快速分析</a:t>
            </a:r>
            <a:r>
              <a:rPr lang="en-US" altLang="zh-CN" sz="2000" dirty="0" err="1">
                <a:latin typeface="+mn-ea"/>
              </a:rPr>
              <a:t>Pb</a:t>
            </a:r>
            <a:r>
              <a:rPr lang="zh-CN" altLang="en-US" sz="2000" dirty="0">
                <a:latin typeface="+mn-ea"/>
              </a:rPr>
              <a:t>级数据集的平台</a:t>
            </a:r>
          </a:p>
          <a:p>
            <a:r>
              <a:rPr lang="zh-CN" altLang="en-US" sz="2000" dirty="0" smtClean="0">
                <a:latin typeface="+mn-ea"/>
              </a:rPr>
              <a:t>单机</a:t>
            </a:r>
            <a:r>
              <a:rPr lang="zh-CN" altLang="en-US" sz="2000" dirty="0">
                <a:latin typeface="+mn-ea"/>
              </a:rPr>
              <a:t>的存储、</a:t>
            </a:r>
            <a:r>
              <a:rPr lang="en-US" altLang="zh-CN" sz="2000" dirty="0">
                <a:latin typeface="+mn-ea"/>
              </a:rPr>
              <a:t>IO</a:t>
            </a:r>
            <a:r>
              <a:rPr lang="zh-CN" altLang="en-US" sz="2000" dirty="0">
                <a:latin typeface="+mn-ea"/>
              </a:rPr>
              <a:t>、</a:t>
            </a:r>
            <a:r>
              <a:rPr lang="en-US" altLang="zh-CN" sz="2000" dirty="0">
                <a:latin typeface="+mn-ea"/>
              </a:rPr>
              <a:t>CPU</a:t>
            </a:r>
            <a:r>
              <a:rPr lang="zh-CN" altLang="en-US" sz="2000" dirty="0">
                <a:latin typeface="+mn-ea"/>
              </a:rPr>
              <a:t>有限，需要可扩展的集群</a:t>
            </a:r>
          </a:p>
          <a:p>
            <a:r>
              <a:rPr lang="zh-CN" altLang="en-US" sz="2000" dirty="0" smtClean="0">
                <a:latin typeface="+mn-ea"/>
              </a:rPr>
              <a:t>单点</a:t>
            </a:r>
            <a:r>
              <a:rPr lang="zh-CN" altLang="en-US" sz="2000" dirty="0">
                <a:latin typeface="+mn-ea"/>
              </a:rPr>
              <a:t>故障问题</a:t>
            </a:r>
          </a:p>
          <a:p>
            <a:pPr lvl="1"/>
            <a:r>
              <a:rPr lang="zh-CN" altLang="en-US" sz="1600" dirty="0">
                <a:latin typeface="+mn-ea"/>
              </a:rPr>
              <a:t>单点故障是正常现象，但需要处理这种异常</a:t>
            </a:r>
          </a:p>
          <a:p>
            <a:pPr lvl="1"/>
            <a:r>
              <a:rPr lang="zh-CN" altLang="en-US" sz="1600" dirty="0">
                <a:latin typeface="+mn-ea"/>
              </a:rPr>
              <a:t>节点有增有减</a:t>
            </a:r>
          </a:p>
          <a:p>
            <a:r>
              <a:rPr lang="zh-CN" altLang="en-US" sz="2000" dirty="0" smtClean="0">
                <a:latin typeface="+mn-ea"/>
              </a:rPr>
              <a:t>需要</a:t>
            </a:r>
            <a:r>
              <a:rPr lang="zh-CN" altLang="en-US" sz="2000" dirty="0">
                <a:latin typeface="+mn-ea"/>
              </a:rPr>
              <a:t>好用的、可靠的基础平台来解决，最好是开源的</a:t>
            </a:r>
          </a:p>
          <a:p>
            <a:endParaRPr lang="zh-CN" altLang="en-US" sz="1600" dirty="0">
              <a:latin typeface="+mn-ea"/>
            </a:endParaRPr>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spTree>
    <p:extLst>
      <p:ext uri="{BB962C8B-B14F-4D97-AF65-F5344CB8AC3E}">
        <p14:creationId xmlns:p14="http://schemas.microsoft.com/office/powerpoint/2010/main" val="373856885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454599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传统</a:t>
            </a:r>
            <a:r>
              <a:rPr lang="en-US" altLang="zh-CN" sz="2400" dirty="0" smtClean="0">
                <a:solidFill>
                  <a:srgbClr val="778495"/>
                </a:solidFill>
                <a:latin typeface="微软雅黑" panose="020B0503020204020204" pitchFamily="34" charset="-122"/>
                <a:ea typeface="微软雅黑" panose="020B0503020204020204" pitchFamily="34" charset="-122"/>
              </a:rPr>
              <a:t>RDBMS</a:t>
            </a:r>
            <a:r>
              <a:rPr lang="zh-CN" altLang="en-US" sz="2400" dirty="0" smtClean="0">
                <a:solidFill>
                  <a:srgbClr val="778495"/>
                </a:solidFill>
                <a:latin typeface="微软雅黑" panose="020B0503020204020204" pitchFamily="34" charset="-122"/>
                <a:ea typeface="微软雅黑" panose="020B0503020204020204" pitchFamily="34" charset="-122"/>
              </a:rPr>
              <a:t>处理大数据的局限性</a:t>
            </a:r>
            <a:endParaRPr lang="en-GB" altLang="zh-CN" sz="2400" dirty="0">
              <a:solidFill>
                <a:srgbClr val="778495"/>
              </a:solidFill>
              <a:latin typeface="微软雅黑" panose="020B0503020204020204" pitchFamily="34" charset="-122"/>
              <a:ea typeface="微软雅黑" panose="020B0503020204020204" pitchFamily="34" charset="-122"/>
            </a:endParaRPr>
          </a:p>
        </p:txBody>
      </p:sp>
      <p:graphicFrame>
        <p:nvGraphicFramePr>
          <p:cNvPr id="5" name="表格 4"/>
          <p:cNvGraphicFramePr>
            <a:graphicFrameLocks noGrp="1"/>
          </p:cNvGraphicFramePr>
          <p:nvPr>
            <p:extLst>
              <p:ext uri="{D42A27DB-BD31-4B8C-83A1-F6EECF244321}">
                <p14:modId xmlns:p14="http://schemas.microsoft.com/office/powerpoint/2010/main" val="1771930691"/>
              </p:ext>
            </p:extLst>
          </p:nvPr>
        </p:nvGraphicFramePr>
        <p:xfrm>
          <a:off x="899592" y="843558"/>
          <a:ext cx="7416824" cy="3878925"/>
        </p:xfrm>
        <a:graphic>
          <a:graphicData uri="http://schemas.openxmlformats.org/drawingml/2006/table">
            <a:tbl>
              <a:tblPr firstRow="1" bandRow="1">
                <a:tableStyleId>{5C22544A-7EE6-4342-B048-85BDC9FD1C3A}</a:tableStyleId>
              </a:tblPr>
              <a:tblGrid>
                <a:gridCol w="986744"/>
                <a:gridCol w="3261728"/>
                <a:gridCol w="3168352"/>
              </a:tblGrid>
              <a:tr h="624069">
                <a:tc>
                  <a:txBody>
                    <a:bodyPr/>
                    <a:lstStyle/>
                    <a:p>
                      <a:pPr algn="ctr"/>
                      <a:endParaRPr lang="zh-CN" altLang="en-US" dirty="0">
                        <a:latin typeface="+mn-ea"/>
                        <a:ea typeface="+mn-ea"/>
                      </a:endParaRPr>
                    </a:p>
                  </a:txBody>
                  <a:tcPr anchor="ctr"/>
                </a:tc>
                <a:tc>
                  <a:txBody>
                    <a:bodyPr/>
                    <a:lstStyle/>
                    <a:p>
                      <a:pPr algn="ctr"/>
                      <a:r>
                        <a:rPr lang="en-US" altLang="zh-CN" dirty="0" smtClean="0">
                          <a:latin typeface="+mn-ea"/>
                          <a:ea typeface="+mn-ea"/>
                        </a:rPr>
                        <a:t>RDBMS</a:t>
                      </a:r>
                      <a:endParaRPr lang="zh-CN" altLang="en-US" dirty="0">
                        <a:latin typeface="+mn-ea"/>
                        <a:ea typeface="+mn-ea"/>
                      </a:endParaRPr>
                    </a:p>
                  </a:txBody>
                  <a:tcPr anchor="ctr"/>
                </a:tc>
                <a:tc>
                  <a:txBody>
                    <a:bodyPr/>
                    <a:lstStyle/>
                    <a:p>
                      <a:pPr algn="ctr"/>
                      <a:r>
                        <a:rPr lang="en-US" altLang="zh-CN" dirty="0" err="1" smtClean="0">
                          <a:latin typeface="+mn-ea"/>
                          <a:ea typeface="+mn-ea"/>
                        </a:rPr>
                        <a:t>Hadoop</a:t>
                      </a:r>
                      <a:endParaRPr lang="zh-CN" altLang="en-US" dirty="0">
                        <a:latin typeface="+mn-ea"/>
                        <a:ea typeface="+mn-ea"/>
                      </a:endParaRPr>
                    </a:p>
                  </a:txBody>
                  <a:tcPr anchor="ctr"/>
                </a:tc>
              </a:tr>
              <a:tr h="624069">
                <a:tc>
                  <a:txBody>
                    <a:bodyPr/>
                    <a:lstStyle/>
                    <a:p>
                      <a:pPr algn="ctr"/>
                      <a:r>
                        <a:rPr lang="zh-CN" altLang="en-US" dirty="0" smtClean="0">
                          <a:latin typeface="+mn-ea"/>
                          <a:ea typeface="+mn-ea"/>
                        </a:rPr>
                        <a:t>容量</a:t>
                      </a:r>
                      <a:endParaRPr lang="zh-CN" altLang="en-US" dirty="0">
                        <a:latin typeface="+mn-ea"/>
                        <a:ea typeface="+mn-ea"/>
                      </a:endParaRPr>
                    </a:p>
                  </a:txBody>
                  <a:tcPr anchor="ctr"/>
                </a:tc>
                <a:tc>
                  <a:txBody>
                    <a:bodyPr/>
                    <a:lstStyle/>
                    <a:p>
                      <a:pPr algn="ctr"/>
                      <a:r>
                        <a:rPr lang="en-US" altLang="zh-CN" sz="1600" dirty="0" smtClean="0">
                          <a:latin typeface="+mn-ea"/>
                          <a:ea typeface="+mn-ea"/>
                        </a:rPr>
                        <a:t>GB ~ TB</a:t>
                      </a:r>
                      <a:endParaRPr lang="zh-CN" altLang="en-US" sz="1600" dirty="0">
                        <a:latin typeface="+mn-ea"/>
                        <a:ea typeface="+mn-ea"/>
                      </a:endParaRPr>
                    </a:p>
                  </a:txBody>
                  <a:tcPr anchor="ctr"/>
                </a:tc>
                <a:tc>
                  <a:txBody>
                    <a:bodyPr/>
                    <a:lstStyle/>
                    <a:p>
                      <a:pPr algn="ctr"/>
                      <a:r>
                        <a:rPr lang="en-US" altLang="zh-CN" sz="1600" dirty="0" smtClean="0">
                          <a:latin typeface="+mn-ea"/>
                          <a:ea typeface="+mn-ea"/>
                        </a:rPr>
                        <a:t>PB</a:t>
                      </a:r>
                      <a:endParaRPr lang="zh-CN" altLang="en-US" sz="1600" dirty="0">
                        <a:latin typeface="+mn-ea"/>
                        <a:ea typeface="+mn-ea"/>
                      </a:endParaRPr>
                    </a:p>
                  </a:txBody>
                  <a:tcPr anchor="ctr"/>
                </a:tc>
              </a:tr>
              <a:tr h="696078">
                <a:tc>
                  <a:txBody>
                    <a:bodyPr/>
                    <a:lstStyle/>
                    <a:p>
                      <a:pPr algn="ctr"/>
                      <a:r>
                        <a:rPr lang="zh-CN" altLang="en-US" dirty="0" smtClean="0">
                          <a:latin typeface="+mn-ea"/>
                          <a:ea typeface="+mn-ea"/>
                        </a:rPr>
                        <a:t>成本</a:t>
                      </a:r>
                      <a:endParaRPr lang="zh-CN" altLang="en-US" dirty="0">
                        <a:latin typeface="+mn-ea"/>
                        <a:ea typeface="+mn-ea"/>
                      </a:endParaRPr>
                    </a:p>
                  </a:txBody>
                  <a:tcPr anchor="ctr"/>
                </a:tc>
                <a:tc>
                  <a:txBody>
                    <a:bodyPr/>
                    <a:lstStyle/>
                    <a:p>
                      <a:pPr algn="ctr"/>
                      <a:r>
                        <a:rPr lang="zh-CN" altLang="en-US" sz="1600" dirty="0" smtClean="0">
                          <a:latin typeface="+mn-ea"/>
                          <a:ea typeface="+mn-ea"/>
                        </a:rPr>
                        <a:t>高端设备的价格超过线性增加比例</a:t>
                      </a:r>
                    </a:p>
                    <a:p>
                      <a:pPr algn="ctr"/>
                      <a:r>
                        <a:rPr lang="zh-CN" altLang="en-US" sz="1600" dirty="0" smtClean="0">
                          <a:latin typeface="+mn-ea"/>
                          <a:ea typeface="+mn-ea"/>
                        </a:rPr>
                        <a:t>软件按年收取授权费或技术支持费</a:t>
                      </a:r>
                    </a:p>
                  </a:txBody>
                  <a:tcPr anchor="ctr"/>
                </a:tc>
                <a:tc>
                  <a:txBody>
                    <a:bodyPr/>
                    <a:lstStyle/>
                    <a:p>
                      <a:pPr algn="ctr"/>
                      <a:r>
                        <a:rPr lang="zh-CN" altLang="en-US" sz="1600" dirty="0" smtClean="0">
                          <a:latin typeface="+mn-ea"/>
                          <a:ea typeface="+mn-ea"/>
                        </a:rPr>
                        <a:t>一般配置服务器</a:t>
                      </a:r>
                      <a:endParaRPr lang="en-US" altLang="zh-CN" sz="1600" dirty="0" smtClean="0">
                        <a:latin typeface="+mn-ea"/>
                        <a:ea typeface="+mn-ea"/>
                      </a:endParaRPr>
                    </a:p>
                    <a:p>
                      <a:pPr algn="ctr"/>
                      <a:r>
                        <a:rPr lang="zh-CN" altLang="en-US" sz="1600" dirty="0" smtClean="0">
                          <a:latin typeface="+mn-ea"/>
                          <a:ea typeface="+mn-ea"/>
                        </a:rPr>
                        <a:t>横向扩展时线性增长</a:t>
                      </a:r>
                      <a:endParaRPr lang="zh-CN" altLang="en-US" sz="1600" dirty="0">
                        <a:latin typeface="+mn-ea"/>
                        <a:ea typeface="+mn-ea"/>
                      </a:endParaRPr>
                    </a:p>
                  </a:txBody>
                  <a:tcPr anchor="ctr"/>
                </a:tc>
              </a:tr>
              <a:tr h="624069">
                <a:tc>
                  <a:txBody>
                    <a:bodyPr/>
                    <a:lstStyle/>
                    <a:p>
                      <a:pPr algn="ctr"/>
                      <a:r>
                        <a:rPr lang="zh-CN" altLang="en-US" dirty="0" smtClean="0">
                          <a:latin typeface="+mn-ea"/>
                          <a:ea typeface="+mn-ea"/>
                        </a:rPr>
                        <a:t>复杂度</a:t>
                      </a:r>
                      <a:endParaRPr lang="zh-CN" altLang="en-US" dirty="0">
                        <a:latin typeface="+mn-ea"/>
                        <a:ea typeface="+mn-ea"/>
                      </a:endParaRPr>
                    </a:p>
                  </a:txBody>
                  <a:tcPr anchor="ctr"/>
                </a:tc>
                <a:tc>
                  <a:txBody>
                    <a:bodyPr/>
                    <a:lstStyle/>
                    <a:p>
                      <a:pPr algn="ctr"/>
                      <a:r>
                        <a:rPr lang="zh-CN" altLang="en-US" sz="1600" dirty="0" smtClean="0">
                          <a:latin typeface="+mn-ea"/>
                          <a:ea typeface="+mn-ea"/>
                        </a:rPr>
                        <a:t>分表、分库</a:t>
                      </a:r>
                      <a:endParaRPr lang="en-US" altLang="zh-CN" sz="1600" dirty="0" smtClean="0">
                        <a:latin typeface="+mn-ea"/>
                        <a:ea typeface="+mn-ea"/>
                      </a:endParaRPr>
                    </a:p>
                    <a:p>
                      <a:pPr algn="ctr"/>
                      <a:r>
                        <a:rPr lang="zh-CN" altLang="en-US" sz="1600" dirty="0" smtClean="0">
                          <a:latin typeface="+mn-ea"/>
                          <a:ea typeface="+mn-ea"/>
                        </a:rPr>
                        <a:t>跨库之间的数据一致性</a:t>
                      </a:r>
                    </a:p>
                  </a:txBody>
                  <a:tcPr anchor="ctr"/>
                </a:tc>
                <a:tc>
                  <a:txBody>
                    <a:bodyPr/>
                    <a:lstStyle/>
                    <a:p>
                      <a:pPr algn="ctr"/>
                      <a:r>
                        <a:rPr lang="zh-CN" altLang="en-US" sz="1600" dirty="0" smtClean="0">
                          <a:latin typeface="+mn-ea"/>
                          <a:ea typeface="+mn-ea"/>
                        </a:rPr>
                        <a:t>横向扩展只需增加节点</a:t>
                      </a:r>
                      <a:endParaRPr lang="zh-CN" altLang="en-US" sz="1600" dirty="0">
                        <a:latin typeface="+mn-ea"/>
                        <a:ea typeface="+mn-ea"/>
                      </a:endParaRPr>
                    </a:p>
                  </a:txBody>
                  <a:tcPr anchor="ctr"/>
                </a:tc>
              </a:tr>
              <a:tr h="124813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latin typeface="+mn-ea"/>
                          <a:ea typeface="+mn-ea"/>
                        </a:rPr>
                        <a:t>数据类型</a:t>
                      </a:r>
                    </a:p>
                  </a:txBody>
                  <a:tcPr anchor="ctr"/>
                </a:tc>
                <a:tc>
                  <a:txBody>
                    <a:bodyPr/>
                    <a:lstStyle/>
                    <a:p>
                      <a:pPr algn="l"/>
                      <a:r>
                        <a:rPr lang="en-US" altLang="zh-CN" sz="1600" dirty="0" err="1" smtClean="0">
                          <a:solidFill>
                            <a:srgbClr val="000000"/>
                          </a:solidFill>
                          <a:latin typeface="+mn-ea"/>
                          <a:ea typeface="+mn-ea"/>
                          <a:sym typeface="Times New Roman" panose="02020603050405020304" pitchFamily="18" charset="0"/>
                        </a:rPr>
                        <a:t>结构化</a:t>
                      </a:r>
                      <a:r>
                        <a:rPr lang="en-US" altLang="zh-CN" sz="1600" dirty="0" smtClean="0">
                          <a:solidFill>
                            <a:srgbClr val="000000"/>
                          </a:solidFill>
                          <a:latin typeface="+mn-ea"/>
                          <a:ea typeface="+mn-ea"/>
                          <a:sym typeface="Times New Roman" panose="02020603050405020304" pitchFamily="18" charset="0"/>
                        </a:rPr>
                        <a:t>:  </a:t>
                      </a:r>
                      <a:r>
                        <a:rPr lang="en-US" altLang="zh-CN" sz="1600" dirty="0" err="1" smtClean="0">
                          <a:solidFill>
                            <a:srgbClr val="000000"/>
                          </a:solidFill>
                          <a:latin typeface="+mn-ea"/>
                          <a:ea typeface="+mn-ea"/>
                          <a:sym typeface="Times New Roman" panose="02020603050405020304" pitchFamily="18" charset="0"/>
                        </a:rPr>
                        <a:t>表结构预定义</a:t>
                      </a:r>
                      <a:r>
                        <a:rPr lang="en-US" altLang="zh-CN" sz="1600" dirty="0" smtClean="0">
                          <a:solidFill>
                            <a:srgbClr val="000000"/>
                          </a:solidFill>
                          <a:latin typeface="+mn-ea"/>
                          <a:ea typeface="+mn-ea"/>
                          <a:sym typeface="Times New Roman" panose="02020603050405020304" pitchFamily="18" charset="0"/>
                        </a:rPr>
                        <a:t>,  </a:t>
                      </a:r>
                      <a:r>
                        <a:rPr lang="en-US" altLang="zh-CN" sz="1600" dirty="0" err="1" smtClean="0">
                          <a:solidFill>
                            <a:srgbClr val="000000"/>
                          </a:solidFill>
                          <a:latin typeface="+mn-ea"/>
                          <a:ea typeface="+mn-ea"/>
                          <a:sym typeface="Times New Roman" panose="02020603050405020304" pitchFamily="18" charset="0"/>
                        </a:rPr>
                        <a:t>每行的列都一样</a:t>
                      </a:r>
                      <a:endParaRPr lang="en-US" altLang="zh-CN" sz="1600" dirty="0" smtClean="0">
                        <a:solidFill>
                          <a:srgbClr val="000000"/>
                        </a:solidFill>
                        <a:latin typeface="+mn-ea"/>
                        <a:ea typeface="+mn-ea"/>
                        <a:sym typeface="Times New Roman" panose="02020603050405020304" pitchFamily="18" charset="0"/>
                      </a:endParaRPr>
                    </a:p>
                    <a:p>
                      <a:pPr algn="l"/>
                      <a:r>
                        <a:rPr lang="zh-CN" altLang="en-US" sz="1600" dirty="0" smtClean="0">
                          <a:latin typeface="+mn-ea"/>
                          <a:ea typeface="+mn-ea"/>
                        </a:rPr>
                        <a:t>强类型</a:t>
                      </a:r>
                      <a:r>
                        <a:rPr lang="en-US" altLang="zh-CN" sz="1600" dirty="0" smtClean="0">
                          <a:latin typeface="+mn-ea"/>
                          <a:ea typeface="+mn-ea"/>
                        </a:rPr>
                        <a:t>:  </a:t>
                      </a:r>
                      <a:r>
                        <a:rPr lang="zh-CN" altLang="en-US" sz="1600" dirty="0" smtClean="0">
                          <a:latin typeface="+mn-ea"/>
                          <a:ea typeface="+mn-ea"/>
                        </a:rPr>
                        <a:t>对</a:t>
                      </a:r>
                      <a:r>
                        <a:rPr lang="en-US" altLang="zh-CN" sz="1600" dirty="0" smtClean="0">
                          <a:latin typeface="+mn-ea"/>
                          <a:ea typeface="+mn-ea"/>
                        </a:rPr>
                        <a:t>blob</a:t>
                      </a:r>
                      <a:r>
                        <a:rPr lang="zh-CN" altLang="en-US" sz="1600" dirty="0" smtClean="0">
                          <a:latin typeface="+mn-ea"/>
                          <a:ea typeface="+mn-ea"/>
                        </a:rPr>
                        <a:t>以及文件的处理</a:t>
                      </a:r>
                      <a:r>
                        <a:rPr lang="en-US" altLang="zh-CN" sz="1600" dirty="0" smtClean="0">
                          <a:latin typeface="+mn-ea"/>
                          <a:ea typeface="+mn-ea"/>
                        </a:rPr>
                        <a:t>,  </a:t>
                      </a:r>
                      <a:r>
                        <a:rPr lang="zh-CN" altLang="en-US" sz="1600" dirty="0" smtClean="0">
                          <a:latin typeface="+mn-ea"/>
                          <a:ea typeface="+mn-ea"/>
                        </a:rPr>
                        <a:t>在时间和空间上效率都不高</a:t>
                      </a:r>
                    </a:p>
                    <a:p>
                      <a:pPr algn="ctr"/>
                      <a:endParaRPr lang="zh-CN" altLang="en-US" sz="1600" dirty="0">
                        <a:latin typeface="+mn-ea"/>
                        <a:ea typeface="+mn-ea"/>
                      </a:endParaRPr>
                    </a:p>
                  </a:txBody>
                  <a:tcPr anchor="ctr"/>
                </a:tc>
                <a:tc>
                  <a:txBody>
                    <a:bodyPr/>
                    <a:lstStyle/>
                    <a:p>
                      <a:pPr algn="ctr"/>
                      <a:r>
                        <a:rPr lang="zh-CN" altLang="en-US" sz="1600" dirty="0" smtClean="0">
                          <a:latin typeface="+mn-ea"/>
                          <a:ea typeface="+mn-ea"/>
                        </a:rPr>
                        <a:t>支持结构化和非结构化数据类型</a:t>
                      </a:r>
                      <a:endParaRPr lang="en-US" altLang="zh-CN" sz="1600" dirty="0" smtClean="0">
                        <a:latin typeface="+mn-ea"/>
                        <a:ea typeface="+mn-ea"/>
                      </a:endParaRPr>
                    </a:p>
                  </a:txBody>
                  <a:tcPr anchor="ctr"/>
                </a:tc>
              </a:tr>
            </a:tbl>
          </a:graphicData>
        </a:graphic>
      </p:graphicFrame>
    </p:spTree>
    <p:extLst>
      <p:ext uri="{BB962C8B-B14F-4D97-AF65-F5344CB8AC3E}">
        <p14:creationId xmlns:p14="http://schemas.microsoft.com/office/powerpoint/2010/main" val="124634245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454599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dirty="0" smtClean="0">
                <a:solidFill>
                  <a:srgbClr val="778495"/>
                </a:solidFill>
                <a:latin typeface="微软雅黑" panose="020B0503020204020204" pitchFamily="34" charset="-122"/>
                <a:ea typeface="微软雅黑" panose="020B0503020204020204" pitchFamily="34" charset="-122"/>
              </a:rPr>
              <a:t>Google</a:t>
            </a:r>
            <a:r>
              <a:rPr lang="zh-CN" altLang="en-US" sz="2400" dirty="0" smtClean="0">
                <a:solidFill>
                  <a:srgbClr val="778495"/>
                </a:solidFill>
                <a:latin typeface="微软雅黑" panose="020B0503020204020204" pitchFamily="34" charset="-122"/>
                <a:ea typeface="微软雅黑" panose="020B0503020204020204" pitchFamily="34" charset="-122"/>
              </a:rPr>
              <a:t>的贡献</a:t>
            </a:r>
            <a:endParaRPr lang="en-GB" altLang="zh-CN" sz="2400" dirty="0">
              <a:solidFill>
                <a:srgbClr val="778495"/>
              </a:solidFill>
              <a:latin typeface="微软雅黑" panose="020B0503020204020204" pitchFamily="34" charset="-122"/>
              <a:ea typeface="微软雅黑" panose="020B0503020204020204" pitchFamily="34" charset="-122"/>
            </a:endParaRPr>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915566"/>
            <a:ext cx="5544616" cy="3704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85511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dirty="0" smtClean="0">
                <a:solidFill>
                  <a:srgbClr val="778495"/>
                </a:solidFill>
                <a:latin typeface="微软雅黑" panose="020B0503020204020204" pitchFamily="34" charset="-122"/>
                <a:ea typeface="微软雅黑" panose="020B0503020204020204" pitchFamily="34" charset="-122"/>
              </a:rPr>
              <a:t>The Google File System</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17" name="文本占位符 2"/>
          <p:cNvSpPr>
            <a:spLocks noGrp="1"/>
          </p:cNvSpPr>
          <p:nvPr>
            <p:ph type="body" sz="quarter" idx="13"/>
          </p:nvPr>
        </p:nvSpPr>
        <p:spPr>
          <a:xfrm>
            <a:off x="458050" y="771549"/>
            <a:ext cx="8229600" cy="3384377"/>
          </a:xfrm>
        </p:spPr>
        <p:txBody>
          <a:bodyPr>
            <a:noAutofit/>
          </a:bodyPr>
          <a:lstStyle/>
          <a:p>
            <a:r>
              <a:rPr lang="zh-CN" altLang="en-US" sz="2000" dirty="0">
                <a:latin typeface="+mn-ea"/>
              </a:rPr>
              <a:t>作者：</a:t>
            </a:r>
            <a:r>
              <a:rPr lang="en-US" altLang="zh-CN" sz="2000" dirty="0">
                <a:latin typeface="+mn-ea"/>
              </a:rPr>
              <a:t>Sanjay </a:t>
            </a:r>
            <a:r>
              <a:rPr lang="en-US" altLang="zh-CN" sz="2000" dirty="0" err="1">
                <a:latin typeface="+mn-ea"/>
              </a:rPr>
              <a:t>Ghemawat,Howard</a:t>
            </a:r>
            <a:r>
              <a:rPr lang="en-US" altLang="zh-CN" sz="2000" dirty="0">
                <a:latin typeface="+mn-ea"/>
              </a:rPr>
              <a:t> </a:t>
            </a:r>
            <a:r>
              <a:rPr lang="en-US" altLang="zh-CN" sz="2000" dirty="0" err="1">
                <a:latin typeface="+mn-ea"/>
              </a:rPr>
              <a:t>Gobioff,</a:t>
            </a:r>
            <a:r>
              <a:rPr lang="en-US" altLang="zh-CN" sz="2000" dirty="0" err="1">
                <a:latin typeface="+mn-ea"/>
                <a:sym typeface="Times New Roman" panose="02020603050405020304" pitchFamily="18" charset="0"/>
              </a:rPr>
              <a:t>Shun-Tak</a:t>
            </a:r>
            <a:r>
              <a:rPr lang="en-US" altLang="zh-CN" sz="2000" dirty="0">
                <a:latin typeface="+mn-ea"/>
                <a:sym typeface="Times New Roman" panose="02020603050405020304" pitchFamily="18" charset="0"/>
              </a:rPr>
              <a:t> Leung</a:t>
            </a:r>
            <a:endParaRPr lang="en-US" altLang="zh-CN" sz="2000" dirty="0">
              <a:latin typeface="+mn-ea"/>
            </a:endParaRPr>
          </a:p>
          <a:p>
            <a:r>
              <a:rPr lang="zh-CN" altLang="en-US" sz="2000" dirty="0">
                <a:latin typeface="+mn-ea"/>
              </a:rPr>
              <a:t>首次发表于</a:t>
            </a:r>
            <a:r>
              <a:rPr lang="en-US" altLang="zh-CN" sz="2000" dirty="0">
                <a:latin typeface="+mn-ea"/>
              </a:rPr>
              <a:t>2003</a:t>
            </a:r>
            <a:r>
              <a:rPr lang="zh-CN" altLang="en-US" sz="2000" dirty="0">
                <a:latin typeface="+mn-ea"/>
              </a:rPr>
              <a:t>年</a:t>
            </a:r>
            <a:r>
              <a:rPr lang="en-US" altLang="zh-CN" sz="2000" dirty="0">
                <a:latin typeface="+mn-ea"/>
              </a:rPr>
              <a:t>10</a:t>
            </a:r>
            <a:r>
              <a:rPr lang="zh-CN" altLang="en-US" sz="2000" dirty="0">
                <a:latin typeface="+mn-ea"/>
              </a:rPr>
              <a:t>月，纽约</a:t>
            </a:r>
          </a:p>
          <a:p>
            <a:r>
              <a:rPr lang="zh-CN" altLang="en-US" sz="2000" dirty="0">
                <a:latin typeface="+mn-ea"/>
              </a:rPr>
              <a:t>第</a:t>
            </a:r>
            <a:r>
              <a:rPr lang="en-US" altLang="zh-CN" sz="2000" dirty="0">
                <a:latin typeface="+mn-ea"/>
              </a:rPr>
              <a:t>19</a:t>
            </a:r>
            <a:r>
              <a:rPr lang="zh-CN" altLang="en-US" sz="2000" dirty="0">
                <a:latin typeface="+mn-ea"/>
              </a:rPr>
              <a:t>届</a:t>
            </a:r>
            <a:r>
              <a:rPr lang="en-US" altLang="zh-CN" sz="2000" dirty="0">
                <a:latin typeface="+mn-ea"/>
              </a:rPr>
              <a:t>ACM Symposium on Operating Systems Principles</a:t>
            </a:r>
          </a:p>
          <a:p>
            <a:r>
              <a:rPr lang="zh-CN" altLang="en-US" sz="2000" dirty="0">
                <a:latin typeface="+mn-ea"/>
              </a:rPr>
              <a:t>首个商用的超大型分布式</a:t>
            </a:r>
            <a:r>
              <a:rPr lang="zh-CN" altLang="en-US" sz="2000" dirty="0" smtClean="0">
                <a:latin typeface="+mn-ea"/>
              </a:rPr>
              <a:t>文件系统</a:t>
            </a:r>
            <a:endParaRPr lang="en-US" altLang="zh-CN" sz="2000" dirty="0" smtClean="0">
              <a:latin typeface="+mn-ea"/>
            </a:endParaRPr>
          </a:p>
          <a:p>
            <a:r>
              <a:rPr lang="zh-CN" altLang="en-US" sz="2000" dirty="0" smtClean="0">
                <a:latin typeface="+mn-ea"/>
              </a:rPr>
              <a:t>价值在于经验的分享，而不是架构的先进</a:t>
            </a:r>
            <a:r>
              <a:rPr lang="en-US" altLang="zh-CN" sz="2000" dirty="0" smtClean="0">
                <a:latin typeface="+mn-ea"/>
              </a:rPr>
              <a:t>——</a:t>
            </a:r>
            <a:r>
              <a:rPr lang="zh-CN" altLang="en-US" sz="2000" dirty="0" smtClean="0">
                <a:latin typeface="+mn-ea"/>
              </a:rPr>
              <a:t>“</a:t>
            </a:r>
            <a:r>
              <a:rPr lang="zh-CN" altLang="en-US" sz="2000" dirty="0">
                <a:latin typeface="+mn-ea"/>
              </a:rPr>
              <a:t>这是可行的！</a:t>
            </a:r>
            <a:r>
              <a:rPr lang="zh-CN" altLang="en-US" sz="2000" dirty="0" smtClean="0">
                <a:latin typeface="+mn-ea"/>
              </a:rPr>
              <a:t>”</a:t>
            </a:r>
            <a:endParaRPr lang="zh-CN" altLang="en-US" sz="2000" dirty="0">
              <a:latin typeface="+mn-ea"/>
            </a:endParaRPr>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pic>
        <p:nvPicPr>
          <p:cNvPr id="3" name="图片 2"/>
          <p:cNvPicPr>
            <a:picLocks noChangeAspect="1"/>
          </p:cNvPicPr>
          <p:nvPr/>
        </p:nvPicPr>
        <p:blipFill>
          <a:blip r:embed="rId3"/>
          <a:stretch>
            <a:fillRect/>
          </a:stretch>
        </p:blipFill>
        <p:spPr>
          <a:xfrm>
            <a:off x="2293832" y="2736936"/>
            <a:ext cx="1301451" cy="1758102"/>
          </a:xfrm>
          <a:prstGeom prst="rect">
            <a:avLst/>
          </a:prstGeom>
        </p:spPr>
      </p:pic>
      <p:pic>
        <p:nvPicPr>
          <p:cNvPr id="5" name="图片 4"/>
          <p:cNvPicPr>
            <a:picLocks noChangeAspect="1"/>
          </p:cNvPicPr>
          <p:nvPr/>
        </p:nvPicPr>
        <p:blipFill>
          <a:blip r:embed="rId4"/>
          <a:stretch>
            <a:fillRect/>
          </a:stretch>
        </p:blipFill>
        <p:spPr>
          <a:xfrm>
            <a:off x="4008570" y="2752828"/>
            <a:ext cx="1370278" cy="1742210"/>
          </a:xfrm>
          <a:prstGeom prst="rect">
            <a:avLst/>
          </a:prstGeom>
        </p:spPr>
      </p:pic>
    </p:spTree>
    <p:extLst>
      <p:ext uri="{BB962C8B-B14F-4D97-AF65-F5344CB8AC3E}">
        <p14:creationId xmlns:p14="http://schemas.microsoft.com/office/powerpoint/2010/main" val="243403584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dirty="0" smtClean="0">
                <a:solidFill>
                  <a:srgbClr val="778495"/>
                </a:solidFill>
                <a:latin typeface="微软雅黑" panose="020B0503020204020204" pitchFamily="34" charset="-122"/>
                <a:ea typeface="微软雅黑" panose="020B0503020204020204" pitchFamily="34" charset="-122"/>
              </a:rPr>
              <a:t>Google </a:t>
            </a:r>
            <a:r>
              <a:rPr lang="en-US" altLang="zh-CN" sz="2400" dirty="0" err="1" smtClean="0">
                <a:solidFill>
                  <a:srgbClr val="778495"/>
                </a:solidFill>
                <a:latin typeface="微软雅黑" panose="020B0503020204020204" pitchFamily="34" charset="-122"/>
                <a:ea typeface="微软雅黑" panose="020B0503020204020204" pitchFamily="34" charset="-122"/>
              </a:rPr>
              <a:t>MapReduce</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17" name="文本占位符 2"/>
          <p:cNvSpPr>
            <a:spLocks noGrp="1"/>
          </p:cNvSpPr>
          <p:nvPr>
            <p:ph type="body" sz="quarter" idx="13"/>
          </p:nvPr>
        </p:nvSpPr>
        <p:spPr>
          <a:xfrm>
            <a:off x="458050" y="771549"/>
            <a:ext cx="8229600" cy="3384377"/>
          </a:xfrm>
        </p:spPr>
        <p:txBody>
          <a:bodyPr>
            <a:noAutofit/>
          </a:bodyPr>
          <a:lstStyle/>
          <a:p>
            <a:r>
              <a:rPr lang="zh-CN" altLang="en-US" sz="2000" dirty="0" smtClean="0">
                <a:latin typeface="+mn-ea"/>
              </a:rPr>
              <a:t>作者： </a:t>
            </a:r>
            <a:r>
              <a:rPr lang="en-US" altLang="zh-CN" sz="2000" dirty="0">
                <a:latin typeface="+mn-ea"/>
              </a:rPr>
              <a:t>Jeffrey Dean, Sanjay </a:t>
            </a:r>
            <a:r>
              <a:rPr lang="en-US" altLang="zh-CN" sz="2000" dirty="0" err="1">
                <a:latin typeface="+mn-ea"/>
              </a:rPr>
              <a:t>Ghemawat</a:t>
            </a:r>
            <a:endParaRPr lang="en-US" altLang="zh-CN" sz="2000" dirty="0">
              <a:latin typeface="+mn-ea"/>
            </a:endParaRPr>
          </a:p>
          <a:p>
            <a:r>
              <a:rPr lang="zh-CN" altLang="en-US" sz="2000" dirty="0" smtClean="0">
                <a:latin typeface="+mn-ea"/>
              </a:rPr>
              <a:t>首次</a:t>
            </a:r>
            <a:r>
              <a:rPr lang="zh-CN" altLang="en-US" sz="2000" dirty="0">
                <a:latin typeface="+mn-ea"/>
              </a:rPr>
              <a:t>发表于</a:t>
            </a:r>
            <a:r>
              <a:rPr lang="en-US" altLang="zh-CN" sz="2000" dirty="0">
                <a:latin typeface="+mn-ea"/>
              </a:rPr>
              <a:t>2004</a:t>
            </a:r>
            <a:r>
              <a:rPr lang="zh-CN" altLang="en-US" sz="2000" dirty="0">
                <a:latin typeface="+mn-ea"/>
              </a:rPr>
              <a:t>年</a:t>
            </a:r>
            <a:r>
              <a:rPr lang="en-US" altLang="zh-CN" sz="2000" dirty="0">
                <a:latin typeface="+mn-ea"/>
              </a:rPr>
              <a:t>12</a:t>
            </a:r>
            <a:r>
              <a:rPr lang="zh-CN" altLang="en-US" sz="2000" dirty="0">
                <a:latin typeface="+mn-ea"/>
              </a:rPr>
              <a:t>月，</a:t>
            </a:r>
            <a:r>
              <a:rPr lang="zh-CN" altLang="en-US" sz="2000" dirty="0" smtClean="0">
                <a:latin typeface="+mn-ea"/>
              </a:rPr>
              <a:t>旧金山</a:t>
            </a:r>
            <a:endParaRPr lang="en-US" altLang="zh-CN" sz="2000" dirty="0" smtClean="0">
              <a:latin typeface="+mn-ea"/>
            </a:endParaRPr>
          </a:p>
          <a:p>
            <a:r>
              <a:rPr lang="zh-CN" altLang="en-US" sz="2000" dirty="0">
                <a:latin typeface="+mn-ea"/>
              </a:rPr>
              <a:t>第</a:t>
            </a:r>
            <a:r>
              <a:rPr lang="en-US" altLang="zh-CN" sz="2000" dirty="0">
                <a:latin typeface="+mn-ea"/>
              </a:rPr>
              <a:t>6</a:t>
            </a:r>
            <a:r>
              <a:rPr lang="zh-CN" altLang="en-US" sz="2000" dirty="0">
                <a:latin typeface="+mn-ea"/>
              </a:rPr>
              <a:t>届</a:t>
            </a:r>
            <a:r>
              <a:rPr lang="en-US" altLang="zh-CN" sz="2000" dirty="0">
                <a:latin typeface="+mn-ea"/>
              </a:rPr>
              <a:t>USENIX Operating Systems Design </a:t>
            </a:r>
            <a:r>
              <a:rPr lang="en-US" altLang="zh-CN" sz="2000" dirty="0" smtClean="0">
                <a:latin typeface="+mn-ea"/>
              </a:rPr>
              <a:t>and </a:t>
            </a:r>
            <a:r>
              <a:rPr lang="en-US" altLang="zh-CN" sz="2000" dirty="0" smtClean="0">
                <a:solidFill>
                  <a:srgbClr val="000000"/>
                </a:solidFill>
                <a:latin typeface="+mn-ea"/>
                <a:sym typeface="Times New Roman" panose="02020603050405020304" pitchFamily="18" charset="0"/>
              </a:rPr>
              <a:t>Implementation</a:t>
            </a:r>
          </a:p>
          <a:p>
            <a:r>
              <a:rPr lang="zh-CN" altLang="en-US" sz="2000" dirty="0" smtClean="0">
                <a:solidFill>
                  <a:srgbClr val="000000"/>
                </a:solidFill>
                <a:latin typeface="+mn-ea"/>
                <a:sym typeface="Times New Roman" panose="02020603050405020304" pitchFamily="18" charset="0"/>
              </a:rPr>
              <a:t>基于</a:t>
            </a:r>
            <a:r>
              <a:rPr lang="en-US" altLang="zh-CN" sz="2000" dirty="0" smtClean="0">
                <a:solidFill>
                  <a:srgbClr val="000000"/>
                </a:solidFill>
                <a:latin typeface="+mn-ea"/>
                <a:sym typeface="Times New Roman" panose="02020603050405020304" pitchFamily="18" charset="0"/>
              </a:rPr>
              <a:t>GFS</a:t>
            </a:r>
            <a:r>
              <a:rPr lang="zh-CN" altLang="en-US" sz="2000" dirty="0" smtClean="0">
                <a:solidFill>
                  <a:srgbClr val="000000"/>
                </a:solidFill>
                <a:latin typeface="+mn-ea"/>
                <a:sym typeface="Times New Roman" panose="02020603050405020304" pitchFamily="18" charset="0"/>
              </a:rPr>
              <a:t>，汲取了函数式编程的设计思想</a:t>
            </a:r>
            <a:endParaRPr lang="en-US" altLang="zh-CN" sz="2000" dirty="0" smtClean="0">
              <a:solidFill>
                <a:srgbClr val="000000"/>
              </a:solidFill>
              <a:latin typeface="+mn-ea"/>
              <a:sym typeface="Times New Roman" panose="02020603050405020304" pitchFamily="18" charset="0"/>
            </a:endParaRPr>
          </a:p>
          <a:p>
            <a:r>
              <a:rPr lang="zh-CN" altLang="en-US" sz="2000" dirty="0" smtClean="0">
                <a:solidFill>
                  <a:srgbClr val="000000"/>
                </a:solidFill>
                <a:latin typeface="+mn-ea"/>
                <a:sym typeface="Times New Roman" panose="02020603050405020304" pitchFamily="18" charset="0"/>
              </a:rPr>
              <a:t>把计算移到数据</a:t>
            </a:r>
            <a:endParaRPr lang="en-US" altLang="zh-CN" sz="2000" dirty="0" smtClean="0">
              <a:latin typeface="+mn-ea"/>
            </a:endParaRPr>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pic>
        <p:nvPicPr>
          <p:cNvPr id="3" name="图片 2"/>
          <p:cNvPicPr>
            <a:picLocks noChangeAspect="1"/>
          </p:cNvPicPr>
          <p:nvPr/>
        </p:nvPicPr>
        <p:blipFill>
          <a:blip r:embed="rId3"/>
          <a:stretch>
            <a:fillRect/>
          </a:stretch>
        </p:blipFill>
        <p:spPr>
          <a:xfrm>
            <a:off x="4029993" y="2953142"/>
            <a:ext cx="1241962" cy="1677739"/>
          </a:xfrm>
          <a:prstGeom prst="rect">
            <a:avLst/>
          </a:prstGeom>
        </p:spPr>
      </p:pic>
      <p:pic>
        <p:nvPicPr>
          <p:cNvPr id="6" name="图片 5"/>
          <p:cNvPicPr>
            <a:picLocks noChangeAspect="1"/>
          </p:cNvPicPr>
          <p:nvPr/>
        </p:nvPicPr>
        <p:blipFill>
          <a:blip r:embed="rId4"/>
          <a:stretch>
            <a:fillRect/>
          </a:stretch>
        </p:blipFill>
        <p:spPr>
          <a:xfrm>
            <a:off x="2173813" y="2953142"/>
            <a:ext cx="1329529" cy="1677739"/>
          </a:xfrm>
          <a:prstGeom prst="rect">
            <a:avLst/>
          </a:prstGeom>
        </p:spPr>
      </p:pic>
    </p:spTree>
    <p:extLst>
      <p:ext uri="{BB962C8B-B14F-4D97-AF65-F5344CB8AC3E}">
        <p14:creationId xmlns:p14="http://schemas.microsoft.com/office/powerpoint/2010/main" val="2037658261"/>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dirty="0" smtClean="0">
                <a:solidFill>
                  <a:srgbClr val="778495"/>
                </a:solidFill>
                <a:latin typeface="微软雅黑" panose="020B0503020204020204" pitchFamily="34" charset="-122"/>
                <a:ea typeface="微软雅黑" panose="020B0503020204020204" pitchFamily="34" charset="-122"/>
              </a:rPr>
              <a:t>Google </a:t>
            </a:r>
            <a:r>
              <a:rPr lang="en-US" altLang="zh-CN" sz="2400" dirty="0" err="1" smtClean="0">
                <a:solidFill>
                  <a:srgbClr val="778495"/>
                </a:solidFill>
                <a:latin typeface="微软雅黑" panose="020B0503020204020204" pitchFamily="34" charset="-122"/>
                <a:ea typeface="微软雅黑" panose="020B0503020204020204" pitchFamily="34" charset="-122"/>
              </a:rPr>
              <a:t>BigTable</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17" name="文本占位符 2"/>
          <p:cNvSpPr>
            <a:spLocks noGrp="1"/>
          </p:cNvSpPr>
          <p:nvPr>
            <p:ph type="body" sz="quarter" idx="13"/>
          </p:nvPr>
        </p:nvSpPr>
        <p:spPr>
          <a:xfrm>
            <a:off x="458050" y="771549"/>
            <a:ext cx="8229600" cy="3384377"/>
          </a:xfrm>
        </p:spPr>
        <p:txBody>
          <a:bodyPr>
            <a:noAutofit/>
          </a:bodyPr>
          <a:lstStyle/>
          <a:p>
            <a:r>
              <a:rPr lang="zh-CN" altLang="en-US" sz="2000" dirty="0" smtClean="0">
                <a:latin typeface="+mn-ea"/>
              </a:rPr>
              <a:t>作者： </a:t>
            </a:r>
            <a:r>
              <a:rPr lang="en-US" altLang="zh-CN" sz="2000" dirty="0">
                <a:latin typeface="+mn-ea"/>
              </a:rPr>
              <a:t>Fay Chang, Jeffrey Dean, </a:t>
            </a:r>
            <a:r>
              <a:rPr lang="en-US" altLang="zh-CN" sz="2000" dirty="0" smtClean="0">
                <a:latin typeface="+mn-ea"/>
              </a:rPr>
              <a:t>Sanjay </a:t>
            </a:r>
            <a:r>
              <a:rPr lang="en-US" altLang="zh-CN" sz="2000" dirty="0" err="1" smtClean="0">
                <a:latin typeface="+mn-ea"/>
              </a:rPr>
              <a:t>Ghemawat</a:t>
            </a:r>
            <a:r>
              <a:rPr lang="en-US" altLang="zh-CN" sz="2000" dirty="0">
                <a:latin typeface="+mn-ea"/>
              </a:rPr>
              <a:t>, Wilson C. Hsieh, Deborah </a:t>
            </a:r>
            <a:r>
              <a:rPr lang="en-US" altLang="zh-CN" sz="2000" dirty="0" err="1" smtClean="0">
                <a:latin typeface="+mn-ea"/>
              </a:rPr>
              <a:t>A.Wallach</a:t>
            </a:r>
            <a:r>
              <a:rPr lang="en-US" altLang="zh-CN" sz="2000" dirty="0">
                <a:latin typeface="+mn-ea"/>
              </a:rPr>
              <a:t>, Mike Burrows, </a:t>
            </a:r>
            <a:r>
              <a:rPr lang="en-US" altLang="zh-CN" sz="2000" dirty="0" err="1">
                <a:latin typeface="+mn-ea"/>
              </a:rPr>
              <a:t>Tushar</a:t>
            </a:r>
            <a:r>
              <a:rPr lang="en-US" altLang="zh-CN" sz="2000" dirty="0">
                <a:latin typeface="+mn-ea"/>
              </a:rPr>
              <a:t> </a:t>
            </a:r>
            <a:r>
              <a:rPr lang="en-US" altLang="zh-CN" sz="2000" dirty="0" err="1" smtClean="0">
                <a:latin typeface="+mn-ea"/>
              </a:rPr>
              <a:t>Chandra,Andrew</a:t>
            </a:r>
            <a:r>
              <a:rPr lang="en-US" altLang="zh-CN" sz="2000" dirty="0" smtClean="0">
                <a:latin typeface="+mn-ea"/>
              </a:rPr>
              <a:t> </a:t>
            </a:r>
            <a:r>
              <a:rPr lang="en-US" altLang="zh-CN" sz="2000" dirty="0" err="1">
                <a:latin typeface="+mn-ea"/>
              </a:rPr>
              <a:t>Fikes</a:t>
            </a:r>
            <a:r>
              <a:rPr lang="en-US" altLang="zh-CN" sz="2000" dirty="0">
                <a:latin typeface="+mn-ea"/>
              </a:rPr>
              <a:t>, and Robert E. Gruber</a:t>
            </a:r>
          </a:p>
          <a:p>
            <a:r>
              <a:rPr lang="zh-CN" altLang="en-US" sz="2000" dirty="0" smtClean="0">
                <a:latin typeface="+mn-ea"/>
              </a:rPr>
              <a:t>首次</a:t>
            </a:r>
            <a:r>
              <a:rPr lang="zh-CN" altLang="en-US" sz="2000" dirty="0">
                <a:latin typeface="+mn-ea"/>
              </a:rPr>
              <a:t>发表于</a:t>
            </a:r>
            <a:r>
              <a:rPr lang="en-US" altLang="zh-CN" sz="2000" dirty="0">
                <a:latin typeface="+mn-ea"/>
              </a:rPr>
              <a:t>2006</a:t>
            </a:r>
            <a:r>
              <a:rPr lang="zh-CN" altLang="en-US" sz="2000" dirty="0">
                <a:latin typeface="+mn-ea"/>
              </a:rPr>
              <a:t>年</a:t>
            </a:r>
            <a:r>
              <a:rPr lang="en-US" altLang="zh-CN" sz="2000" dirty="0">
                <a:latin typeface="+mn-ea"/>
              </a:rPr>
              <a:t>11</a:t>
            </a:r>
            <a:r>
              <a:rPr lang="zh-CN" altLang="en-US" sz="2000" dirty="0">
                <a:latin typeface="+mn-ea"/>
              </a:rPr>
              <a:t>月，</a:t>
            </a:r>
            <a:r>
              <a:rPr lang="zh-CN" altLang="en-US" sz="2000" dirty="0" smtClean="0">
                <a:latin typeface="+mn-ea"/>
              </a:rPr>
              <a:t>西雅图</a:t>
            </a:r>
            <a:endParaRPr lang="en-US" altLang="zh-CN" sz="2000" dirty="0" smtClean="0">
              <a:latin typeface="+mn-ea"/>
            </a:endParaRPr>
          </a:p>
          <a:p>
            <a:r>
              <a:rPr lang="zh-CN" altLang="en-US" sz="2000" dirty="0" smtClean="0">
                <a:latin typeface="+mn-ea"/>
              </a:rPr>
              <a:t>第</a:t>
            </a:r>
            <a:r>
              <a:rPr lang="en-US" altLang="zh-CN" sz="2000" dirty="0" smtClean="0">
                <a:latin typeface="+mn-ea"/>
              </a:rPr>
              <a:t>7</a:t>
            </a:r>
            <a:r>
              <a:rPr lang="zh-CN" altLang="en-US" sz="2000" dirty="0" smtClean="0">
                <a:latin typeface="+mn-ea"/>
              </a:rPr>
              <a:t>届</a:t>
            </a:r>
            <a:r>
              <a:rPr lang="en-US" altLang="zh-CN" sz="2000" dirty="0" smtClean="0">
                <a:latin typeface="+mn-ea"/>
              </a:rPr>
              <a:t>USENIX Operating Systems Design and Implementation</a:t>
            </a:r>
          </a:p>
          <a:p>
            <a:r>
              <a:rPr lang="en-US" altLang="zh-CN" sz="2000" dirty="0" err="1">
                <a:solidFill>
                  <a:srgbClr val="000000"/>
                </a:solidFill>
                <a:latin typeface="+mn-ea"/>
                <a:sym typeface="Times New Roman" panose="02020603050405020304" pitchFamily="18" charset="0"/>
              </a:rPr>
              <a:t>同样基于GFS</a:t>
            </a:r>
            <a:endParaRPr lang="zh-CN" altLang="en-US" sz="1400" dirty="0">
              <a:latin typeface="+mn-ea"/>
            </a:endParaRPr>
          </a:p>
          <a:p>
            <a:r>
              <a:rPr lang="zh-CN" altLang="en-US" sz="2000" dirty="0" smtClean="0">
                <a:latin typeface="+mn-ea"/>
              </a:rPr>
              <a:t>同样告诉大家</a:t>
            </a:r>
            <a:r>
              <a:rPr lang="en-US" altLang="zh-CN" sz="2000" dirty="0" smtClean="0">
                <a:latin typeface="+mn-ea"/>
              </a:rPr>
              <a:t>——</a:t>
            </a:r>
            <a:r>
              <a:rPr lang="zh-CN" altLang="en-US" sz="2000" dirty="0" smtClean="0">
                <a:latin typeface="+mn-ea"/>
              </a:rPr>
              <a:t>“这是可行的！”</a:t>
            </a:r>
            <a:endParaRPr lang="en-US" altLang="zh-CN" sz="2000" dirty="0" smtClean="0">
              <a:latin typeface="+mn-ea"/>
            </a:endParaRPr>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spTree>
    <p:extLst>
      <p:ext uri="{BB962C8B-B14F-4D97-AF65-F5344CB8AC3E}">
        <p14:creationId xmlns:p14="http://schemas.microsoft.com/office/powerpoint/2010/main" val="149761714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75391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dirty="0" smtClean="0">
                <a:solidFill>
                  <a:srgbClr val="778495"/>
                </a:solidFill>
                <a:latin typeface="微软雅黑" panose="020B0503020204020204" pitchFamily="34" charset="-122"/>
                <a:ea typeface="微软雅黑" panose="020B0503020204020204" pitchFamily="34" charset="-122"/>
              </a:rPr>
              <a:t>Google</a:t>
            </a:r>
            <a:r>
              <a:rPr lang="zh-CN" altLang="en-US" sz="2400" dirty="0" smtClean="0">
                <a:solidFill>
                  <a:srgbClr val="778495"/>
                </a:solidFill>
                <a:latin typeface="微软雅黑" panose="020B0503020204020204" pitchFamily="34" charset="-122"/>
                <a:ea typeface="微软雅黑" panose="020B0503020204020204" pitchFamily="34" charset="-122"/>
              </a:rPr>
              <a:t>论文与</a:t>
            </a:r>
            <a:r>
              <a:rPr lang="en-US" altLang="zh-CN" sz="2400" dirty="0" smtClean="0">
                <a:solidFill>
                  <a:srgbClr val="778495"/>
                </a:solidFill>
                <a:latin typeface="微软雅黑" panose="020B0503020204020204" pitchFamily="34" charset="-122"/>
                <a:ea typeface="微软雅黑" panose="020B0503020204020204" pitchFamily="34" charset="-122"/>
              </a:rPr>
              <a:t>Apache</a:t>
            </a:r>
            <a:r>
              <a:rPr lang="zh-CN" altLang="en-US" sz="2400" dirty="0" smtClean="0">
                <a:solidFill>
                  <a:srgbClr val="778495"/>
                </a:solidFill>
                <a:latin typeface="微软雅黑" panose="020B0503020204020204" pitchFamily="34" charset="-122"/>
                <a:ea typeface="微软雅黑" panose="020B0503020204020204" pitchFamily="34" charset="-122"/>
              </a:rPr>
              <a:t>项目</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5" name="圆角矩形 4"/>
          <p:cNvSpPr/>
          <p:nvPr/>
        </p:nvSpPr>
        <p:spPr>
          <a:xfrm>
            <a:off x="1969514" y="1160746"/>
            <a:ext cx="1656184" cy="50405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t>GFS</a:t>
            </a:r>
            <a:endParaRPr lang="zh-CN" altLang="en-US" dirty="0"/>
          </a:p>
        </p:txBody>
      </p:sp>
      <p:sp>
        <p:nvSpPr>
          <p:cNvPr id="7" name="圆角矩形 6"/>
          <p:cNvSpPr/>
          <p:nvPr/>
        </p:nvSpPr>
        <p:spPr>
          <a:xfrm>
            <a:off x="1969514" y="1902252"/>
            <a:ext cx="1656184" cy="50405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err="1" smtClean="0"/>
              <a:t>MapReduce</a:t>
            </a:r>
            <a:endParaRPr lang="zh-CN" altLang="en-US" dirty="0"/>
          </a:p>
        </p:txBody>
      </p:sp>
      <p:sp>
        <p:nvSpPr>
          <p:cNvPr id="8" name="圆角矩形 7"/>
          <p:cNvSpPr/>
          <p:nvPr/>
        </p:nvSpPr>
        <p:spPr>
          <a:xfrm>
            <a:off x="1969514" y="2643758"/>
            <a:ext cx="1656184" cy="50405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err="1" smtClean="0"/>
              <a:t>BigTable</a:t>
            </a:r>
            <a:endParaRPr lang="zh-CN" altLang="en-US" dirty="0"/>
          </a:p>
        </p:txBody>
      </p:sp>
      <p:sp>
        <p:nvSpPr>
          <p:cNvPr id="6" name="文本框 5"/>
          <p:cNvSpPr txBox="1"/>
          <p:nvPr/>
        </p:nvSpPr>
        <p:spPr>
          <a:xfrm>
            <a:off x="2168267" y="3389197"/>
            <a:ext cx="1258678" cy="461665"/>
          </a:xfrm>
          <a:prstGeom prst="rect">
            <a:avLst/>
          </a:prstGeom>
          <a:noFill/>
        </p:spPr>
        <p:txBody>
          <a:bodyPr wrap="none" rtlCol="0">
            <a:spAutoFit/>
          </a:bodyPr>
          <a:lstStyle/>
          <a:p>
            <a:r>
              <a:rPr lang="en-US" altLang="zh-CN" sz="2400" dirty="0" smtClean="0">
                <a:solidFill>
                  <a:schemeClr val="tx1">
                    <a:lumMod val="75000"/>
                    <a:lumOff val="25000"/>
                  </a:schemeClr>
                </a:solidFill>
                <a:latin typeface="微软雅黑" panose="020B0503020204020204" pitchFamily="34" charset="-122"/>
                <a:ea typeface="微软雅黑" panose="020B0503020204020204" pitchFamily="34" charset="-122"/>
              </a:rPr>
              <a:t>Google</a:t>
            </a:r>
            <a:endParaRPr lang="zh-CN" altLang="en-US" sz="24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右箭头 8"/>
          <p:cNvSpPr/>
          <p:nvPr/>
        </p:nvSpPr>
        <p:spPr>
          <a:xfrm>
            <a:off x="3625698" y="1286760"/>
            <a:ext cx="792088" cy="252028"/>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3625698" y="2028266"/>
            <a:ext cx="792088" cy="252028"/>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a:off x="3630797" y="2769772"/>
            <a:ext cx="792088" cy="252028"/>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4427984" y="1160746"/>
            <a:ext cx="1656184" cy="504056"/>
          </a:xfrm>
          <a:prstGeom prst="roundRect">
            <a:avLst/>
          </a:prstGeom>
          <a:solidFill>
            <a:schemeClr val="accent5"/>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t>HDFS</a:t>
            </a:r>
            <a:endParaRPr lang="zh-CN" altLang="en-US" dirty="0"/>
          </a:p>
        </p:txBody>
      </p:sp>
      <p:sp>
        <p:nvSpPr>
          <p:cNvPr id="14" name="圆角矩形 13"/>
          <p:cNvSpPr/>
          <p:nvPr/>
        </p:nvSpPr>
        <p:spPr>
          <a:xfrm>
            <a:off x="4427984" y="1902252"/>
            <a:ext cx="1656184" cy="504056"/>
          </a:xfrm>
          <a:prstGeom prst="roundRect">
            <a:avLst/>
          </a:prstGeom>
          <a:solidFill>
            <a:schemeClr val="accent3"/>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err="1" smtClean="0"/>
              <a:t>MapReduce</a:t>
            </a:r>
            <a:endParaRPr lang="zh-CN" altLang="en-US" dirty="0"/>
          </a:p>
        </p:txBody>
      </p:sp>
      <p:sp>
        <p:nvSpPr>
          <p:cNvPr id="15" name="圆角矩形 14"/>
          <p:cNvSpPr/>
          <p:nvPr/>
        </p:nvSpPr>
        <p:spPr>
          <a:xfrm>
            <a:off x="4427984" y="2643758"/>
            <a:ext cx="1656184" cy="504056"/>
          </a:xfrm>
          <a:prstGeom prst="roundRect">
            <a:avLst/>
          </a:prstGeom>
          <a:solidFill>
            <a:schemeClr val="accent3"/>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err="1" smtClean="0"/>
              <a:t>HBase</a:t>
            </a:r>
            <a:endParaRPr lang="zh-CN" altLang="en-US" dirty="0"/>
          </a:p>
        </p:txBody>
      </p:sp>
      <p:sp>
        <p:nvSpPr>
          <p:cNvPr id="16" name="文本框 15"/>
          <p:cNvSpPr txBox="1"/>
          <p:nvPr/>
        </p:nvSpPr>
        <p:spPr>
          <a:xfrm>
            <a:off x="4626737" y="3385264"/>
            <a:ext cx="1281569" cy="461665"/>
          </a:xfrm>
          <a:prstGeom prst="rect">
            <a:avLst/>
          </a:prstGeom>
          <a:noFill/>
        </p:spPr>
        <p:txBody>
          <a:bodyPr wrap="none" rtlCol="0">
            <a:spAutoFit/>
          </a:bodyPr>
          <a:lstStyle/>
          <a:p>
            <a:r>
              <a:rPr lang="en-US" altLang="zh-CN" sz="2400" dirty="0" smtClean="0">
                <a:solidFill>
                  <a:schemeClr val="tx1">
                    <a:lumMod val="75000"/>
                    <a:lumOff val="25000"/>
                  </a:schemeClr>
                </a:solidFill>
                <a:latin typeface="微软雅黑" panose="020B0503020204020204" pitchFamily="34" charset="-122"/>
                <a:ea typeface="微软雅黑" panose="020B0503020204020204" pitchFamily="34" charset="-122"/>
              </a:rPr>
              <a:t>Apache</a:t>
            </a:r>
            <a:endParaRPr lang="zh-CN" altLang="en-US" sz="24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2649197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dirty="0" err="1" smtClean="0">
                <a:solidFill>
                  <a:srgbClr val="778495"/>
                </a:solidFill>
                <a:latin typeface="微软雅黑" panose="020B0503020204020204" pitchFamily="34" charset="-122"/>
                <a:ea typeface="微软雅黑" panose="020B0503020204020204" pitchFamily="34" charset="-122"/>
              </a:rPr>
              <a:t>Hadoop</a:t>
            </a:r>
            <a:r>
              <a:rPr lang="zh-CN" altLang="en-US" sz="2400" dirty="0" smtClean="0">
                <a:solidFill>
                  <a:srgbClr val="778495"/>
                </a:solidFill>
                <a:latin typeface="微软雅黑" panose="020B0503020204020204" pitchFamily="34" charset="-122"/>
                <a:ea typeface="微软雅黑" panose="020B0503020204020204" pitchFamily="34" charset="-122"/>
              </a:rPr>
              <a:t>对企业的意义</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17" name="文本占位符 2"/>
          <p:cNvSpPr>
            <a:spLocks noGrp="1"/>
          </p:cNvSpPr>
          <p:nvPr>
            <p:ph type="body" sz="quarter" idx="13"/>
          </p:nvPr>
        </p:nvSpPr>
        <p:spPr>
          <a:xfrm>
            <a:off x="458050" y="771549"/>
            <a:ext cx="8229600" cy="3384377"/>
          </a:xfrm>
        </p:spPr>
        <p:txBody>
          <a:bodyPr>
            <a:noAutofit/>
          </a:bodyPr>
          <a:lstStyle/>
          <a:p>
            <a:pPr>
              <a:lnSpc>
                <a:spcPct val="150000"/>
              </a:lnSpc>
              <a:spcBef>
                <a:spcPct val="0"/>
              </a:spcBef>
            </a:pPr>
            <a:r>
              <a:rPr lang="en-US" altLang="zh-CN" sz="2000" dirty="0" err="1" smtClean="0">
                <a:solidFill>
                  <a:srgbClr val="000000"/>
                </a:solidFill>
                <a:latin typeface="+mn-ea"/>
                <a:sym typeface="Times New Roman" panose="02020603050405020304" pitchFamily="18" charset="0"/>
              </a:rPr>
              <a:t>可以利用低成本来有效的缩短数据的处理时间</a:t>
            </a:r>
            <a:endParaRPr lang="zh-CN" altLang="en-US" sz="2000" dirty="0">
              <a:solidFill>
                <a:srgbClr val="000000"/>
              </a:solidFill>
              <a:latin typeface="+mn-ea"/>
              <a:sym typeface="Times New Roman" panose="02020603050405020304" pitchFamily="18" charset="0"/>
            </a:endParaRPr>
          </a:p>
          <a:p>
            <a:pPr>
              <a:lnSpc>
                <a:spcPct val="150000"/>
              </a:lnSpc>
              <a:spcBef>
                <a:spcPct val="0"/>
              </a:spcBef>
            </a:pPr>
            <a:r>
              <a:rPr lang="en-US" altLang="zh-CN" sz="2000" dirty="0" err="1">
                <a:solidFill>
                  <a:srgbClr val="000000"/>
                </a:solidFill>
                <a:latin typeface="+mn-ea"/>
                <a:sym typeface="Times New Roman" panose="02020603050405020304" pitchFamily="18" charset="0"/>
              </a:rPr>
              <a:t>在大数据中发掘商业价值</a:t>
            </a:r>
            <a:endParaRPr lang="zh-CN" altLang="en-US" sz="2000" dirty="0">
              <a:solidFill>
                <a:srgbClr val="000000"/>
              </a:solidFill>
              <a:latin typeface="+mn-ea"/>
              <a:sym typeface="Times New Roman" panose="02020603050405020304" pitchFamily="18" charset="0"/>
            </a:endParaRPr>
          </a:p>
          <a:p>
            <a:pPr>
              <a:lnSpc>
                <a:spcPct val="150000"/>
              </a:lnSpc>
              <a:spcBef>
                <a:spcPct val="0"/>
              </a:spcBef>
            </a:pPr>
            <a:r>
              <a:rPr lang="en-US" altLang="zh-CN" sz="2000" dirty="0" err="1" smtClean="0">
                <a:solidFill>
                  <a:srgbClr val="000000"/>
                </a:solidFill>
                <a:latin typeface="+mn-ea"/>
                <a:sym typeface="Times New Roman" panose="02020603050405020304" pitchFamily="18" charset="0"/>
              </a:rPr>
              <a:t>利用</a:t>
            </a:r>
            <a:r>
              <a:rPr lang="en-US" altLang="zh-CN" sz="2000" dirty="0" err="1">
                <a:solidFill>
                  <a:srgbClr val="000000"/>
                </a:solidFill>
                <a:latin typeface="+mn-ea"/>
                <a:sym typeface="Times New Roman" panose="02020603050405020304" pitchFamily="18" charset="0"/>
              </a:rPr>
              <a:t>Hadoop的分布式文件系统，</a:t>
            </a:r>
            <a:r>
              <a:rPr lang="en-US" altLang="zh-CN" sz="2000" dirty="0" err="1" smtClean="0">
                <a:solidFill>
                  <a:srgbClr val="000000"/>
                </a:solidFill>
                <a:latin typeface="+mn-ea"/>
                <a:sym typeface="Times New Roman" panose="02020603050405020304" pitchFamily="18" charset="0"/>
              </a:rPr>
              <a:t>可以快速搭建分布式存储服务</a:t>
            </a:r>
            <a:endParaRPr lang="en-US" altLang="zh-CN" sz="2000" dirty="0" smtClean="0">
              <a:solidFill>
                <a:srgbClr val="000000"/>
              </a:solidFill>
              <a:latin typeface="+mn-ea"/>
              <a:sym typeface="Times New Roman" panose="02020603050405020304" pitchFamily="18" charset="0"/>
            </a:endParaRPr>
          </a:p>
          <a:p>
            <a:pPr>
              <a:lnSpc>
                <a:spcPct val="150000"/>
              </a:lnSpc>
              <a:spcBef>
                <a:spcPct val="0"/>
              </a:spcBef>
            </a:pPr>
            <a:r>
              <a:rPr lang="en-US" altLang="zh-CN" sz="2000" dirty="0" err="1">
                <a:solidFill>
                  <a:srgbClr val="000000"/>
                </a:solidFill>
                <a:latin typeface="+mn-ea"/>
                <a:sym typeface="Times New Roman" panose="02020603050405020304" pitchFamily="18" charset="0"/>
              </a:rPr>
              <a:t>利用Hadoop的分布式运行框架可以迅速的搭建起分布式运算系统</a:t>
            </a:r>
            <a:endParaRPr lang="zh-CN" altLang="en-US" sz="2000" dirty="0">
              <a:solidFill>
                <a:srgbClr val="000000"/>
              </a:solidFill>
              <a:latin typeface="+mn-ea"/>
              <a:sym typeface="Times New Roman" panose="02020603050405020304" pitchFamily="18" charset="0"/>
            </a:endParaRPr>
          </a:p>
          <a:p>
            <a:pPr>
              <a:lnSpc>
                <a:spcPct val="150000"/>
              </a:lnSpc>
              <a:spcBef>
                <a:spcPct val="0"/>
              </a:spcBef>
            </a:pPr>
            <a:endParaRPr lang="zh-CN" altLang="en-US" sz="2000" dirty="0">
              <a:latin typeface="+mn-ea"/>
            </a:endParaRPr>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spTree>
    <p:extLst>
      <p:ext uri="{BB962C8B-B14F-4D97-AF65-F5344CB8AC3E}">
        <p14:creationId xmlns:p14="http://schemas.microsoft.com/office/powerpoint/2010/main" val="2449149651"/>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1"/>
          <p:cNvSpPr txBox="1">
            <a:spLocks/>
          </p:cNvSpPr>
          <p:nvPr/>
        </p:nvSpPr>
        <p:spPr>
          <a:xfrm>
            <a:off x="458050" y="19548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数据源</a:t>
            </a:r>
            <a:endParaRPr lang="en-GB" altLang="zh-CN" sz="2400" dirty="0">
              <a:solidFill>
                <a:srgbClr val="778495"/>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1043608" y="915566"/>
            <a:ext cx="7033416" cy="3382311"/>
          </a:xfrm>
          <a:prstGeom prst="rect">
            <a:avLst/>
          </a:prstGeom>
        </p:spPr>
      </p:pic>
    </p:spTree>
    <p:extLst>
      <p:ext uri="{BB962C8B-B14F-4D97-AF65-F5344CB8AC3E}">
        <p14:creationId xmlns:p14="http://schemas.microsoft.com/office/powerpoint/2010/main" val="415694401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dirty="0" err="1" smtClean="0">
                <a:solidFill>
                  <a:srgbClr val="778495"/>
                </a:solidFill>
                <a:latin typeface="微软雅黑" panose="020B0503020204020204" pitchFamily="34" charset="-122"/>
                <a:ea typeface="微软雅黑" panose="020B0503020204020204" pitchFamily="34" charset="-122"/>
              </a:rPr>
              <a:t>Hadoop</a:t>
            </a:r>
            <a:r>
              <a:rPr lang="zh-CN" altLang="en-US" sz="2400" dirty="0" smtClean="0">
                <a:solidFill>
                  <a:srgbClr val="778495"/>
                </a:solidFill>
                <a:latin typeface="微软雅黑" panose="020B0503020204020204" pitchFamily="34" charset="-122"/>
                <a:ea typeface="微软雅黑" panose="020B0503020204020204" pitchFamily="34" charset="-122"/>
              </a:rPr>
              <a:t>对企业的意义</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sp>
        <p:nvSpPr>
          <p:cNvPr id="6" name="Freeform 3"/>
          <p:cNvSpPr>
            <a:spLocks noChangeArrowheads="1"/>
          </p:cNvSpPr>
          <p:nvPr/>
        </p:nvSpPr>
        <p:spPr bwMode="auto">
          <a:xfrm>
            <a:off x="1085503" y="488154"/>
            <a:ext cx="972567" cy="680718"/>
          </a:xfrm>
          <a:custGeom>
            <a:avLst/>
            <a:gdLst>
              <a:gd name="T0" fmla="*/ 0 w 1296987"/>
              <a:gd name="T1" fmla="*/ 132030 h 792163"/>
              <a:gd name="T2" fmla="*/ 132030 w 1296987"/>
              <a:gd name="T3" fmla="*/ 0 h 792163"/>
              <a:gd name="T4" fmla="*/ 1164956 w 1296987"/>
              <a:gd name="T5" fmla="*/ 0 h 792163"/>
              <a:gd name="T6" fmla="*/ 1296987 w 1296987"/>
              <a:gd name="T7" fmla="*/ 132030 h 792163"/>
              <a:gd name="T8" fmla="*/ 1296987 w 1296987"/>
              <a:gd name="T9" fmla="*/ 660133 h 792163"/>
              <a:gd name="T10" fmla="*/ 1164956 w 1296987"/>
              <a:gd name="T11" fmla="*/ 792163 h 792163"/>
              <a:gd name="T12" fmla="*/ 132030 w 1296987"/>
              <a:gd name="T13" fmla="*/ 792163 h 792163"/>
              <a:gd name="T14" fmla="*/ 0 w 1296987"/>
              <a:gd name="T15" fmla="*/ 660133 h 792163"/>
              <a:gd name="T16" fmla="*/ 0 w 1296987"/>
              <a:gd name="T17" fmla="*/ 132030 h 79216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96987"/>
              <a:gd name="T28" fmla="*/ 0 h 792163"/>
              <a:gd name="T29" fmla="*/ 1296987 w 1296987"/>
              <a:gd name="T30" fmla="*/ 792163 h 79216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96987" h="792163">
                <a:moveTo>
                  <a:pt x="0" y="132030"/>
                </a:moveTo>
                <a:cubicBezTo>
                  <a:pt x="0" y="59112"/>
                  <a:pt x="59111" y="0"/>
                  <a:pt x="132030" y="0"/>
                </a:cubicBezTo>
                <a:lnTo>
                  <a:pt x="1164956" y="0"/>
                </a:lnTo>
                <a:cubicBezTo>
                  <a:pt x="1237875" y="0"/>
                  <a:pt x="1296987" y="59112"/>
                  <a:pt x="1296987" y="132030"/>
                </a:cubicBezTo>
                <a:lnTo>
                  <a:pt x="1296987" y="660133"/>
                </a:lnTo>
                <a:cubicBezTo>
                  <a:pt x="1296987" y="733051"/>
                  <a:pt x="1237875" y="792163"/>
                  <a:pt x="1164956" y="792163"/>
                </a:cubicBezTo>
                <a:lnTo>
                  <a:pt x="132030" y="792163"/>
                </a:lnTo>
                <a:cubicBezTo>
                  <a:pt x="59111" y="792163"/>
                  <a:pt x="0" y="733051"/>
                  <a:pt x="0" y="660133"/>
                </a:cubicBezTo>
                <a:lnTo>
                  <a:pt x="0" y="132030"/>
                </a:lnTo>
              </a:path>
            </a:pathLst>
          </a:custGeom>
          <a:solidFill>
            <a:srgbClr val="BBE0E3"/>
          </a:solidFill>
          <a:ln w="12700">
            <a:solidFill>
              <a:srgbClr val="000000">
                <a:alpha val="0"/>
              </a:srgbClr>
            </a:solidFill>
            <a:miter lim="800000"/>
            <a:headEnd/>
            <a:tailEnd/>
          </a:ln>
        </p:spPr>
        <p:txBody>
          <a:bodyPr anchor="ctr"/>
          <a:lstStyle/>
          <a:p>
            <a:endParaRPr lang="zh-CN" altLang="en-US"/>
          </a:p>
        </p:txBody>
      </p:sp>
      <p:sp>
        <p:nvSpPr>
          <p:cNvPr id="7" name="Freeform 3"/>
          <p:cNvSpPr>
            <a:spLocks noChangeArrowheads="1"/>
          </p:cNvSpPr>
          <p:nvPr/>
        </p:nvSpPr>
        <p:spPr bwMode="auto">
          <a:xfrm>
            <a:off x="1079153" y="488154"/>
            <a:ext cx="972567" cy="687068"/>
          </a:xfrm>
          <a:custGeom>
            <a:avLst/>
            <a:gdLst>
              <a:gd name="T0" fmla="*/ 6350 w 1309686"/>
              <a:gd name="T1" fmla="*/ 138379 h 804862"/>
              <a:gd name="T2" fmla="*/ 138380 w 1309686"/>
              <a:gd name="T3" fmla="*/ 6350 h 804862"/>
              <a:gd name="T4" fmla="*/ 1171326 w 1309686"/>
              <a:gd name="T5" fmla="*/ 6350 h 804862"/>
              <a:gd name="T6" fmla="*/ 1303356 w 1309686"/>
              <a:gd name="T7" fmla="*/ 138379 h 804862"/>
              <a:gd name="T8" fmla="*/ 1303356 w 1309686"/>
              <a:gd name="T9" fmla="*/ 666502 h 804862"/>
              <a:gd name="T10" fmla="*/ 1171326 w 1309686"/>
              <a:gd name="T11" fmla="*/ 798532 h 804862"/>
              <a:gd name="T12" fmla="*/ 138380 w 1309686"/>
              <a:gd name="T13" fmla="*/ 798532 h 804862"/>
              <a:gd name="T14" fmla="*/ 6350 w 1309686"/>
              <a:gd name="T15" fmla="*/ 666502 h 804862"/>
              <a:gd name="T16" fmla="*/ 6350 w 1309686"/>
              <a:gd name="T17" fmla="*/ 138379 h 8048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09686"/>
              <a:gd name="T28" fmla="*/ 0 h 804862"/>
              <a:gd name="T29" fmla="*/ 1309686 w 1309686"/>
              <a:gd name="T30" fmla="*/ 804862 h 80486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09686" h="804862">
                <a:moveTo>
                  <a:pt x="6350" y="138379"/>
                </a:moveTo>
                <a:cubicBezTo>
                  <a:pt x="6350" y="65461"/>
                  <a:pt x="65461" y="6350"/>
                  <a:pt x="138380" y="6350"/>
                </a:cubicBezTo>
                <a:lnTo>
                  <a:pt x="1171306" y="6350"/>
                </a:lnTo>
                <a:cubicBezTo>
                  <a:pt x="1244224" y="6350"/>
                  <a:pt x="1303336" y="65461"/>
                  <a:pt x="1303336" y="138379"/>
                </a:cubicBezTo>
                <a:lnTo>
                  <a:pt x="1303336" y="666482"/>
                </a:lnTo>
                <a:cubicBezTo>
                  <a:pt x="1303336" y="739400"/>
                  <a:pt x="1244224" y="798512"/>
                  <a:pt x="1171306" y="798512"/>
                </a:cubicBezTo>
                <a:lnTo>
                  <a:pt x="138380" y="798512"/>
                </a:lnTo>
                <a:cubicBezTo>
                  <a:pt x="65461" y="798512"/>
                  <a:pt x="6350" y="739400"/>
                  <a:pt x="6350" y="666482"/>
                </a:cubicBezTo>
                <a:lnTo>
                  <a:pt x="6350" y="138379"/>
                </a:lnTo>
              </a:path>
            </a:pathLst>
          </a:custGeom>
          <a:solidFill>
            <a:srgbClr val="000000">
              <a:alpha val="0"/>
            </a:srgbClr>
          </a:solidFill>
          <a:ln w="12700">
            <a:solidFill>
              <a:srgbClr val="000000"/>
            </a:solidFill>
            <a:miter lim="800000"/>
            <a:headEnd/>
            <a:tailEnd/>
          </a:ln>
        </p:spPr>
        <p:txBody>
          <a:bodyPr anchor="ctr"/>
          <a:lstStyle/>
          <a:p>
            <a:endParaRPr lang="zh-CN" altLang="en-US"/>
          </a:p>
        </p:txBody>
      </p:sp>
      <p:sp>
        <p:nvSpPr>
          <p:cNvPr id="8" name="Freeform 3"/>
          <p:cNvSpPr>
            <a:spLocks noChangeArrowheads="1"/>
          </p:cNvSpPr>
          <p:nvPr/>
        </p:nvSpPr>
        <p:spPr bwMode="auto">
          <a:xfrm>
            <a:off x="1085503" y="4337521"/>
            <a:ext cx="1296987" cy="792162"/>
          </a:xfrm>
          <a:custGeom>
            <a:avLst/>
            <a:gdLst>
              <a:gd name="T0" fmla="*/ 0 w 1296987"/>
              <a:gd name="T1" fmla="*/ 132030 h 792162"/>
              <a:gd name="T2" fmla="*/ 132030 w 1296987"/>
              <a:gd name="T3" fmla="*/ 0 h 792162"/>
              <a:gd name="T4" fmla="*/ 1164956 w 1296987"/>
              <a:gd name="T5" fmla="*/ 0 h 792162"/>
              <a:gd name="T6" fmla="*/ 1296987 w 1296987"/>
              <a:gd name="T7" fmla="*/ 132030 h 792162"/>
              <a:gd name="T8" fmla="*/ 1296987 w 1296987"/>
              <a:gd name="T9" fmla="*/ 660132 h 792162"/>
              <a:gd name="T10" fmla="*/ 1164956 w 1296987"/>
              <a:gd name="T11" fmla="*/ 792162 h 792162"/>
              <a:gd name="T12" fmla="*/ 132030 w 1296987"/>
              <a:gd name="T13" fmla="*/ 792162 h 792162"/>
              <a:gd name="T14" fmla="*/ 0 w 1296987"/>
              <a:gd name="T15" fmla="*/ 660132 h 792162"/>
              <a:gd name="T16" fmla="*/ 0 w 1296987"/>
              <a:gd name="T17" fmla="*/ 132030 h 7921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96987"/>
              <a:gd name="T28" fmla="*/ 0 h 792162"/>
              <a:gd name="T29" fmla="*/ 1296987 w 1296987"/>
              <a:gd name="T30" fmla="*/ 792162 h 79216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96987" h="792162">
                <a:moveTo>
                  <a:pt x="0" y="132030"/>
                </a:moveTo>
                <a:cubicBezTo>
                  <a:pt x="0" y="59112"/>
                  <a:pt x="59111" y="0"/>
                  <a:pt x="132030" y="0"/>
                </a:cubicBezTo>
                <a:lnTo>
                  <a:pt x="1164956" y="0"/>
                </a:lnTo>
                <a:cubicBezTo>
                  <a:pt x="1237875" y="0"/>
                  <a:pt x="1296987" y="59112"/>
                  <a:pt x="1296987" y="132030"/>
                </a:cubicBezTo>
                <a:lnTo>
                  <a:pt x="1296987" y="660132"/>
                </a:lnTo>
                <a:cubicBezTo>
                  <a:pt x="1296987" y="733050"/>
                  <a:pt x="1237875" y="792162"/>
                  <a:pt x="1164956" y="792162"/>
                </a:cubicBezTo>
                <a:lnTo>
                  <a:pt x="132030" y="792162"/>
                </a:lnTo>
                <a:cubicBezTo>
                  <a:pt x="59111" y="792162"/>
                  <a:pt x="0" y="733050"/>
                  <a:pt x="0" y="660132"/>
                </a:cubicBezTo>
                <a:lnTo>
                  <a:pt x="0" y="132030"/>
                </a:lnTo>
              </a:path>
            </a:pathLst>
          </a:custGeom>
          <a:solidFill>
            <a:srgbClr val="BBE0E3"/>
          </a:solidFill>
          <a:ln w="12700">
            <a:solidFill>
              <a:srgbClr val="000000">
                <a:alpha val="0"/>
              </a:srgbClr>
            </a:solidFill>
            <a:miter lim="800000"/>
            <a:headEnd/>
            <a:tailEnd/>
          </a:ln>
        </p:spPr>
        <p:txBody>
          <a:bodyPr anchor="ctr"/>
          <a:lstStyle/>
          <a:p>
            <a:endParaRPr lang="zh-CN" altLang="en-US"/>
          </a:p>
        </p:txBody>
      </p:sp>
      <p:sp>
        <p:nvSpPr>
          <p:cNvPr id="9" name="Freeform 3"/>
          <p:cNvSpPr>
            <a:spLocks noChangeArrowheads="1"/>
          </p:cNvSpPr>
          <p:nvPr/>
        </p:nvSpPr>
        <p:spPr bwMode="auto">
          <a:xfrm>
            <a:off x="1079153" y="4331171"/>
            <a:ext cx="1309687" cy="804862"/>
          </a:xfrm>
          <a:custGeom>
            <a:avLst/>
            <a:gdLst>
              <a:gd name="T0" fmla="*/ 6350 w 1309686"/>
              <a:gd name="T1" fmla="*/ 138379 h 804861"/>
              <a:gd name="T2" fmla="*/ 138380 w 1309686"/>
              <a:gd name="T3" fmla="*/ 6350 h 804861"/>
              <a:gd name="T4" fmla="*/ 1171326 w 1309686"/>
              <a:gd name="T5" fmla="*/ 6350 h 804861"/>
              <a:gd name="T6" fmla="*/ 1303356 w 1309686"/>
              <a:gd name="T7" fmla="*/ 138379 h 804861"/>
              <a:gd name="T8" fmla="*/ 1303356 w 1309686"/>
              <a:gd name="T9" fmla="*/ 666501 h 804861"/>
              <a:gd name="T10" fmla="*/ 1171326 w 1309686"/>
              <a:gd name="T11" fmla="*/ 798531 h 804861"/>
              <a:gd name="T12" fmla="*/ 138380 w 1309686"/>
              <a:gd name="T13" fmla="*/ 798531 h 804861"/>
              <a:gd name="T14" fmla="*/ 6350 w 1309686"/>
              <a:gd name="T15" fmla="*/ 666501 h 804861"/>
              <a:gd name="T16" fmla="*/ 6350 w 1309686"/>
              <a:gd name="T17" fmla="*/ 138379 h 8048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09686"/>
              <a:gd name="T28" fmla="*/ 0 h 804861"/>
              <a:gd name="T29" fmla="*/ 1309686 w 1309686"/>
              <a:gd name="T30" fmla="*/ 804861 h 8048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09686" h="804861">
                <a:moveTo>
                  <a:pt x="6350" y="138379"/>
                </a:moveTo>
                <a:cubicBezTo>
                  <a:pt x="6350" y="65461"/>
                  <a:pt x="65461" y="6350"/>
                  <a:pt x="138380" y="6350"/>
                </a:cubicBezTo>
                <a:lnTo>
                  <a:pt x="1171306" y="6350"/>
                </a:lnTo>
                <a:cubicBezTo>
                  <a:pt x="1244224" y="6350"/>
                  <a:pt x="1303336" y="65461"/>
                  <a:pt x="1303336" y="138379"/>
                </a:cubicBezTo>
                <a:lnTo>
                  <a:pt x="1303336" y="666481"/>
                </a:lnTo>
                <a:cubicBezTo>
                  <a:pt x="1303336" y="739399"/>
                  <a:pt x="1244224" y="798511"/>
                  <a:pt x="1171306" y="798511"/>
                </a:cubicBezTo>
                <a:lnTo>
                  <a:pt x="138380" y="798511"/>
                </a:lnTo>
                <a:cubicBezTo>
                  <a:pt x="65461" y="798511"/>
                  <a:pt x="6350" y="739399"/>
                  <a:pt x="6350" y="666481"/>
                </a:cubicBezTo>
                <a:lnTo>
                  <a:pt x="6350" y="138379"/>
                </a:lnTo>
              </a:path>
            </a:pathLst>
          </a:custGeom>
          <a:solidFill>
            <a:srgbClr val="000000">
              <a:alpha val="0"/>
            </a:srgbClr>
          </a:solidFill>
          <a:ln w="12700">
            <a:solidFill>
              <a:srgbClr val="000000"/>
            </a:solidFill>
            <a:miter lim="800000"/>
            <a:headEnd/>
            <a:tailEnd/>
          </a:ln>
        </p:spPr>
        <p:txBody>
          <a:bodyPr anchor="ctr"/>
          <a:lstStyle/>
          <a:p>
            <a:endParaRPr lang="zh-CN" altLang="en-US"/>
          </a:p>
        </p:txBody>
      </p:sp>
      <p:sp>
        <p:nvSpPr>
          <p:cNvPr id="10" name="Freeform 3"/>
          <p:cNvSpPr>
            <a:spLocks noChangeArrowheads="1"/>
          </p:cNvSpPr>
          <p:nvPr/>
        </p:nvSpPr>
        <p:spPr bwMode="auto">
          <a:xfrm>
            <a:off x="1085503" y="1175223"/>
            <a:ext cx="966217" cy="785810"/>
          </a:xfrm>
          <a:custGeom>
            <a:avLst/>
            <a:gdLst>
              <a:gd name="T0" fmla="*/ 0 w 1296987"/>
              <a:gd name="T1" fmla="*/ 132029 h 792161"/>
              <a:gd name="T2" fmla="*/ 132030 w 1296987"/>
              <a:gd name="T3" fmla="*/ 0 h 792161"/>
              <a:gd name="T4" fmla="*/ 1164956 w 1296987"/>
              <a:gd name="T5" fmla="*/ 0 h 792161"/>
              <a:gd name="T6" fmla="*/ 1296987 w 1296987"/>
              <a:gd name="T7" fmla="*/ 132029 h 792161"/>
              <a:gd name="T8" fmla="*/ 1296987 w 1296987"/>
              <a:gd name="T9" fmla="*/ 660150 h 792161"/>
              <a:gd name="T10" fmla="*/ 1164956 w 1296987"/>
              <a:gd name="T11" fmla="*/ 792181 h 792161"/>
              <a:gd name="T12" fmla="*/ 132030 w 1296987"/>
              <a:gd name="T13" fmla="*/ 792181 h 792161"/>
              <a:gd name="T14" fmla="*/ 0 w 1296987"/>
              <a:gd name="T15" fmla="*/ 660150 h 792161"/>
              <a:gd name="T16" fmla="*/ 0 w 1296987"/>
              <a:gd name="T17" fmla="*/ 132029 h 7921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96987"/>
              <a:gd name="T28" fmla="*/ 0 h 792161"/>
              <a:gd name="T29" fmla="*/ 1296987 w 1296987"/>
              <a:gd name="T30" fmla="*/ 792161 h 7921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96987" h="792161">
                <a:moveTo>
                  <a:pt x="0" y="132029"/>
                </a:moveTo>
                <a:cubicBezTo>
                  <a:pt x="0" y="59110"/>
                  <a:pt x="59111" y="0"/>
                  <a:pt x="132030" y="0"/>
                </a:cubicBezTo>
                <a:lnTo>
                  <a:pt x="1164956" y="0"/>
                </a:lnTo>
                <a:cubicBezTo>
                  <a:pt x="1237875" y="0"/>
                  <a:pt x="1296987" y="59110"/>
                  <a:pt x="1296987" y="132029"/>
                </a:cubicBezTo>
                <a:lnTo>
                  <a:pt x="1296987" y="660130"/>
                </a:lnTo>
                <a:cubicBezTo>
                  <a:pt x="1296987" y="733049"/>
                  <a:pt x="1237875" y="792161"/>
                  <a:pt x="1164956" y="792161"/>
                </a:cubicBezTo>
                <a:lnTo>
                  <a:pt x="132030" y="792161"/>
                </a:lnTo>
                <a:cubicBezTo>
                  <a:pt x="59111" y="792161"/>
                  <a:pt x="0" y="733049"/>
                  <a:pt x="0" y="660130"/>
                </a:cubicBezTo>
                <a:lnTo>
                  <a:pt x="0" y="132029"/>
                </a:lnTo>
              </a:path>
            </a:pathLst>
          </a:custGeom>
          <a:solidFill>
            <a:srgbClr val="BBE0E3"/>
          </a:solidFill>
          <a:ln w="12700">
            <a:solidFill>
              <a:srgbClr val="000000">
                <a:alpha val="0"/>
              </a:srgbClr>
            </a:solidFill>
            <a:miter lim="800000"/>
            <a:headEnd/>
            <a:tailEnd/>
          </a:ln>
        </p:spPr>
        <p:txBody>
          <a:bodyPr anchor="ctr"/>
          <a:lstStyle/>
          <a:p>
            <a:endParaRPr lang="zh-CN" altLang="en-US"/>
          </a:p>
        </p:txBody>
      </p:sp>
      <p:sp>
        <p:nvSpPr>
          <p:cNvPr id="11" name="Freeform 3"/>
          <p:cNvSpPr>
            <a:spLocks noChangeArrowheads="1"/>
          </p:cNvSpPr>
          <p:nvPr/>
        </p:nvSpPr>
        <p:spPr bwMode="auto">
          <a:xfrm>
            <a:off x="1079153" y="1175221"/>
            <a:ext cx="978917" cy="792161"/>
          </a:xfrm>
          <a:custGeom>
            <a:avLst/>
            <a:gdLst>
              <a:gd name="T0" fmla="*/ 6350 w 1309686"/>
              <a:gd name="T1" fmla="*/ 138379 h 804861"/>
              <a:gd name="T2" fmla="*/ 138380 w 1309686"/>
              <a:gd name="T3" fmla="*/ 6350 h 804861"/>
              <a:gd name="T4" fmla="*/ 1171326 w 1309686"/>
              <a:gd name="T5" fmla="*/ 6350 h 804861"/>
              <a:gd name="T6" fmla="*/ 1303356 w 1309686"/>
              <a:gd name="T7" fmla="*/ 138379 h 804861"/>
              <a:gd name="T8" fmla="*/ 1303356 w 1309686"/>
              <a:gd name="T9" fmla="*/ 666501 h 804861"/>
              <a:gd name="T10" fmla="*/ 1171326 w 1309686"/>
              <a:gd name="T11" fmla="*/ 798531 h 804861"/>
              <a:gd name="T12" fmla="*/ 138380 w 1309686"/>
              <a:gd name="T13" fmla="*/ 798531 h 804861"/>
              <a:gd name="T14" fmla="*/ 6350 w 1309686"/>
              <a:gd name="T15" fmla="*/ 666501 h 804861"/>
              <a:gd name="T16" fmla="*/ 6350 w 1309686"/>
              <a:gd name="T17" fmla="*/ 138379 h 8048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09686"/>
              <a:gd name="T28" fmla="*/ 0 h 804861"/>
              <a:gd name="T29" fmla="*/ 1309686 w 1309686"/>
              <a:gd name="T30" fmla="*/ 804861 h 8048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09686" h="804861">
                <a:moveTo>
                  <a:pt x="6350" y="138379"/>
                </a:moveTo>
                <a:cubicBezTo>
                  <a:pt x="6350" y="65461"/>
                  <a:pt x="65461" y="6350"/>
                  <a:pt x="138380" y="6350"/>
                </a:cubicBezTo>
                <a:lnTo>
                  <a:pt x="1171306" y="6350"/>
                </a:lnTo>
                <a:cubicBezTo>
                  <a:pt x="1244224" y="6350"/>
                  <a:pt x="1303336" y="65461"/>
                  <a:pt x="1303336" y="138379"/>
                </a:cubicBezTo>
                <a:lnTo>
                  <a:pt x="1303336" y="666481"/>
                </a:lnTo>
                <a:cubicBezTo>
                  <a:pt x="1303336" y="739399"/>
                  <a:pt x="1244224" y="798511"/>
                  <a:pt x="1171306" y="798511"/>
                </a:cubicBezTo>
                <a:lnTo>
                  <a:pt x="138380" y="798511"/>
                </a:lnTo>
                <a:cubicBezTo>
                  <a:pt x="65461" y="798511"/>
                  <a:pt x="6350" y="739399"/>
                  <a:pt x="6350" y="666481"/>
                </a:cubicBezTo>
                <a:lnTo>
                  <a:pt x="6350" y="138379"/>
                </a:lnTo>
              </a:path>
            </a:pathLst>
          </a:custGeom>
          <a:solidFill>
            <a:srgbClr val="000000">
              <a:alpha val="0"/>
            </a:srgbClr>
          </a:solidFill>
          <a:ln w="12700">
            <a:solidFill>
              <a:srgbClr val="000000"/>
            </a:solidFill>
            <a:miter lim="800000"/>
            <a:headEnd/>
            <a:tailEnd/>
          </a:ln>
        </p:spPr>
        <p:txBody>
          <a:bodyPr anchor="ctr"/>
          <a:lstStyle/>
          <a:p>
            <a:endParaRPr lang="zh-CN" altLang="en-US"/>
          </a:p>
        </p:txBody>
      </p:sp>
      <p:sp>
        <p:nvSpPr>
          <p:cNvPr id="12" name="Freeform 3"/>
          <p:cNvSpPr>
            <a:spLocks noChangeArrowheads="1"/>
          </p:cNvSpPr>
          <p:nvPr/>
        </p:nvSpPr>
        <p:spPr bwMode="auto">
          <a:xfrm>
            <a:off x="1085503" y="3545359"/>
            <a:ext cx="1296987" cy="792163"/>
          </a:xfrm>
          <a:custGeom>
            <a:avLst/>
            <a:gdLst>
              <a:gd name="T0" fmla="*/ 0 w 1296987"/>
              <a:gd name="T1" fmla="*/ 132030 h 792162"/>
              <a:gd name="T2" fmla="*/ 132030 w 1296987"/>
              <a:gd name="T3" fmla="*/ 0 h 792162"/>
              <a:gd name="T4" fmla="*/ 1164956 w 1296987"/>
              <a:gd name="T5" fmla="*/ 0 h 792162"/>
              <a:gd name="T6" fmla="*/ 1296987 w 1296987"/>
              <a:gd name="T7" fmla="*/ 132030 h 792162"/>
              <a:gd name="T8" fmla="*/ 1296987 w 1296987"/>
              <a:gd name="T9" fmla="*/ 660153 h 792162"/>
              <a:gd name="T10" fmla="*/ 1164956 w 1296987"/>
              <a:gd name="T11" fmla="*/ 792182 h 792162"/>
              <a:gd name="T12" fmla="*/ 132030 w 1296987"/>
              <a:gd name="T13" fmla="*/ 792182 h 792162"/>
              <a:gd name="T14" fmla="*/ 0 w 1296987"/>
              <a:gd name="T15" fmla="*/ 660153 h 792162"/>
              <a:gd name="T16" fmla="*/ 0 w 1296987"/>
              <a:gd name="T17" fmla="*/ 132030 h 7921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96987"/>
              <a:gd name="T28" fmla="*/ 0 h 792162"/>
              <a:gd name="T29" fmla="*/ 1296987 w 1296987"/>
              <a:gd name="T30" fmla="*/ 792162 h 79216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96987" h="792162">
                <a:moveTo>
                  <a:pt x="0" y="132030"/>
                </a:moveTo>
                <a:cubicBezTo>
                  <a:pt x="0" y="59112"/>
                  <a:pt x="59111" y="0"/>
                  <a:pt x="132030" y="0"/>
                </a:cubicBezTo>
                <a:lnTo>
                  <a:pt x="1164956" y="0"/>
                </a:lnTo>
                <a:cubicBezTo>
                  <a:pt x="1237875" y="0"/>
                  <a:pt x="1296987" y="59112"/>
                  <a:pt x="1296987" y="132030"/>
                </a:cubicBezTo>
                <a:lnTo>
                  <a:pt x="1296987" y="660133"/>
                </a:lnTo>
                <a:cubicBezTo>
                  <a:pt x="1296987" y="733051"/>
                  <a:pt x="1237875" y="792162"/>
                  <a:pt x="1164956" y="792162"/>
                </a:cubicBezTo>
                <a:lnTo>
                  <a:pt x="132030" y="792162"/>
                </a:lnTo>
                <a:cubicBezTo>
                  <a:pt x="59111" y="792162"/>
                  <a:pt x="0" y="733051"/>
                  <a:pt x="0" y="660133"/>
                </a:cubicBezTo>
                <a:lnTo>
                  <a:pt x="0" y="132030"/>
                </a:lnTo>
              </a:path>
            </a:pathLst>
          </a:custGeom>
          <a:solidFill>
            <a:srgbClr val="BBE0E3"/>
          </a:solidFill>
          <a:ln w="12700">
            <a:solidFill>
              <a:srgbClr val="000000">
                <a:alpha val="0"/>
              </a:srgbClr>
            </a:solidFill>
            <a:miter lim="800000"/>
            <a:headEnd/>
            <a:tailEnd/>
          </a:ln>
        </p:spPr>
        <p:txBody>
          <a:bodyPr anchor="ctr"/>
          <a:lstStyle/>
          <a:p>
            <a:endParaRPr lang="zh-CN" altLang="en-US"/>
          </a:p>
        </p:txBody>
      </p:sp>
      <p:sp>
        <p:nvSpPr>
          <p:cNvPr id="13" name="Freeform 3"/>
          <p:cNvSpPr>
            <a:spLocks noChangeArrowheads="1"/>
          </p:cNvSpPr>
          <p:nvPr/>
        </p:nvSpPr>
        <p:spPr bwMode="auto">
          <a:xfrm>
            <a:off x="1079153" y="3539009"/>
            <a:ext cx="1309687" cy="804863"/>
          </a:xfrm>
          <a:custGeom>
            <a:avLst/>
            <a:gdLst>
              <a:gd name="T0" fmla="*/ 6350 w 1309686"/>
              <a:gd name="T1" fmla="*/ 138379 h 804862"/>
              <a:gd name="T2" fmla="*/ 138380 w 1309686"/>
              <a:gd name="T3" fmla="*/ 6350 h 804862"/>
              <a:gd name="T4" fmla="*/ 1171326 w 1309686"/>
              <a:gd name="T5" fmla="*/ 6350 h 804862"/>
              <a:gd name="T6" fmla="*/ 1303356 w 1309686"/>
              <a:gd name="T7" fmla="*/ 138379 h 804862"/>
              <a:gd name="T8" fmla="*/ 1303356 w 1309686"/>
              <a:gd name="T9" fmla="*/ 666502 h 804862"/>
              <a:gd name="T10" fmla="*/ 1171326 w 1309686"/>
              <a:gd name="T11" fmla="*/ 798532 h 804862"/>
              <a:gd name="T12" fmla="*/ 138380 w 1309686"/>
              <a:gd name="T13" fmla="*/ 798532 h 804862"/>
              <a:gd name="T14" fmla="*/ 6350 w 1309686"/>
              <a:gd name="T15" fmla="*/ 666502 h 804862"/>
              <a:gd name="T16" fmla="*/ 6350 w 1309686"/>
              <a:gd name="T17" fmla="*/ 138379 h 8048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09686"/>
              <a:gd name="T28" fmla="*/ 0 h 804862"/>
              <a:gd name="T29" fmla="*/ 1309686 w 1309686"/>
              <a:gd name="T30" fmla="*/ 804862 h 80486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09686" h="804862">
                <a:moveTo>
                  <a:pt x="6350" y="138379"/>
                </a:moveTo>
                <a:cubicBezTo>
                  <a:pt x="6350" y="65461"/>
                  <a:pt x="65461" y="6350"/>
                  <a:pt x="138380" y="6350"/>
                </a:cubicBezTo>
                <a:lnTo>
                  <a:pt x="1171306" y="6350"/>
                </a:lnTo>
                <a:cubicBezTo>
                  <a:pt x="1244224" y="6350"/>
                  <a:pt x="1303336" y="65461"/>
                  <a:pt x="1303336" y="138379"/>
                </a:cubicBezTo>
                <a:lnTo>
                  <a:pt x="1303336" y="666482"/>
                </a:lnTo>
                <a:cubicBezTo>
                  <a:pt x="1303336" y="739400"/>
                  <a:pt x="1244224" y="798512"/>
                  <a:pt x="1171306" y="798512"/>
                </a:cubicBezTo>
                <a:lnTo>
                  <a:pt x="138380" y="798512"/>
                </a:lnTo>
                <a:cubicBezTo>
                  <a:pt x="65461" y="798512"/>
                  <a:pt x="6350" y="739400"/>
                  <a:pt x="6350" y="666482"/>
                </a:cubicBezTo>
                <a:lnTo>
                  <a:pt x="6350" y="138379"/>
                </a:lnTo>
              </a:path>
            </a:pathLst>
          </a:custGeom>
          <a:solidFill>
            <a:srgbClr val="000000">
              <a:alpha val="0"/>
            </a:srgbClr>
          </a:solidFill>
          <a:ln w="12700">
            <a:solidFill>
              <a:srgbClr val="000000"/>
            </a:solidFill>
            <a:miter lim="800000"/>
            <a:headEnd/>
            <a:tailEnd/>
          </a:ln>
        </p:spPr>
        <p:txBody>
          <a:bodyPr anchor="ctr"/>
          <a:lstStyle/>
          <a:p>
            <a:endParaRPr lang="zh-CN" altLang="en-US"/>
          </a:p>
        </p:txBody>
      </p:sp>
      <p:sp>
        <p:nvSpPr>
          <p:cNvPr id="14" name="Freeform 3"/>
          <p:cNvSpPr>
            <a:spLocks noChangeArrowheads="1"/>
          </p:cNvSpPr>
          <p:nvPr/>
        </p:nvSpPr>
        <p:spPr bwMode="auto">
          <a:xfrm>
            <a:off x="1085503" y="1961034"/>
            <a:ext cx="1296987" cy="792163"/>
          </a:xfrm>
          <a:custGeom>
            <a:avLst/>
            <a:gdLst>
              <a:gd name="T0" fmla="*/ 0 w 1296987"/>
              <a:gd name="T1" fmla="*/ 132030 h 792163"/>
              <a:gd name="T2" fmla="*/ 132030 w 1296987"/>
              <a:gd name="T3" fmla="*/ 0 h 792163"/>
              <a:gd name="T4" fmla="*/ 1164956 w 1296987"/>
              <a:gd name="T5" fmla="*/ 0 h 792163"/>
              <a:gd name="T6" fmla="*/ 1296987 w 1296987"/>
              <a:gd name="T7" fmla="*/ 132030 h 792163"/>
              <a:gd name="T8" fmla="*/ 1296987 w 1296987"/>
              <a:gd name="T9" fmla="*/ 660133 h 792163"/>
              <a:gd name="T10" fmla="*/ 1164956 w 1296987"/>
              <a:gd name="T11" fmla="*/ 792163 h 792163"/>
              <a:gd name="T12" fmla="*/ 132030 w 1296987"/>
              <a:gd name="T13" fmla="*/ 792163 h 792163"/>
              <a:gd name="T14" fmla="*/ 0 w 1296987"/>
              <a:gd name="T15" fmla="*/ 660133 h 792163"/>
              <a:gd name="T16" fmla="*/ 0 w 1296987"/>
              <a:gd name="T17" fmla="*/ 132030 h 79216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96987"/>
              <a:gd name="T28" fmla="*/ 0 h 792163"/>
              <a:gd name="T29" fmla="*/ 1296987 w 1296987"/>
              <a:gd name="T30" fmla="*/ 792163 h 79216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96987" h="792163">
                <a:moveTo>
                  <a:pt x="0" y="132030"/>
                </a:moveTo>
                <a:cubicBezTo>
                  <a:pt x="0" y="59112"/>
                  <a:pt x="59111" y="0"/>
                  <a:pt x="132030" y="0"/>
                </a:cubicBezTo>
                <a:lnTo>
                  <a:pt x="1164956" y="0"/>
                </a:lnTo>
                <a:cubicBezTo>
                  <a:pt x="1237875" y="0"/>
                  <a:pt x="1296987" y="59112"/>
                  <a:pt x="1296987" y="132030"/>
                </a:cubicBezTo>
                <a:lnTo>
                  <a:pt x="1296987" y="660133"/>
                </a:lnTo>
                <a:cubicBezTo>
                  <a:pt x="1296987" y="733051"/>
                  <a:pt x="1237875" y="792163"/>
                  <a:pt x="1164956" y="792163"/>
                </a:cubicBezTo>
                <a:lnTo>
                  <a:pt x="132030" y="792163"/>
                </a:lnTo>
                <a:cubicBezTo>
                  <a:pt x="59111" y="792163"/>
                  <a:pt x="0" y="733051"/>
                  <a:pt x="0" y="660133"/>
                </a:cubicBezTo>
                <a:lnTo>
                  <a:pt x="0" y="132030"/>
                </a:lnTo>
              </a:path>
            </a:pathLst>
          </a:custGeom>
          <a:solidFill>
            <a:srgbClr val="BBE0E3"/>
          </a:solidFill>
          <a:ln w="12700">
            <a:solidFill>
              <a:srgbClr val="000000">
                <a:alpha val="0"/>
              </a:srgbClr>
            </a:solidFill>
            <a:miter lim="800000"/>
            <a:headEnd/>
            <a:tailEnd/>
          </a:ln>
        </p:spPr>
        <p:txBody>
          <a:bodyPr anchor="ctr"/>
          <a:lstStyle/>
          <a:p>
            <a:endParaRPr lang="zh-CN" altLang="en-US"/>
          </a:p>
        </p:txBody>
      </p:sp>
      <p:sp>
        <p:nvSpPr>
          <p:cNvPr id="15" name="Freeform 3"/>
          <p:cNvSpPr>
            <a:spLocks noChangeArrowheads="1"/>
          </p:cNvSpPr>
          <p:nvPr/>
        </p:nvSpPr>
        <p:spPr bwMode="auto">
          <a:xfrm>
            <a:off x="1079153" y="1954684"/>
            <a:ext cx="1309687" cy="804863"/>
          </a:xfrm>
          <a:custGeom>
            <a:avLst/>
            <a:gdLst>
              <a:gd name="T0" fmla="*/ 6350 w 1309686"/>
              <a:gd name="T1" fmla="*/ 138379 h 804862"/>
              <a:gd name="T2" fmla="*/ 138380 w 1309686"/>
              <a:gd name="T3" fmla="*/ 6350 h 804862"/>
              <a:gd name="T4" fmla="*/ 1171326 w 1309686"/>
              <a:gd name="T5" fmla="*/ 6350 h 804862"/>
              <a:gd name="T6" fmla="*/ 1303356 w 1309686"/>
              <a:gd name="T7" fmla="*/ 138379 h 804862"/>
              <a:gd name="T8" fmla="*/ 1303356 w 1309686"/>
              <a:gd name="T9" fmla="*/ 666502 h 804862"/>
              <a:gd name="T10" fmla="*/ 1171326 w 1309686"/>
              <a:gd name="T11" fmla="*/ 798532 h 804862"/>
              <a:gd name="T12" fmla="*/ 138380 w 1309686"/>
              <a:gd name="T13" fmla="*/ 798532 h 804862"/>
              <a:gd name="T14" fmla="*/ 6350 w 1309686"/>
              <a:gd name="T15" fmla="*/ 666502 h 804862"/>
              <a:gd name="T16" fmla="*/ 6350 w 1309686"/>
              <a:gd name="T17" fmla="*/ 138379 h 8048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09686"/>
              <a:gd name="T28" fmla="*/ 0 h 804862"/>
              <a:gd name="T29" fmla="*/ 1309686 w 1309686"/>
              <a:gd name="T30" fmla="*/ 804862 h 80486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09686" h="804862">
                <a:moveTo>
                  <a:pt x="6350" y="138379"/>
                </a:moveTo>
                <a:cubicBezTo>
                  <a:pt x="6350" y="65461"/>
                  <a:pt x="65461" y="6350"/>
                  <a:pt x="138380" y="6350"/>
                </a:cubicBezTo>
                <a:lnTo>
                  <a:pt x="1171306" y="6350"/>
                </a:lnTo>
                <a:cubicBezTo>
                  <a:pt x="1244224" y="6350"/>
                  <a:pt x="1303336" y="65461"/>
                  <a:pt x="1303336" y="138379"/>
                </a:cubicBezTo>
                <a:lnTo>
                  <a:pt x="1303336" y="666482"/>
                </a:lnTo>
                <a:cubicBezTo>
                  <a:pt x="1303336" y="739400"/>
                  <a:pt x="1244224" y="798512"/>
                  <a:pt x="1171306" y="798512"/>
                </a:cubicBezTo>
                <a:lnTo>
                  <a:pt x="138380" y="798512"/>
                </a:lnTo>
                <a:cubicBezTo>
                  <a:pt x="65461" y="798512"/>
                  <a:pt x="6350" y="739400"/>
                  <a:pt x="6350" y="666482"/>
                </a:cubicBezTo>
                <a:lnTo>
                  <a:pt x="6350" y="138379"/>
                </a:lnTo>
              </a:path>
            </a:pathLst>
          </a:custGeom>
          <a:solidFill>
            <a:srgbClr val="000000">
              <a:alpha val="0"/>
            </a:srgbClr>
          </a:solidFill>
          <a:ln w="12700">
            <a:solidFill>
              <a:srgbClr val="000000"/>
            </a:solidFill>
            <a:miter lim="800000"/>
            <a:headEnd/>
            <a:tailEnd/>
          </a:ln>
        </p:spPr>
        <p:txBody>
          <a:bodyPr anchor="ctr"/>
          <a:lstStyle/>
          <a:p>
            <a:endParaRPr lang="zh-CN" altLang="en-US"/>
          </a:p>
        </p:txBody>
      </p:sp>
      <p:sp>
        <p:nvSpPr>
          <p:cNvPr id="16" name="Freeform 3"/>
          <p:cNvSpPr>
            <a:spLocks noChangeArrowheads="1"/>
          </p:cNvSpPr>
          <p:nvPr/>
        </p:nvSpPr>
        <p:spPr bwMode="auto">
          <a:xfrm>
            <a:off x="1085503" y="2753196"/>
            <a:ext cx="1296987" cy="792162"/>
          </a:xfrm>
          <a:custGeom>
            <a:avLst/>
            <a:gdLst>
              <a:gd name="T0" fmla="*/ 0 w 1296987"/>
              <a:gd name="T1" fmla="*/ 132029 h 792161"/>
              <a:gd name="T2" fmla="*/ 132030 w 1296987"/>
              <a:gd name="T3" fmla="*/ 0 h 792161"/>
              <a:gd name="T4" fmla="*/ 1164956 w 1296987"/>
              <a:gd name="T5" fmla="*/ 0 h 792161"/>
              <a:gd name="T6" fmla="*/ 1296987 w 1296987"/>
              <a:gd name="T7" fmla="*/ 132029 h 792161"/>
              <a:gd name="T8" fmla="*/ 1296987 w 1296987"/>
              <a:gd name="T9" fmla="*/ 660152 h 792161"/>
              <a:gd name="T10" fmla="*/ 1164956 w 1296987"/>
              <a:gd name="T11" fmla="*/ 792181 h 792161"/>
              <a:gd name="T12" fmla="*/ 132030 w 1296987"/>
              <a:gd name="T13" fmla="*/ 792181 h 792161"/>
              <a:gd name="T14" fmla="*/ 0 w 1296987"/>
              <a:gd name="T15" fmla="*/ 660152 h 792161"/>
              <a:gd name="T16" fmla="*/ 0 w 1296987"/>
              <a:gd name="T17" fmla="*/ 132029 h 7921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96987"/>
              <a:gd name="T28" fmla="*/ 0 h 792161"/>
              <a:gd name="T29" fmla="*/ 1296987 w 1296987"/>
              <a:gd name="T30" fmla="*/ 792161 h 7921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96987" h="792161">
                <a:moveTo>
                  <a:pt x="0" y="132029"/>
                </a:moveTo>
                <a:cubicBezTo>
                  <a:pt x="0" y="59112"/>
                  <a:pt x="59111" y="0"/>
                  <a:pt x="132030" y="0"/>
                </a:cubicBezTo>
                <a:lnTo>
                  <a:pt x="1164956" y="0"/>
                </a:lnTo>
                <a:cubicBezTo>
                  <a:pt x="1237875" y="0"/>
                  <a:pt x="1296987" y="59112"/>
                  <a:pt x="1296987" y="132029"/>
                </a:cubicBezTo>
                <a:lnTo>
                  <a:pt x="1296987" y="660132"/>
                </a:lnTo>
                <a:cubicBezTo>
                  <a:pt x="1296987" y="733050"/>
                  <a:pt x="1237875" y="792161"/>
                  <a:pt x="1164956" y="792161"/>
                </a:cubicBezTo>
                <a:lnTo>
                  <a:pt x="132030" y="792161"/>
                </a:lnTo>
                <a:cubicBezTo>
                  <a:pt x="59111" y="792161"/>
                  <a:pt x="0" y="733050"/>
                  <a:pt x="0" y="660132"/>
                </a:cubicBezTo>
                <a:lnTo>
                  <a:pt x="0" y="132029"/>
                </a:lnTo>
              </a:path>
            </a:pathLst>
          </a:custGeom>
          <a:solidFill>
            <a:srgbClr val="BBE0E3"/>
          </a:solidFill>
          <a:ln w="12700">
            <a:solidFill>
              <a:srgbClr val="000000">
                <a:alpha val="0"/>
              </a:srgbClr>
            </a:solidFill>
            <a:miter lim="800000"/>
            <a:headEnd/>
            <a:tailEnd/>
          </a:ln>
        </p:spPr>
        <p:txBody>
          <a:bodyPr anchor="ctr"/>
          <a:lstStyle/>
          <a:p>
            <a:endParaRPr lang="zh-CN" altLang="en-US"/>
          </a:p>
        </p:txBody>
      </p:sp>
      <p:sp>
        <p:nvSpPr>
          <p:cNvPr id="18" name="Freeform 3"/>
          <p:cNvSpPr>
            <a:spLocks noChangeArrowheads="1"/>
          </p:cNvSpPr>
          <p:nvPr/>
        </p:nvSpPr>
        <p:spPr bwMode="auto">
          <a:xfrm>
            <a:off x="1079153" y="2746846"/>
            <a:ext cx="1309687" cy="804862"/>
          </a:xfrm>
          <a:custGeom>
            <a:avLst/>
            <a:gdLst>
              <a:gd name="T0" fmla="*/ 6350 w 1309686"/>
              <a:gd name="T1" fmla="*/ 138379 h 804862"/>
              <a:gd name="T2" fmla="*/ 138380 w 1309686"/>
              <a:gd name="T3" fmla="*/ 6350 h 804862"/>
              <a:gd name="T4" fmla="*/ 1171326 w 1309686"/>
              <a:gd name="T5" fmla="*/ 6350 h 804862"/>
              <a:gd name="T6" fmla="*/ 1303356 w 1309686"/>
              <a:gd name="T7" fmla="*/ 138379 h 804862"/>
              <a:gd name="T8" fmla="*/ 1303356 w 1309686"/>
              <a:gd name="T9" fmla="*/ 666481 h 804862"/>
              <a:gd name="T10" fmla="*/ 1171326 w 1309686"/>
              <a:gd name="T11" fmla="*/ 798512 h 804862"/>
              <a:gd name="T12" fmla="*/ 138380 w 1309686"/>
              <a:gd name="T13" fmla="*/ 798512 h 804862"/>
              <a:gd name="T14" fmla="*/ 6350 w 1309686"/>
              <a:gd name="T15" fmla="*/ 666481 h 804862"/>
              <a:gd name="T16" fmla="*/ 6350 w 1309686"/>
              <a:gd name="T17" fmla="*/ 138379 h 8048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09686"/>
              <a:gd name="T28" fmla="*/ 0 h 804862"/>
              <a:gd name="T29" fmla="*/ 1309686 w 1309686"/>
              <a:gd name="T30" fmla="*/ 804862 h 80486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09686" h="804862">
                <a:moveTo>
                  <a:pt x="6350" y="138379"/>
                </a:moveTo>
                <a:cubicBezTo>
                  <a:pt x="6350" y="65461"/>
                  <a:pt x="65461" y="6350"/>
                  <a:pt x="138380" y="6350"/>
                </a:cubicBezTo>
                <a:lnTo>
                  <a:pt x="1171306" y="6350"/>
                </a:lnTo>
                <a:cubicBezTo>
                  <a:pt x="1244224" y="6350"/>
                  <a:pt x="1303336" y="65461"/>
                  <a:pt x="1303336" y="138379"/>
                </a:cubicBezTo>
                <a:lnTo>
                  <a:pt x="1303336" y="666481"/>
                </a:lnTo>
                <a:cubicBezTo>
                  <a:pt x="1303336" y="739400"/>
                  <a:pt x="1244224" y="798512"/>
                  <a:pt x="1171306" y="798512"/>
                </a:cubicBezTo>
                <a:lnTo>
                  <a:pt x="138380" y="798512"/>
                </a:lnTo>
                <a:cubicBezTo>
                  <a:pt x="65461" y="798512"/>
                  <a:pt x="6350" y="739400"/>
                  <a:pt x="6350" y="666481"/>
                </a:cubicBezTo>
                <a:lnTo>
                  <a:pt x="6350" y="138379"/>
                </a:lnTo>
              </a:path>
            </a:pathLst>
          </a:custGeom>
          <a:solidFill>
            <a:srgbClr val="000000">
              <a:alpha val="0"/>
            </a:srgbClr>
          </a:solidFill>
          <a:ln w="12700">
            <a:solidFill>
              <a:srgbClr val="000000"/>
            </a:solidFill>
            <a:miter lim="800000"/>
            <a:headEnd/>
            <a:tailEnd/>
          </a:ln>
        </p:spPr>
        <p:txBody>
          <a:bodyPr anchor="ctr"/>
          <a:lstStyle/>
          <a:p>
            <a:endParaRPr lang="zh-CN" altLang="en-US"/>
          </a:p>
        </p:txBody>
      </p:sp>
      <p:sp>
        <p:nvSpPr>
          <p:cNvPr id="19" name="Freeform 3"/>
          <p:cNvSpPr>
            <a:spLocks noChangeArrowheads="1"/>
          </p:cNvSpPr>
          <p:nvPr/>
        </p:nvSpPr>
        <p:spPr bwMode="auto">
          <a:xfrm>
            <a:off x="2534888" y="1992783"/>
            <a:ext cx="4172863" cy="1081088"/>
          </a:xfrm>
          <a:custGeom>
            <a:avLst/>
            <a:gdLst>
              <a:gd name="T0" fmla="*/ 0 w 1079500"/>
              <a:gd name="T1" fmla="*/ 270271 h 1081086"/>
              <a:gd name="T2" fmla="*/ 539750 w 1079500"/>
              <a:gd name="T3" fmla="*/ 270271 h 1081086"/>
              <a:gd name="T4" fmla="*/ 539750 w 1079500"/>
              <a:gd name="T5" fmla="*/ 0 h 1081086"/>
              <a:gd name="T6" fmla="*/ 1079500 w 1079500"/>
              <a:gd name="T7" fmla="*/ 540563 h 1081086"/>
              <a:gd name="T8" fmla="*/ 539750 w 1079500"/>
              <a:gd name="T9" fmla="*/ 1081117 h 1081086"/>
              <a:gd name="T10" fmla="*/ 539750 w 1079500"/>
              <a:gd name="T11" fmla="*/ 810842 h 1081086"/>
              <a:gd name="T12" fmla="*/ 0 w 1079500"/>
              <a:gd name="T13" fmla="*/ 810842 h 1081086"/>
              <a:gd name="T14" fmla="*/ 0 w 1079500"/>
              <a:gd name="T15" fmla="*/ 270271 h 1081086"/>
              <a:gd name="T16" fmla="*/ 0 60000 65536"/>
              <a:gd name="T17" fmla="*/ 0 60000 65536"/>
              <a:gd name="T18" fmla="*/ 0 60000 65536"/>
              <a:gd name="T19" fmla="*/ 0 60000 65536"/>
              <a:gd name="T20" fmla="*/ 0 60000 65536"/>
              <a:gd name="T21" fmla="*/ 0 60000 65536"/>
              <a:gd name="T22" fmla="*/ 0 60000 65536"/>
              <a:gd name="T23" fmla="*/ 0 60000 65536"/>
              <a:gd name="T24" fmla="*/ 0 w 1079500"/>
              <a:gd name="T25" fmla="*/ 0 h 1081086"/>
              <a:gd name="T26" fmla="*/ 1079500 w 1079500"/>
              <a:gd name="T27" fmla="*/ 1081086 h 10810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79500" h="1081086">
                <a:moveTo>
                  <a:pt x="0" y="270271"/>
                </a:moveTo>
                <a:lnTo>
                  <a:pt x="539750" y="270271"/>
                </a:lnTo>
                <a:lnTo>
                  <a:pt x="539750" y="0"/>
                </a:lnTo>
                <a:lnTo>
                  <a:pt x="1079500" y="540543"/>
                </a:lnTo>
                <a:lnTo>
                  <a:pt x="539750" y="1081086"/>
                </a:lnTo>
                <a:lnTo>
                  <a:pt x="539750" y="810815"/>
                </a:lnTo>
                <a:lnTo>
                  <a:pt x="0" y="810815"/>
                </a:lnTo>
                <a:lnTo>
                  <a:pt x="0" y="270271"/>
                </a:lnTo>
              </a:path>
            </a:pathLst>
          </a:custGeom>
          <a:solidFill>
            <a:srgbClr val="BBE0E3"/>
          </a:solidFill>
          <a:ln w="12700">
            <a:solidFill>
              <a:srgbClr val="000000">
                <a:alpha val="0"/>
              </a:srgbClr>
            </a:solidFill>
            <a:miter lim="800000"/>
            <a:headEnd/>
            <a:tailEnd/>
          </a:ln>
        </p:spPr>
        <p:txBody>
          <a:bodyPr anchor="ctr"/>
          <a:lstStyle/>
          <a:p>
            <a:endParaRPr lang="zh-CN" altLang="en-US"/>
          </a:p>
        </p:txBody>
      </p:sp>
      <p:sp>
        <p:nvSpPr>
          <p:cNvPr id="20" name="Freeform 3"/>
          <p:cNvSpPr>
            <a:spLocks noChangeArrowheads="1"/>
          </p:cNvSpPr>
          <p:nvPr/>
        </p:nvSpPr>
        <p:spPr bwMode="auto">
          <a:xfrm>
            <a:off x="2528538" y="1974273"/>
            <a:ext cx="4203701" cy="1121823"/>
          </a:xfrm>
          <a:custGeom>
            <a:avLst/>
            <a:gdLst>
              <a:gd name="T0" fmla="*/ 6350 w 1092199"/>
              <a:gd name="T1" fmla="*/ 276621 h 1093787"/>
              <a:gd name="T2" fmla="*/ 546120 w 1092199"/>
              <a:gd name="T3" fmla="*/ 276621 h 1093787"/>
              <a:gd name="T4" fmla="*/ 546120 w 1092199"/>
              <a:gd name="T5" fmla="*/ 6350 h 1093787"/>
              <a:gd name="T6" fmla="*/ 1085869 w 1092199"/>
              <a:gd name="T7" fmla="*/ 546905 h 1093787"/>
              <a:gd name="T8" fmla="*/ 546120 w 1092199"/>
              <a:gd name="T9" fmla="*/ 1087447 h 1093787"/>
              <a:gd name="T10" fmla="*/ 546120 w 1092199"/>
              <a:gd name="T11" fmla="*/ 817175 h 1093787"/>
              <a:gd name="T12" fmla="*/ 6350 w 1092199"/>
              <a:gd name="T13" fmla="*/ 817175 h 1093787"/>
              <a:gd name="T14" fmla="*/ 6350 w 1092199"/>
              <a:gd name="T15" fmla="*/ 276621 h 1093787"/>
              <a:gd name="T16" fmla="*/ 0 60000 65536"/>
              <a:gd name="T17" fmla="*/ 0 60000 65536"/>
              <a:gd name="T18" fmla="*/ 0 60000 65536"/>
              <a:gd name="T19" fmla="*/ 0 60000 65536"/>
              <a:gd name="T20" fmla="*/ 0 60000 65536"/>
              <a:gd name="T21" fmla="*/ 0 60000 65536"/>
              <a:gd name="T22" fmla="*/ 0 60000 65536"/>
              <a:gd name="T23" fmla="*/ 0 60000 65536"/>
              <a:gd name="T24" fmla="*/ 0 w 1092199"/>
              <a:gd name="T25" fmla="*/ 0 h 1093787"/>
              <a:gd name="T26" fmla="*/ 1092199 w 1092199"/>
              <a:gd name="T27" fmla="*/ 1093787 h 10937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92199" h="1093787">
                <a:moveTo>
                  <a:pt x="6350" y="276621"/>
                </a:moveTo>
                <a:lnTo>
                  <a:pt x="546100" y="276621"/>
                </a:lnTo>
                <a:lnTo>
                  <a:pt x="546100" y="6350"/>
                </a:lnTo>
                <a:lnTo>
                  <a:pt x="1085849" y="546894"/>
                </a:lnTo>
                <a:lnTo>
                  <a:pt x="546100" y="1087436"/>
                </a:lnTo>
                <a:lnTo>
                  <a:pt x="546100" y="817164"/>
                </a:lnTo>
                <a:lnTo>
                  <a:pt x="6350" y="817164"/>
                </a:lnTo>
                <a:lnTo>
                  <a:pt x="6350" y="276621"/>
                </a:lnTo>
              </a:path>
            </a:pathLst>
          </a:custGeom>
          <a:solidFill>
            <a:srgbClr val="000000">
              <a:alpha val="0"/>
            </a:srgbClr>
          </a:solidFill>
          <a:ln w="12700">
            <a:solidFill>
              <a:srgbClr val="000000"/>
            </a:solidFill>
            <a:miter lim="800000"/>
            <a:headEnd/>
            <a:tailEnd/>
          </a:ln>
        </p:spPr>
        <p:txBody>
          <a:bodyPr anchor="ctr"/>
          <a:lstStyle/>
          <a:p>
            <a:endParaRPr lang="zh-CN" altLang="en-US"/>
          </a:p>
        </p:txBody>
      </p:sp>
      <p:sp>
        <p:nvSpPr>
          <p:cNvPr id="21" name="Freeform 3"/>
          <p:cNvSpPr>
            <a:spLocks noChangeArrowheads="1"/>
          </p:cNvSpPr>
          <p:nvPr/>
        </p:nvSpPr>
        <p:spPr bwMode="auto">
          <a:xfrm>
            <a:off x="6779866" y="640234"/>
            <a:ext cx="1104504" cy="584199"/>
          </a:xfrm>
          <a:custGeom>
            <a:avLst/>
            <a:gdLst>
              <a:gd name="T0" fmla="*/ 0 w 1439860"/>
              <a:gd name="T1" fmla="*/ 132029 h 792161"/>
              <a:gd name="T2" fmla="*/ 132030 w 1439860"/>
              <a:gd name="T3" fmla="*/ 0 h 792161"/>
              <a:gd name="T4" fmla="*/ 1307882 w 1439860"/>
              <a:gd name="T5" fmla="*/ 0 h 792161"/>
              <a:gd name="T6" fmla="*/ 1439911 w 1439860"/>
              <a:gd name="T7" fmla="*/ 132029 h 792161"/>
              <a:gd name="T8" fmla="*/ 1439911 w 1439860"/>
              <a:gd name="T9" fmla="*/ 660163 h 792161"/>
              <a:gd name="T10" fmla="*/ 1307882 w 1439860"/>
              <a:gd name="T11" fmla="*/ 792192 h 792161"/>
              <a:gd name="T12" fmla="*/ 132030 w 1439860"/>
              <a:gd name="T13" fmla="*/ 792192 h 792161"/>
              <a:gd name="T14" fmla="*/ 0 w 1439860"/>
              <a:gd name="T15" fmla="*/ 660163 h 792161"/>
              <a:gd name="T16" fmla="*/ 0 w 1439860"/>
              <a:gd name="T17" fmla="*/ 132029 h 7921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39860"/>
              <a:gd name="T28" fmla="*/ 0 h 792161"/>
              <a:gd name="T29" fmla="*/ 1439860 w 1439860"/>
              <a:gd name="T30" fmla="*/ 792161 h 7921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39860" h="792161">
                <a:moveTo>
                  <a:pt x="0" y="132029"/>
                </a:moveTo>
                <a:cubicBezTo>
                  <a:pt x="0" y="59112"/>
                  <a:pt x="59111" y="0"/>
                  <a:pt x="132030" y="0"/>
                </a:cubicBezTo>
                <a:lnTo>
                  <a:pt x="1307831" y="0"/>
                </a:lnTo>
                <a:cubicBezTo>
                  <a:pt x="1380750" y="0"/>
                  <a:pt x="1439860" y="59112"/>
                  <a:pt x="1439860" y="132029"/>
                </a:cubicBezTo>
                <a:lnTo>
                  <a:pt x="1439860" y="660132"/>
                </a:lnTo>
                <a:cubicBezTo>
                  <a:pt x="1439860" y="733050"/>
                  <a:pt x="1380750" y="792161"/>
                  <a:pt x="1307831" y="792161"/>
                </a:cubicBezTo>
                <a:lnTo>
                  <a:pt x="132030" y="792161"/>
                </a:lnTo>
                <a:cubicBezTo>
                  <a:pt x="59111" y="792161"/>
                  <a:pt x="0" y="733050"/>
                  <a:pt x="0" y="660132"/>
                </a:cubicBezTo>
                <a:lnTo>
                  <a:pt x="0" y="132029"/>
                </a:lnTo>
              </a:path>
            </a:pathLst>
          </a:custGeom>
          <a:solidFill>
            <a:srgbClr val="BBE0E3"/>
          </a:solidFill>
          <a:ln w="12700">
            <a:solidFill>
              <a:srgbClr val="000000">
                <a:alpha val="0"/>
              </a:srgbClr>
            </a:solidFill>
            <a:miter lim="800000"/>
            <a:headEnd/>
            <a:tailEnd/>
          </a:ln>
        </p:spPr>
        <p:txBody>
          <a:bodyPr anchor="ctr"/>
          <a:lstStyle/>
          <a:p>
            <a:endParaRPr lang="zh-CN" altLang="en-US"/>
          </a:p>
        </p:txBody>
      </p:sp>
      <p:sp>
        <p:nvSpPr>
          <p:cNvPr id="22" name="Freeform 3"/>
          <p:cNvSpPr>
            <a:spLocks noChangeArrowheads="1"/>
          </p:cNvSpPr>
          <p:nvPr/>
        </p:nvSpPr>
        <p:spPr bwMode="auto">
          <a:xfrm>
            <a:off x="6732241" y="627534"/>
            <a:ext cx="1152128" cy="596899"/>
          </a:xfrm>
          <a:custGeom>
            <a:avLst/>
            <a:gdLst>
              <a:gd name="T0" fmla="*/ 6350 w 1452561"/>
              <a:gd name="T1" fmla="*/ 138379 h 804861"/>
              <a:gd name="T2" fmla="*/ 138379 w 1452561"/>
              <a:gd name="T3" fmla="*/ 6350 h 804861"/>
              <a:gd name="T4" fmla="*/ 1314212 w 1452561"/>
              <a:gd name="T5" fmla="*/ 6350 h 804861"/>
              <a:gd name="T6" fmla="*/ 1446242 w 1452561"/>
              <a:gd name="T7" fmla="*/ 138379 h 804861"/>
              <a:gd name="T8" fmla="*/ 1446242 w 1452561"/>
              <a:gd name="T9" fmla="*/ 666512 h 804861"/>
              <a:gd name="T10" fmla="*/ 1314212 w 1452561"/>
              <a:gd name="T11" fmla="*/ 798542 h 804861"/>
              <a:gd name="T12" fmla="*/ 138379 w 1452561"/>
              <a:gd name="T13" fmla="*/ 798542 h 804861"/>
              <a:gd name="T14" fmla="*/ 6350 w 1452561"/>
              <a:gd name="T15" fmla="*/ 666512 h 804861"/>
              <a:gd name="T16" fmla="*/ 6350 w 1452561"/>
              <a:gd name="T17" fmla="*/ 138379 h 8048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52561"/>
              <a:gd name="T28" fmla="*/ 0 h 804861"/>
              <a:gd name="T29" fmla="*/ 1452561 w 1452561"/>
              <a:gd name="T30" fmla="*/ 804861 h 8048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52561" h="804861">
                <a:moveTo>
                  <a:pt x="6350" y="138379"/>
                </a:moveTo>
                <a:cubicBezTo>
                  <a:pt x="6350" y="65461"/>
                  <a:pt x="65461" y="6350"/>
                  <a:pt x="138379" y="6350"/>
                </a:cubicBezTo>
                <a:lnTo>
                  <a:pt x="1314181" y="6350"/>
                </a:lnTo>
                <a:cubicBezTo>
                  <a:pt x="1387099" y="6350"/>
                  <a:pt x="1446211" y="65461"/>
                  <a:pt x="1446211" y="138379"/>
                </a:cubicBezTo>
                <a:lnTo>
                  <a:pt x="1446211" y="666481"/>
                </a:lnTo>
                <a:cubicBezTo>
                  <a:pt x="1446211" y="739399"/>
                  <a:pt x="1387099" y="798511"/>
                  <a:pt x="1314181" y="798511"/>
                </a:cubicBezTo>
                <a:lnTo>
                  <a:pt x="138379" y="798511"/>
                </a:lnTo>
                <a:cubicBezTo>
                  <a:pt x="65461" y="798511"/>
                  <a:pt x="6350" y="739399"/>
                  <a:pt x="6350" y="666481"/>
                </a:cubicBezTo>
                <a:lnTo>
                  <a:pt x="6350" y="138379"/>
                </a:lnTo>
              </a:path>
            </a:pathLst>
          </a:custGeom>
          <a:solidFill>
            <a:srgbClr val="000000">
              <a:alpha val="0"/>
            </a:srgbClr>
          </a:solidFill>
          <a:ln w="12700">
            <a:solidFill>
              <a:srgbClr val="000000"/>
            </a:solidFill>
            <a:miter lim="800000"/>
            <a:headEnd/>
            <a:tailEnd/>
          </a:ln>
        </p:spPr>
        <p:txBody>
          <a:bodyPr anchor="ctr"/>
          <a:lstStyle/>
          <a:p>
            <a:endParaRPr lang="zh-CN" altLang="en-US"/>
          </a:p>
        </p:txBody>
      </p:sp>
      <p:sp>
        <p:nvSpPr>
          <p:cNvPr id="23" name="Freeform 3"/>
          <p:cNvSpPr>
            <a:spLocks noChangeArrowheads="1"/>
          </p:cNvSpPr>
          <p:nvPr/>
        </p:nvSpPr>
        <p:spPr bwMode="auto">
          <a:xfrm>
            <a:off x="6756053" y="1524735"/>
            <a:ext cx="1104504" cy="686975"/>
          </a:xfrm>
          <a:custGeom>
            <a:avLst/>
            <a:gdLst>
              <a:gd name="T0" fmla="*/ 0 w 1439860"/>
              <a:gd name="T1" fmla="*/ 132030 h 792163"/>
              <a:gd name="T2" fmla="*/ 132030 w 1439860"/>
              <a:gd name="T3" fmla="*/ 0 h 792163"/>
              <a:gd name="T4" fmla="*/ 1307882 w 1439860"/>
              <a:gd name="T5" fmla="*/ 0 h 792163"/>
              <a:gd name="T6" fmla="*/ 1439911 w 1439860"/>
              <a:gd name="T7" fmla="*/ 132030 h 792163"/>
              <a:gd name="T8" fmla="*/ 1439911 w 1439860"/>
              <a:gd name="T9" fmla="*/ 660122 h 792163"/>
              <a:gd name="T10" fmla="*/ 1307882 w 1439860"/>
              <a:gd name="T11" fmla="*/ 792152 h 792163"/>
              <a:gd name="T12" fmla="*/ 132030 w 1439860"/>
              <a:gd name="T13" fmla="*/ 792152 h 792163"/>
              <a:gd name="T14" fmla="*/ 0 w 1439860"/>
              <a:gd name="T15" fmla="*/ 660122 h 792163"/>
              <a:gd name="T16" fmla="*/ 0 w 1439860"/>
              <a:gd name="T17" fmla="*/ 132030 h 79216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39860"/>
              <a:gd name="T28" fmla="*/ 0 h 792163"/>
              <a:gd name="T29" fmla="*/ 1439860 w 1439860"/>
              <a:gd name="T30" fmla="*/ 792163 h 79216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39860" h="792163">
                <a:moveTo>
                  <a:pt x="0" y="132030"/>
                </a:moveTo>
                <a:cubicBezTo>
                  <a:pt x="0" y="59112"/>
                  <a:pt x="59111" y="0"/>
                  <a:pt x="132030" y="0"/>
                </a:cubicBezTo>
                <a:lnTo>
                  <a:pt x="1307831" y="0"/>
                </a:lnTo>
                <a:cubicBezTo>
                  <a:pt x="1380750" y="0"/>
                  <a:pt x="1439860" y="59112"/>
                  <a:pt x="1439860" y="132030"/>
                </a:cubicBezTo>
                <a:lnTo>
                  <a:pt x="1439860" y="660133"/>
                </a:lnTo>
                <a:cubicBezTo>
                  <a:pt x="1439860" y="733051"/>
                  <a:pt x="1380750" y="792163"/>
                  <a:pt x="1307831" y="792163"/>
                </a:cubicBezTo>
                <a:lnTo>
                  <a:pt x="132030" y="792163"/>
                </a:lnTo>
                <a:cubicBezTo>
                  <a:pt x="59111" y="792163"/>
                  <a:pt x="0" y="733051"/>
                  <a:pt x="0" y="660133"/>
                </a:cubicBezTo>
                <a:lnTo>
                  <a:pt x="0" y="132030"/>
                </a:lnTo>
              </a:path>
            </a:pathLst>
          </a:custGeom>
          <a:solidFill>
            <a:srgbClr val="BBE0E3"/>
          </a:solidFill>
          <a:ln w="12700">
            <a:solidFill>
              <a:srgbClr val="000000">
                <a:alpha val="0"/>
              </a:srgbClr>
            </a:solidFill>
            <a:miter lim="800000"/>
            <a:headEnd/>
            <a:tailEnd/>
          </a:ln>
        </p:spPr>
        <p:txBody>
          <a:bodyPr anchor="ctr"/>
          <a:lstStyle/>
          <a:p>
            <a:endParaRPr lang="zh-CN" altLang="en-US"/>
          </a:p>
        </p:txBody>
      </p:sp>
      <p:sp>
        <p:nvSpPr>
          <p:cNvPr id="24" name="Freeform 3"/>
          <p:cNvSpPr>
            <a:spLocks noChangeArrowheads="1"/>
          </p:cNvSpPr>
          <p:nvPr/>
        </p:nvSpPr>
        <p:spPr bwMode="auto">
          <a:xfrm>
            <a:off x="6773515" y="1531294"/>
            <a:ext cx="1110854" cy="693325"/>
          </a:xfrm>
          <a:custGeom>
            <a:avLst/>
            <a:gdLst>
              <a:gd name="T0" fmla="*/ 6350 w 1452561"/>
              <a:gd name="T1" fmla="*/ 138379 h 804862"/>
              <a:gd name="T2" fmla="*/ 138379 w 1452561"/>
              <a:gd name="T3" fmla="*/ 6350 h 804862"/>
              <a:gd name="T4" fmla="*/ 1314212 w 1452561"/>
              <a:gd name="T5" fmla="*/ 6350 h 804862"/>
              <a:gd name="T6" fmla="*/ 1446242 w 1452561"/>
              <a:gd name="T7" fmla="*/ 138379 h 804862"/>
              <a:gd name="T8" fmla="*/ 1446242 w 1452561"/>
              <a:gd name="T9" fmla="*/ 666491 h 804862"/>
              <a:gd name="T10" fmla="*/ 1314212 w 1452561"/>
              <a:gd name="T11" fmla="*/ 798521 h 804862"/>
              <a:gd name="T12" fmla="*/ 138379 w 1452561"/>
              <a:gd name="T13" fmla="*/ 798521 h 804862"/>
              <a:gd name="T14" fmla="*/ 6350 w 1452561"/>
              <a:gd name="T15" fmla="*/ 666491 h 804862"/>
              <a:gd name="T16" fmla="*/ 6350 w 1452561"/>
              <a:gd name="T17" fmla="*/ 138379 h 8048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52561"/>
              <a:gd name="T28" fmla="*/ 0 h 804862"/>
              <a:gd name="T29" fmla="*/ 1452561 w 1452561"/>
              <a:gd name="T30" fmla="*/ 804862 h 80486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52561" h="804862">
                <a:moveTo>
                  <a:pt x="6350" y="138379"/>
                </a:moveTo>
                <a:cubicBezTo>
                  <a:pt x="6350" y="65461"/>
                  <a:pt x="65461" y="6350"/>
                  <a:pt x="138379" y="6350"/>
                </a:cubicBezTo>
                <a:lnTo>
                  <a:pt x="1314181" y="6350"/>
                </a:lnTo>
                <a:cubicBezTo>
                  <a:pt x="1387099" y="6350"/>
                  <a:pt x="1446211" y="65461"/>
                  <a:pt x="1446211" y="138379"/>
                </a:cubicBezTo>
                <a:lnTo>
                  <a:pt x="1446211" y="666482"/>
                </a:lnTo>
                <a:cubicBezTo>
                  <a:pt x="1446211" y="739400"/>
                  <a:pt x="1387099" y="798512"/>
                  <a:pt x="1314181" y="798512"/>
                </a:cubicBezTo>
                <a:lnTo>
                  <a:pt x="138379" y="798512"/>
                </a:lnTo>
                <a:cubicBezTo>
                  <a:pt x="65461" y="798512"/>
                  <a:pt x="6350" y="739400"/>
                  <a:pt x="6350" y="666482"/>
                </a:cubicBezTo>
                <a:lnTo>
                  <a:pt x="6350" y="138379"/>
                </a:lnTo>
              </a:path>
            </a:pathLst>
          </a:custGeom>
          <a:solidFill>
            <a:srgbClr val="000000">
              <a:alpha val="0"/>
            </a:srgbClr>
          </a:solidFill>
          <a:ln w="12700">
            <a:solidFill>
              <a:srgbClr val="000000"/>
            </a:solidFill>
            <a:miter lim="800000"/>
            <a:headEnd/>
            <a:tailEnd/>
          </a:ln>
        </p:spPr>
        <p:txBody>
          <a:bodyPr anchor="ctr"/>
          <a:lstStyle/>
          <a:p>
            <a:endParaRPr lang="zh-CN" altLang="en-US"/>
          </a:p>
        </p:txBody>
      </p:sp>
      <p:sp>
        <p:nvSpPr>
          <p:cNvPr id="25" name="Freeform 3"/>
          <p:cNvSpPr>
            <a:spLocks noChangeArrowheads="1"/>
          </p:cNvSpPr>
          <p:nvPr/>
        </p:nvSpPr>
        <p:spPr bwMode="auto">
          <a:xfrm>
            <a:off x="6779866" y="2473472"/>
            <a:ext cx="1104504" cy="754062"/>
          </a:xfrm>
          <a:custGeom>
            <a:avLst/>
            <a:gdLst>
              <a:gd name="T0" fmla="*/ 0 w 1439860"/>
              <a:gd name="T1" fmla="*/ 132030 h 792163"/>
              <a:gd name="T2" fmla="*/ 132030 w 1439860"/>
              <a:gd name="T3" fmla="*/ 0 h 792163"/>
              <a:gd name="T4" fmla="*/ 1307882 w 1439860"/>
              <a:gd name="T5" fmla="*/ 0 h 792163"/>
              <a:gd name="T6" fmla="*/ 1439911 w 1439860"/>
              <a:gd name="T7" fmla="*/ 132030 h 792163"/>
              <a:gd name="T8" fmla="*/ 1439911 w 1439860"/>
              <a:gd name="T9" fmla="*/ 660122 h 792163"/>
              <a:gd name="T10" fmla="*/ 1307882 w 1439860"/>
              <a:gd name="T11" fmla="*/ 792152 h 792163"/>
              <a:gd name="T12" fmla="*/ 132030 w 1439860"/>
              <a:gd name="T13" fmla="*/ 792152 h 792163"/>
              <a:gd name="T14" fmla="*/ 0 w 1439860"/>
              <a:gd name="T15" fmla="*/ 660122 h 792163"/>
              <a:gd name="T16" fmla="*/ 0 w 1439860"/>
              <a:gd name="T17" fmla="*/ 132030 h 79216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39860"/>
              <a:gd name="T28" fmla="*/ 0 h 792163"/>
              <a:gd name="T29" fmla="*/ 1439860 w 1439860"/>
              <a:gd name="T30" fmla="*/ 792163 h 79216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39860" h="792163">
                <a:moveTo>
                  <a:pt x="0" y="132030"/>
                </a:moveTo>
                <a:cubicBezTo>
                  <a:pt x="0" y="59112"/>
                  <a:pt x="59111" y="0"/>
                  <a:pt x="132030" y="0"/>
                </a:cubicBezTo>
                <a:lnTo>
                  <a:pt x="1307831" y="0"/>
                </a:lnTo>
                <a:cubicBezTo>
                  <a:pt x="1380750" y="0"/>
                  <a:pt x="1439860" y="59112"/>
                  <a:pt x="1439860" y="132030"/>
                </a:cubicBezTo>
                <a:lnTo>
                  <a:pt x="1439860" y="660133"/>
                </a:lnTo>
                <a:cubicBezTo>
                  <a:pt x="1439860" y="733051"/>
                  <a:pt x="1380750" y="792163"/>
                  <a:pt x="1307831" y="792163"/>
                </a:cubicBezTo>
                <a:lnTo>
                  <a:pt x="132030" y="792163"/>
                </a:lnTo>
                <a:cubicBezTo>
                  <a:pt x="59111" y="792163"/>
                  <a:pt x="0" y="733051"/>
                  <a:pt x="0" y="660133"/>
                </a:cubicBezTo>
                <a:lnTo>
                  <a:pt x="0" y="132030"/>
                </a:lnTo>
              </a:path>
            </a:pathLst>
          </a:custGeom>
          <a:solidFill>
            <a:srgbClr val="BBE0E3"/>
          </a:solidFill>
          <a:ln w="12700">
            <a:solidFill>
              <a:srgbClr val="000000">
                <a:alpha val="0"/>
              </a:srgbClr>
            </a:solidFill>
            <a:miter lim="800000"/>
            <a:headEnd/>
            <a:tailEnd/>
          </a:ln>
        </p:spPr>
        <p:txBody>
          <a:bodyPr anchor="ctr"/>
          <a:lstStyle/>
          <a:p>
            <a:endParaRPr lang="zh-CN" altLang="en-US"/>
          </a:p>
        </p:txBody>
      </p:sp>
      <p:sp>
        <p:nvSpPr>
          <p:cNvPr id="26" name="Freeform 3"/>
          <p:cNvSpPr>
            <a:spLocks noChangeArrowheads="1"/>
          </p:cNvSpPr>
          <p:nvPr/>
        </p:nvSpPr>
        <p:spPr bwMode="auto">
          <a:xfrm>
            <a:off x="6793083" y="2478085"/>
            <a:ext cx="1110854" cy="760412"/>
          </a:xfrm>
          <a:custGeom>
            <a:avLst/>
            <a:gdLst>
              <a:gd name="T0" fmla="*/ 6350 w 1452561"/>
              <a:gd name="T1" fmla="*/ 138379 h 804862"/>
              <a:gd name="T2" fmla="*/ 138379 w 1452561"/>
              <a:gd name="T3" fmla="*/ 6350 h 804862"/>
              <a:gd name="T4" fmla="*/ 1314212 w 1452561"/>
              <a:gd name="T5" fmla="*/ 6350 h 804862"/>
              <a:gd name="T6" fmla="*/ 1446242 w 1452561"/>
              <a:gd name="T7" fmla="*/ 138379 h 804862"/>
              <a:gd name="T8" fmla="*/ 1446242 w 1452561"/>
              <a:gd name="T9" fmla="*/ 666491 h 804862"/>
              <a:gd name="T10" fmla="*/ 1314212 w 1452561"/>
              <a:gd name="T11" fmla="*/ 798521 h 804862"/>
              <a:gd name="T12" fmla="*/ 138379 w 1452561"/>
              <a:gd name="T13" fmla="*/ 798521 h 804862"/>
              <a:gd name="T14" fmla="*/ 6350 w 1452561"/>
              <a:gd name="T15" fmla="*/ 666491 h 804862"/>
              <a:gd name="T16" fmla="*/ 6350 w 1452561"/>
              <a:gd name="T17" fmla="*/ 138379 h 8048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52561"/>
              <a:gd name="T28" fmla="*/ 0 h 804862"/>
              <a:gd name="T29" fmla="*/ 1452561 w 1452561"/>
              <a:gd name="T30" fmla="*/ 804862 h 80486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52561" h="804862">
                <a:moveTo>
                  <a:pt x="6350" y="138379"/>
                </a:moveTo>
                <a:cubicBezTo>
                  <a:pt x="6350" y="65461"/>
                  <a:pt x="65461" y="6350"/>
                  <a:pt x="138379" y="6350"/>
                </a:cubicBezTo>
                <a:lnTo>
                  <a:pt x="1314181" y="6350"/>
                </a:lnTo>
                <a:cubicBezTo>
                  <a:pt x="1387099" y="6350"/>
                  <a:pt x="1446211" y="65461"/>
                  <a:pt x="1446211" y="138379"/>
                </a:cubicBezTo>
                <a:lnTo>
                  <a:pt x="1446211" y="666482"/>
                </a:lnTo>
                <a:cubicBezTo>
                  <a:pt x="1446211" y="739400"/>
                  <a:pt x="1387099" y="798512"/>
                  <a:pt x="1314181" y="798512"/>
                </a:cubicBezTo>
                <a:lnTo>
                  <a:pt x="138379" y="798512"/>
                </a:lnTo>
                <a:cubicBezTo>
                  <a:pt x="65461" y="798512"/>
                  <a:pt x="6350" y="739400"/>
                  <a:pt x="6350" y="666482"/>
                </a:cubicBezTo>
                <a:lnTo>
                  <a:pt x="6350" y="138379"/>
                </a:lnTo>
              </a:path>
            </a:pathLst>
          </a:custGeom>
          <a:solidFill>
            <a:srgbClr val="000000">
              <a:alpha val="0"/>
            </a:srgbClr>
          </a:solidFill>
          <a:ln w="12700">
            <a:solidFill>
              <a:srgbClr val="000000"/>
            </a:solidFill>
            <a:miter lim="800000"/>
            <a:headEnd/>
            <a:tailEnd/>
          </a:ln>
        </p:spPr>
        <p:txBody>
          <a:bodyPr anchor="ctr"/>
          <a:lstStyle/>
          <a:p>
            <a:endParaRPr lang="zh-CN" altLang="en-US"/>
          </a:p>
        </p:txBody>
      </p:sp>
      <p:sp>
        <p:nvSpPr>
          <p:cNvPr id="27" name="Freeform 3"/>
          <p:cNvSpPr>
            <a:spLocks noChangeArrowheads="1"/>
          </p:cNvSpPr>
          <p:nvPr/>
        </p:nvSpPr>
        <p:spPr bwMode="auto">
          <a:xfrm>
            <a:off x="6807493" y="3545358"/>
            <a:ext cx="1104504" cy="707331"/>
          </a:xfrm>
          <a:custGeom>
            <a:avLst/>
            <a:gdLst>
              <a:gd name="T0" fmla="*/ 0 w 1439860"/>
              <a:gd name="T1" fmla="*/ 132030 h 792162"/>
              <a:gd name="T2" fmla="*/ 132030 w 1439860"/>
              <a:gd name="T3" fmla="*/ 0 h 792162"/>
              <a:gd name="T4" fmla="*/ 1307882 w 1439860"/>
              <a:gd name="T5" fmla="*/ 0 h 792162"/>
              <a:gd name="T6" fmla="*/ 1439911 w 1439860"/>
              <a:gd name="T7" fmla="*/ 132030 h 792162"/>
              <a:gd name="T8" fmla="*/ 1439911 w 1439860"/>
              <a:gd name="T9" fmla="*/ 660143 h 792162"/>
              <a:gd name="T10" fmla="*/ 1307882 w 1439860"/>
              <a:gd name="T11" fmla="*/ 792173 h 792162"/>
              <a:gd name="T12" fmla="*/ 132030 w 1439860"/>
              <a:gd name="T13" fmla="*/ 792173 h 792162"/>
              <a:gd name="T14" fmla="*/ 0 w 1439860"/>
              <a:gd name="T15" fmla="*/ 660143 h 792162"/>
              <a:gd name="T16" fmla="*/ 0 w 1439860"/>
              <a:gd name="T17" fmla="*/ 132030 h 7921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39860"/>
              <a:gd name="T28" fmla="*/ 0 h 792162"/>
              <a:gd name="T29" fmla="*/ 1439860 w 1439860"/>
              <a:gd name="T30" fmla="*/ 792162 h 79216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39860" h="792162">
                <a:moveTo>
                  <a:pt x="0" y="132030"/>
                </a:moveTo>
                <a:cubicBezTo>
                  <a:pt x="0" y="59112"/>
                  <a:pt x="59111" y="0"/>
                  <a:pt x="132030" y="0"/>
                </a:cubicBezTo>
                <a:lnTo>
                  <a:pt x="1307831" y="0"/>
                </a:lnTo>
                <a:cubicBezTo>
                  <a:pt x="1380750" y="0"/>
                  <a:pt x="1439860" y="59112"/>
                  <a:pt x="1439860" y="132030"/>
                </a:cubicBezTo>
                <a:lnTo>
                  <a:pt x="1439860" y="660132"/>
                </a:lnTo>
                <a:cubicBezTo>
                  <a:pt x="1439860" y="733050"/>
                  <a:pt x="1380750" y="792162"/>
                  <a:pt x="1307831" y="792162"/>
                </a:cubicBezTo>
                <a:lnTo>
                  <a:pt x="132030" y="792162"/>
                </a:lnTo>
                <a:cubicBezTo>
                  <a:pt x="59111" y="792162"/>
                  <a:pt x="0" y="733050"/>
                  <a:pt x="0" y="660132"/>
                </a:cubicBezTo>
                <a:lnTo>
                  <a:pt x="0" y="132030"/>
                </a:lnTo>
              </a:path>
            </a:pathLst>
          </a:custGeom>
          <a:solidFill>
            <a:srgbClr val="BBE0E3"/>
          </a:solidFill>
          <a:ln w="12700">
            <a:solidFill>
              <a:srgbClr val="000000">
                <a:alpha val="0"/>
              </a:srgbClr>
            </a:solidFill>
            <a:miter lim="800000"/>
            <a:headEnd/>
            <a:tailEnd/>
          </a:ln>
        </p:spPr>
        <p:txBody>
          <a:bodyPr anchor="ctr"/>
          <a:lstStyle/>
          <a:p>
            <a:endParaRPr lang="zh-CN" altLang="en-US"/>
          </a:p>
        </p:txBody>
      </p:sp>
      <p:sp>
        <p:nvSpPr>
          <p:cNvPr id="28" name="Freeform 3"/>
          <p:cNvSpPr>
            <a:spLocks noChangeArrowheads="1"/>
          </p:cNvSpPr>
          <p:nvPr/>
        </p:nvSpPr>
        <p:spPr bwMode="auto">
          <a:xfrm>
            <a:off x="6779866" y="3537967"/>
            <a:ext cx="1110854" cy="713680"/>
          </a:xfrm>
          <a:custGeom>
            <a:avLst/>
            <a:gdLst>
              <a:gd name="T0" fmla="*/ 6350 w 1452561"/>
              <a:gd name="T1" fmla="*/ 138379 h 804861"/>
              <a:gd name="T2" fmla="*/ 138379 w 1452561"/>
              <a:gd name="T3" fmla="*/ 6350 h 804861"/>
              <a:gd name="T4" fmla="*/ 1314212 w 1452561"/>
              <a:gd name="T5" fmla="*/ 6350 h 804861"/>
              <a:gd name="T6" fmla="*/ 1446242 w 1452561"/>
              <a:gd name="T7" fmla="*/ 138379 h 804861"/>
              <a:gd name="T8" fmla="*/ 1446242 w 1452561"/>
              <a:gd name="T9" fmla="*/ 666512 h 804861"/>
              <a:gd name="T10" fmla="*/ 1314212 w 1452561"/>
              <a:gd name="T11" fmla="*/ 798542 h 804861"/>
              <a:gd name="T12" fmla="*/ 138379 w 1452561"/>
              <a:gd name="T13" fmla="*/ 798542 h 804861"/>
              <a:gd name="T14" fmla="*/ 6350 w 1452561"/>
              <a:gd name="T15" fmla="*/ 666512 h 804861"/>
              <a:gd name="T16" fmla="*/ 6350 w 1452561"/>
              <a:gd name="T17" fmla="*/ 138379 h 8048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52561"/>
              <a:gd name="T28" fmla="*/ 0 h 804861"/>
              <a:gd name="T29" fmla="*/ 1452561 w 1452561"/>
              <a:gd name="T30" fmla="*/ 804861 h 8048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52561" h="804861">
                <a:moveTo>
                  <a:pt x="6350" y="138379"/>
                </a:moveTo>
                <a:cubicBezTo>
                  <a:pt x="6350" y="65461"/>
                  <a:pt x="65461" y="6350"/>
                  <a:pt x="138379" y="6350"/>
                </a:cubicBezTo>
                <a:lnTo>
                  <a:pt x="1314181" y="6350"/>
                </a:lnTo>
                <a:cubicBezTo>
                  <a:pt x="1387099" y="6350"/>
                  <a:pt x="1446211" y="65461"/>
                  <a:pt x="1446211" y="138379"/>
                </a:cubicBezTo>
                <a:lnTo>
                  <a:pt x="1446211" y="666481"/>
                </a:lnTo>
                <a:cubicBezTo>
                  <a:pt x="1446211" y="739400"/>
                  <a:pt x="1387099" y="798511"/>
                  <a:pt x="1314181" y="798511"/>
                </a:cubicBezTo>
                <a:lnTo>
                  <a:pt x="138379" y="798511"/>
                </a:lnTo>
                <a:cubicBezTo>
                  <a:pt x="65461" y="798511"/>
                  <a:pt x="6350" y="739400"/>
                  <a:pt x="6350" y="666481"/>
                </a:cubicBezTo>
                <a:lnTo>
                  <a:pt x="6350" y="138379"/>
                </a:lnTo>
              </a:path>
            </a:pathLst>
          </a:custGeom>
          <a:solidFill>
            <a:srgbClr val="000000">
              <a:alpha val="0"/>
            </a:srgbClr>
          </a:solidFill>
          <a:ln w="12700">
            <a:solidFill>
              <a:srgbClr val="000000"/>
            </a:solidFill>
            <a:miter lim="800000"/>
            <a:headEnd/>
            <a:tailEnd/>
          </a:ln>
        </p:spPr>
        <p:txBody>
          <a:bodyPr anchor="ctr"/>
          <a:lstStyle/>
          <a:p>
            <a:endParaRPr lang="zh-CN" altLang="en-US"/>
          </a:p>
        </p:txBody>
      </p:sp>
      <p:pic>
        <p:nvPicPr>
          <p:cNvPr id="2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258" y="1227791"/>
            <a:ext cx="1896264" cy="612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258" y="3128396"/>
            <a:ext cx="1896264" cy="583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
          <p:cNvSpPr>
            <a:spLocks noChangeArrowheads="1"/>
          </p:cNvSpPr>
          <p:nvPr/>
        </p:nvSpPr>
        <p:spPr bwMode="auto">
          <a:xfrm>
            <a:off x="1323061" y="577129"/>
            <a:ext cx="998537" cy="4496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800"/>
              </a:lnSpc>
              <a:spcBef>
                <a:spcPct val="0"/>
              </a:spcBef>
              <a:buNone/>
            </a:pPr>
            <a:r>
              <a:rPr lang="en-US" altLang="zh-CN" sz="1800" dirty="0" err="1">
                <a:solidFill>
                  <a:srgbClr val="000000"/>
                </a:solidFill>
                <a:sym typeface="Times New Roman" panose="02020603050405020304" pitchFamily="18" charset="0"/>
              </a:rPr>
              <a:t>音频</a:t>
            </a:r>
            <a:endParaRPr lang="zh-CN" altLang="en-US" sz="1800" dirty="0">
              <a:solidFill>
                <a:srgbClr val="000000"/>
              </a:solidFill>
              <a:sym typeface="Times New Roman" panose="02020603050405020304" pitchFamily="18" charset="0"/>
            </a:endParaRPr>
          </a:p>
          <a:p>
            <a:pPr eaLnBrk="1" hangingPunct="1">
              <a:lnSpc>
                <a:spcPts val="2100"/>
              </a:lnSpc>
              <a:spcBef>
                <a:spcPct val="0"/>
              </a:spcBef>
              <a:buNone/>
            </a:pPr>
            <a:r>
              <a:rPr lang="en-US" altLang="zh-CN" sz="1800" dirty="0" err="1" smtClean="0">
                <a:solidFill>
                  <a:srgbClr val="000000"/>
                </a:solidFill>
                <a:sym typeface="Times New Roman" panose="02020603050405020304" pitchFamily="18" charset="0"/>
              </a:rPr>
              <a:t>视频</a:t>
            </a:r>
            <a:endParaRPr lang="zh-CN" altLang="en-US" sz="1800" dirty="0">
              <a:solidFill>
                <a:srgbClr val="000000"/>
              </a:solidFill>
            </a:endParaRPr>
          </a:p>
          <a:p>
            <a:pPr eaLnBrk="1" hangingPunct="1">
              <a:lnSpc>
                <a:spcPts val="1000"/>
              </a:lnSpc>
              <a:spcBef>
                <a:spcPct val="0"/>
              </a:spcBef>
              <a:buNone/>
            </a:pPr>
            <a:endParaRPr lang="zh-CN" altLang="en-US" sz="1800" dirty="0">
              <a:solidFill>
                <a:srgbClr val="000000"/>
              </a:solidFill>
            </a:endParaRPr>
          </a:p>
          <a:p>
            <a:pPr eaLnBrk="1" hangingPunct="1">
              <a:lnSpc>
                <a:spcPts val="2100"/>
              </a:lnSpc>
              <a:spcBef>
                <a:spcPct val="0"/>
              </a:spcBef>
              <a:buNone/>
            </a:pPr>
            <a:r>
              <a:rPr lang="en-US" altLang="zh-CN" sz="1800" dirty="0" err="1" smtClean="0">
                <a:solidFill>
                  <a:srgbClr val="000000"/>
                </a:solidFill>
                <a:sym typeface="Times New Roman" panose="02020603050405020304" pitchFamily="18" charset="0"/>
              </a:rPr>
              <a:t>文档</a:t>
            </a:r>
            <a:endParaRPr lang="en-US" altLang="zh-CN" sz="1800" dirty="0" smtClean="0">
              <a:solidFill>
                <a:srgbClr val="000000"/>
              </a:solidFill>
              <a:sym typeface="Times New Roman" panose="02020603050405020304" pitchFamily="18" charset="0"/>
            </a:endParaRPr>
          </a:p>
          <a:p>
            <a:pPr eaLnBrk="1" hangingPunct="1">
              <a:lnSpc>
                <a:spcPts val="2100"/>
              </a:lnSpc>
              <a:spcBef>
                <a:spcPct val="0"/>
              </a:spcBef>
              <a:buNone/>
            </a:pPr>
            <a:r>
              <a:rPr lang="en-US" altLang="zh-CN" sz="1800" dirty="0" err="1" smtClean="0">
                <a:solidFill>
                  <a:srgbClr val="000000"/>
                </a:solidFill>
                <a:sym typeface="Times New Roman" panose="02020603050405020304" pitchFamily="18" charset="0"/>
              </a:rPr>
              <a:t>文本</a:t>
            </a:r>
            <a:endParaRPr lang="zh-CN" altLang="en-US" sz="1800" dirty="0">
              <a:solidFill>
                <a:srgbClr val="000000"/>
              </a:solidFill>
              <a:sym typeface="Times New Roman" panose="02020603050405020304" pitchFamily="18" charset="0"/>
            </a:endParaRPr>
          </a:p>
          <a:p>
            <a:pPr eaLnBrk="1" hangingPunct="1">
              <a:lnSpc>
                <a:spcPts val="2200"/>
              </a:lnSpc>
              <a:spcBef>
                <a:spcPct val="0"/>
              </a:spcBef>
              <a:buNone/>
            </a:pPr>
            <a:r>
              <a:rPr lang="en-US" altLang="zh-CN" sz="1800" dirty="0" smtClean="0">
                <a:solidFill>
                  <a:srgbClr val="000000"/>
                </a:solidFill>
                <a:sym typeface="Times New Roman" panose="02020603050405020304" pitchFamily="18" charset="0"/>
              </a:rPr>
              <a:t>XML</a:t>
            </a:r>
            <a:endParaRPr lang="zh-CN" altLang="en-US" sz="1800" dirty="0">
              <a:solidFill>
                <a:srgbClr val="000000"/>
              </a:solidFill>
            </a:endParaRPr>
          </a:p>
          <a:p>
            <a:pPr eaLnBrk="1" hangingPunct="1">
              <a:lnSpc>
                <a:spcPts val="1000"/>
              </a:lnSpc>
              <a:spcBef>
                <a:spcPct val="0"/>
              </a:spcBef>
              <a:buNone/>
            </a:pPr>
            <a:endParaRPr lang="zh-CN" altLang="en-US" sz="1800" dirty="0">
              <a:solidFill>
                <a:srgbClr val="000000"/>
              </a:solidFill>
            </a:endParaRPr>
          </a:p>
          <a:p>
            <a:pPr eaLnBrk="1" hangingPunct="1">
              <a:lnSpc>
                <a:spcPts val="2000"/>
              </a:lnSpc>
              <a:spcBef>
                <a:spcPct val="0"/>
              </a:spcBef>
              <a:buNone/>
            </a:pPr>
            <a:r>
              <a:rPr lang="en-US" altLang="zh-CN" sz="1800" dirty="0" err="1">
                <a:solidFill>
                  <a:srgbClr val="000000"/>
                </a:solidFill>
                <a:sym typeface="Times New Roman" panose="02020603050405020304" pitchFamily="18" charset="0"/>
              </a:rPr>
              <a:t>网站日志</a:t>
            </a:r>
            <a:endParaRPr lang="zh-CN" altLang="en-US" sz="1800" dirty="0">
              <a:solidFill>
                <a:srgbClr val="000000"/>
              </a:solidFill>
              <a:sym typeface="Times New Roman" panose="02020603050405020304" pitchFamily="18" charset="0"/>
            </a:endParaRPr>
          </a:p>
          <a:p>
            <a:pPr eaLnBrk="1" hangingPunct="1">
              <a:lnSpc>
                <a:spcPts val="2000"/>
              </a:lnSpc>
              <a:spcBef>
                <a:spcPct val="0"/>
              </a:spcBef>
              <a:buNone/>
            </a:pPr>
            <a:r>
              <a:rPr lang="en-US" altLang="zh-CN" sz="1800" dirty="0" err="1">
                <a:solidFill>
                  <a:srgbClr val="000000"/>
                </a:solidFill>
                <a:sym typeface="Times New Roman" panose="02020603050405020304" pitchFamily="18" charset="0"/>
              </a:rPr>
              <a:t>点击数据</a:t>
            </a:r>
            <a:endParaRPr lang="zh-CN" altLang="en-US" sz="1800" dirty="0">
              <a:solidFill>
                <a:srgbClr val="000000"/>
              </a:solidFill>
              <a:sym typeface="Times New Roman" panose="02020603050405020304" pitchFamily="18" charset="0"/>
            </a:endParaRPr>
          </a:p>
          <a:p>
            <a:pPr eaLnBrk="1" hangingPunct="1">
              <a:lnSpc>
                <a:spcPts val="1000"/>
              </a:lnSpc>
              <a:spcBef>
                <a:spcPct val="0"/>
              </a:spcBef>
              <a:buNone/>
            </a:pPr>
            <a:endParaRPr lang="zh-CN" altLang="en-US" sz="1800" dirty="0">
              <a:solidFill>
                <a:srgbClr val="000000"/>
              </a:solidFill>
            </a:endParaRPr>
          </a:p>
          <a:p>
            <a:pPr eaLnBrk="1" hangingPunct="1">
              <a:lnSpc>
                <a:spcPts val="1000"/>
              </a:lnSpc>
              <a:spcBef>
                <a:spcPct val="0"/>
              </a:spcBef>
              <a:buNone/>
            </a:pPr>
            <a:endParaRPr lang="zh-CN" altLang="en-US" sz="1800" dirty="0">
              <a:solidFill>
                <a:srgbClr val="000000"/>
              </a:solidFill>
            </a:endParaRPr>
          </a:p>
          <a:p>
            <a:pPr eaLnBrk="1" hangingPunct="1">
              <a:lnSpc>
                <a:spcPts val="2100"/>
              </a:lnSpc>
              <a:spcBef>
                <a:spcPct val="0"/>
              </a:spcBef>
              <a:buNone/>
            </a:pPr>
            <a:r>
              <a:rPr lang="en-US" altLang="zh-CN" sz="1800" dirty="0" err="1">
                <a:solidFill>
                  <a:srgbClr val="000000"/>
                </a:solidFill>
                <a:sym typeface="Times New Roman" panose="02020603050405020304" pitchFamily="18" charset="0"/>
              </a:rPr>
              <a:t>社交网络</a:t>
            </a:r>
            <a:endParaRPr lang="zh-CN" altLang="en-US" sz="1800" dirty="0">
              <a:solidFill>
                <a:srgbClr val="000000"/>
              </a:solidFill>
              <a:sym typeface="Times New Roman" panose="02020603050405020304" pitchFamily="18" charset="0"/>
            </a:endParaRPr>
          </a:p>
          <a:p>
            <a:pPr eaLnBrk="1" hangingPunct="1">
              <a:lnSpc>
                <a:spcPts val="2100"/>
              </a:lnSpc>
              <a:spcBef>
                <a:spcPct val="0"/>
              </a:spcBef>
              <a:buNone/>
            </a:pPr>
            <a:r>
              <a:rPr lang="en-US" altLang="zh-CN" sz="1800" dirty="0" err="1">
                <a:solidFill>
                  <a:srgbClr val="000000"/>
                </a:solidFill>
                <a:sym typeface="Times New Roman" panose="02020603050405020304" pitchFamily="18" charset="0"/>
              </a:rPr>
              <a:t>关联数据</a:t>
            </a:r>
            <a:endParaRPr lang="zh-CN" altLang="en-US" sz="1800" dirty="0">
              <a:solidFill>
                <a:srgbClr val="000000"/>
              </a:solidFill>
              <a:sym typeface="Times New Roman" panose="02020603050405020304" pitchFamily="18" charset="0"/>
            </a:endParaRPr>
          </a:p>
          <a:p>
            <a:pPr eaLnBrk="1" hangingPunct="1">
              <a:lnSpc>
                <a:spcPts val="1000"/>
              </a:lnSpc>
              <a:spcBef>
                <a:spcPct val="0"/>
              </a:spcBef>
              <a:buNone/>
            </a:pPr>
            <a:endParaRPr lang="zh-CN" altLang="en-US" sz="1800" dirty="0">
              <a:solidFill>
                <a:srgbClr val="000000"/>
              </a:solidFill>
            </a:endParaRPr>
          </a:p>
          <a:p>
            <a:pPr eaLnBrk="1" hangingPunct="1">
              <a:lnSpc>
                <a:spcPts val="2100"/>
              </a:lnSpc>
              <a:spcBef>
                <a:spcPct val="0"/>
              </a:spcBef>
              <a:buNone/>
            </a:pPr>
            <a:r>
              <a:rPr lang="en-US" altLang="zh-CN" sz="1800" dirty="0" err="1">
                <a:solidFill>
                  <a:srgbClr val="000000"/>
                </a:solidFill>
                <a:sym typeface="Times New Roman" panose="02020603050405020304" pitchFamily="18" charset="0"/>
              </a:rPr>
              <a:t>传感器</a:t>
            </a:r>
            <a:endParaRPr lang="zh-CN" altLang="en-US" sz="1800" dirty="0">
              <a:solidFill>
                <a:srgbClr val="000000"/>
              </a:solidFill>
              <a:sym typeface="Times New Roman" panose="02020603050405020304" pitchFamily="18" charset="0"/>
            </a:endParaRPr>
          </a:p>
          <a:p>
            <a:pPr eaLnBrk="1" hangingPunct="1">
              <a:lnSpc>
                <a:spcPts val="1800"/>
              </a:lnSpc>
              <a:spcBef>
                <a:spcPct val="0"/>
              </a:spcBef>
              <a:buNone/>
            </a:pPr>
            <a:r>
              <a:rPr lang="en-US" altLang="zh-CN" sz="1800" dirty="0" err="1">
                <a:solidFill>
                  <a:srgbClr val="000000"/>
                </a:solidFill>
                <a:sym typeface="Times New Roman" panose="02020603050405020304" pitchFamily="18" charset="0"/>
              </a:rPr>
              <a:t>嵌入式设备</a:t>
            </a:r>
            <a:endParaRPr lang="zh-CN" altLang="en-US" sz="1800" dirty="0">
              <a:solidFill>
                <a:srgbClr val="000000"/>
              </a:solidFill>
              <a:sym typeface="Times New Roman" panose="02020603050405020304" pitchFamily="18" charset="0"/>
            </a:endParaRPr>
          </a:p>
          <a:p>
            <a:pPr eaLnBrk="1" hangingPunct="1">
              <a:lnSpc>
                <a:spcPts val="1000"/>
              </a:lnSpc>
              <a:spcBef>
                <a:spcPct val="0"/>
              </a:spcBef>
              <a:buNone/>
            </a:pPr>
            <a:endParaRPr lang="zh-CN" altLang="en-US" sz="1800" dirty="0">
              <a:solidFill>
                <a:srgbClr val="000000"/>
              </a:solidFill>
            </a:endParaRPr>
          </a:p>
          <a:p>
            <a:pPr eaLnBrk="1" hangingPunct="1">
              <a:lnSpc>
                <a:spcPts val="2300"/>
              </a:lnSpc>
              <a:spcBef>
                <a:spcPct val="0"/>
              </a:spcBef>
              <a:buNone/>
            </a:pPr>
            <a:r>
              <a:rPr lang="en-US" altLang="zh-CN" sz="1800" dirty="0" err="1">
                <a:solidFill>
                  <a:srgbClr val="000000"/>
                </a:solidFill>
                <a:sym typeface="Times New Roman" panose="02020603050405020304" pitchFamily="18" charset="0"/>
              </a:rPr>
              <a:t>地理信息</a:t>
            </a:r>
            <a:endParaRPr lang="zh-CN" altLang="en-US" sz="1800" dirty="0">
              <a:solidFill>
                <a:srgbClr val="000000"/>
              </a:solidFill>
              <a:sym typeface="Times New Roman" panose="02020603050405020304" pitchFamily="18" charset="0"/>
            </a:endParaRPr>
          </a:p>
          <a:p>
            <a:pPr eaLnBrk="1" hangingPunct="1">
              <a:lnSpc>
                <a:spcPts val="2200"/>
              </a:lnSpc>
              <a:spcBef>
                <a:spcPct val="0"/>
              </a:spcBef>
              <a:buNone/>
            </a:pPr>
            <a:r>
              <a:rPr lang="en-US" altLang="zh-CN" sz="1800" dirty="0" err="1">
                <a:solidFill>
                  <a:srgbClr val="000000"/>
                </a:solidFill>
                <a:sym typeface="Times New Roman" panose="02020603050405020304" pitchFamily="18" charset="0"/>
              </a:rPr>
              <a:t>GPS定位</a:t>
            </a:r>
            <a:endParaRPr lang="zh-CN" altLang="en-US" sz="1800" dirty="0"/>
          </a:p>
        </p:txBody>
      </p:sp>
      <p:sp>
        <p:nvSpPr>
          <p:cNvPr id="32" name="TextBox 1"/>
          <p:cNvSpPr>
            <a:spLocks noChangeArrowheads="1"/>
          </p:cNvSpPr>
          <p:nvPr/>
        </p:nvSpPr>
        <p:spPr bwMode="auto">
          <a:xfrm>
            <a:off x="7141816" y="719244"/>
            <a:ext cx="633410" cy="3765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a:spcBef>
                <a:spcPct val="20000"/>
              </a:spcBef>
              <a:buFont typeface="Arial" panose="020B0604020202020204" pitchFamily="34" charset="0"/>
              <a:buChar char="•"/>
              <a:tabLst>
                <a:tab pos="139700" algn="l"/>
              </a:tabLst>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tabLst>
                <a:tab pos="139700" algn="l"/>
              </a:tabLst>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tabLst>
                <a:tab pos="139700" algn="l"/>
              </a:tabLst>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tabLst>
                <a:tab pos="1397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tabLst>
                <a:tab pos="1397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1397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1397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1397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139700" algn="l"/>
              </a:tabLst>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ts val="1800"/>
              </a:lnSpc>
              <a:spcBef>
                <a:spcPct val="0"/>
              </a:spcBef>
              <a:buNone/>
            </a:pPr>
            <a:r>
              <a:rPr lang="en-US" altLang="zh-CN" sz="1800" dirty="0" err="1">
                <a:solidFill>
                  <a:srgbClr val="000000"/>
                </a:solidFill>
                <a:sym typeface="Times New Roman" panose="02020603050405020304" pitchFamily="18" charset="0"/>
              </a:rPr>
              <a:t>数据分析</a:t>
            </a:r>
            <a:endParaRPr lang="zh-CN" altLang="en-US" sz="1800" dirty="0">
              <a:solidFill>
                <a:srgbClr val="000000"/>
              </a:solidFill>
              <a:sym typeface="Times New Roman" panose="02020603050405020304" pitchFamily="18" charset="0"/>
            </a:endParaRPr>
          </a:p>
          <a:p>
            <a:pPr eaLnBrk="1" hangingPunct="1">
              <a:lnSpc>
                <a:spcPts val="1000"/>
              </a:lnSpc>
              <a:spcBef>
                <a:spcPct val="0"/>
              </a:spcBef>
              <a:buNone/>
            </a:pPr>
            <a:endParaRPr lang="zh-CN" altLang="en-US" sz="1800" dirty="0">
              <a:solidFill>
                <a:srgbClr val="000000"/>
              </a:solidFill>
            </a:endParaRPr>
          </a:p>
          <a:p>
            <a:pPr eaLnBrk="1" hangingPunct="1">
              <a:lnSpc>
                <a:spcPts val="1000"/>
              </a:lnSpc>
              <a:spcBef>
                <a:spcPct val="0"/>
              </a:spcBef>
              <a:buNone/>
            </a:pPr>
            <a:endParaRPr lang="zh-CN" altLang="en-US" sz="1800" dirty="0">
              <a:solidFill>
                <a:srgbClr val="000000"/>
              </a:solidFill>
            </a:endParaRPr>
          </a:p>
          <a:p>
            <a:pPr eaLnBrk="1" hangingPunct="1">
              <a:lnSpc>
                <a:spcPts val="1000"/>
              </a:lnSpc>
              <a:spcBef>
                <a:spcPct val="0"/>
              </a:spcBef>
              <a:buNone/>
            </a:pPr>
            <a:endParaRPr lang="zh-CN" altLang="en-US" sz="1800" dirty="0">
              <a:solidFill>
                <a:srgbClr val="000000"/>
              </a:solidFill>
            </a:endParaRPr>
          </a:p>
          <a:p>
            <a:pPr eaLnBrk="1" hangingPunct="1">
              <a:lnSpc>
                <a:spcPts val="2500"/>
              </a:lnSpc>
              <a:spcBef>
                <a:spcPct val="0"/>
              </a:spcBef>
              <a:buNone/>
            </a:pPr>
            <a:r>
              <a:rPr lang="en-US" altLang="zh-CN" sz="1800" dirty="0" err="1">
                <a:solidFill>
                  <a:srgbClr val="000000"/>
                </a:solidFill>
                <a:sym typeface="Times New Roman" panose="02020603050405020304" pitchFamily="18" charset="0"/>
              </a:rPr>
              <a:t>数据检索</a:t>
            </a:r>
            <a:endParaRPr lang="zh-CN" altLang="en-US" sz="1800" dirty="0">
              <a:solidFill>
                <a:srgbClr val="000000"/>
              </a:solidFill>
              <a:sym typeface="Times New Roman" panose="02020603050405020304" pitchFamily="18" charset="0"/>
            </a:endParaRPr>
          </a:p>
          <a:p>
            <a:pPr eaLnBrk="1" hangingPunct="1">
              <a:lnSpc>
                <a:spcPts val="1000"/>
              </a:lnSpc>
              <a:spcBef>
                <a:spcPct val="0"/>
              </a:spcBef>
              <a:buNone/>
            </a:pPr>
            <a:endParaRPr lang="zh-CN" altLang="en-US" sz="1800" dirty="0">
              <a:solidFill>
                <a:srgbClr val="000000"/>
              </a:solidFill>
            </a:endParaRPr>
          </a:p>
          <a:p>
            <a:pPr eaLnBrk="1" hangingPunct="1">
              <a:lnSpc>
                <a:spcPts val="1000"/>
              </a:lnSpc>
              <a:spcBef>
                <a:spcPct val="0"/>
              </a:spcBef>
              <a:buNone/>
            </a:pPr>
            <a:endParaRPr lang="zh-CN" altLang="en-US" sz="1800" dirty="0">
              <a:solidFill>
                <a:srgbClr val="000000"/>
              </a:solidFill>
            </a:endParaRPr>
          </a:p>
          <a:p>
            <a:pPr eaLnBrk="1" hangingPunct="1">
              <a:lnSpc>
                <a:spcPts val="1000"/>
              </a:lnSpc>
              <a:spcBef>
                <a:spcPct val="0"/>
              </a:spcBef>
              <a:buNone/>
            </a:pPr>
            <a:endParaRPr lang="zh-CN" altLang="en-US" sz="1800" dirty="0">
              <a:solidFill>
                <a:srgbClr val="000000"/>
              </a:solidFill>
            </a:endParaRPr>
          </a:p>
          <a:p>
            <a:pPr eaLnBrk="1" hangingPunct="1">
              <a:lnSpc>
                <a:spcPts val="2100"/>
              </a:lnSpc>
              <a:spcBef>
                <a:spcPct val="0"/>
              </a:spcBef>
              <a:buNone/>
            </a:pPr>
            <a:r>
              <a:rPr lang="en-US" altLang="zh-CN" sz="1800" dirty="0" err="1" smtClean="0">
                <a:solidFill>
                  <a:srgbClr val="000000"/>
                </a:solidFill>
                <a:sym typeface="Times New Roman" panose="02020603050405020304" pitchFamily="18" charset="0"/>
              </a:rPr>
              <a:t>数据展现</a:t>
            </a:r>
            <a:endParaRPr lang="zh-CN" altLang="en-US" sz="1800" dirty="0" smtClean="0">
              <a:solidFill>
                <a:srgbClr val="000000"/>
              </a:solidFill>
              <a:sym typeface="Times New Roman" panose="02020603050405020304" pitchFamily="18" charset="0"/>
            </a:endParaRPr>
          </a:p>
          <a:p>
            <a:pPr eaLnBrk="1" hangingPunct="1">
              <a:lnSpc>
                <a:spcPts val="1000"/>
              </a:lnSpc>
              <a:spcBef>
                <a:spcPct val="0"/>
              </a:spcBef>
              <a:buNone/>
            </a:pPr>
            <a:endParaRPr lang="zh-CN" altLang="en-US" sz="1800" dirty="0" smtClean="0">
              <a:solidFill>
                <a:srgbClr val="000000"/>
              </a:solidFill>
            </a:endParaRPr>
          </a:p>
          <a:p>
            <a:pPr eaLnBrk="1" hangingPunct="1">
              <a:lnSpc>
                <a:spcPts val="1000"/>
              </a:lnSpc>
              <a:spcBef>
                <a:spcPct val="0"/>
              </a:spcBef>
              <a:buNone/>
            </a:pPr>
            <a:endParaRPr lang="zh-CN" altLang="en-US" sz="1800" dirty="0">
              <a:solidFill>
                <a:srgbClr val="000000"/>
              </a:solidFill>
            </a:endParaRPr>
          </a:p>
          <a:p>
            <a:pPr eaLnBrk="1" hangingPunct="1">
              <a:lnSpc>
                <a:spcPts val="1000"/>
              </a:lnSpc>
              <a:spcBef>
                <a:spcPct val="0"/>
              </a:spcBef>
              <a:buNone/>
            </a:pPr>
            <a:endParaRPr lang="zh-CN" altLang="en-US" sz="1800" dirty="0">
              <a:solidFill>
                <a:srgbClr val="000000"/>
              </a:solidFill>
            </a:endParaRPr>
          </a:p>
          <a:p>
            <a:pPr eaLnBrk="1" hangingPunct="1">
              <a:lnSpc>
                <a:spcPts val="1000"/>
              </a:lnSpc>
              <a:spcBef>
                <a:spcPct val="0"/>
              </a:spcBef>
              <a:buNone/>
            </a:pPr>
            <a:endParaRPr lang="zh-CN" altLang="en-US" sz="1800" dirty="0">
              <a:solidFill>
                <a:srgbClr val="000000"/>
              </a:solidFill>
            </a:endParaRPr>
          </a:p>
          <a:p>
            <a:pPr eaLnBrk="1" hangingPunct="1">
              <a:lnSpc>
                <a:spcPts val="2600"/>
              </a:lnSpc>
              <a:spcBef>
                <a:spcPct val="0"/>
              </a:spcBef>
              <a:buNone/>
            </a:pPr>
            <a:r>
              <a:rPr lang="en-US" altLang="zh-CN" sz="1800" dirty="0" err="1">
                <a:solidFill>
                  <a:srgbClr val="000000"/>
                </a:solidFill>
                <a:sym typeface="Times New Roman" panose="02020603050405020304" pitchFamily="18" charset="0"/>
              </a:rPr>
              <a:t>数据分享</a:t>
            </a:r>
            <a:endParaRPr lang="zh-CN" altLang="en-US" sz="1800" dirty="0"/>
          </a:p>
        </p:txBody>
      </p:sp>
    </p:spTree>
    <p:extLst>
      <p:ext uri="{BB962C8B-B14F-4D97-AF65-F5344CB8AC3E}">
        <p14:creationId xmlns:p14="http://schemas.microsoft.com/office/powerpoint/2010/main" val="354270308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dirty="0" err="1" smtClean="0">
                <a:solidFill>
                  <a:srgbClr val="778495"/>
                </a:solidFill>
                <a:latin typeface="微软雅黑" panose="020B0503020204020204" pitchFamily="34" charset="-122"/>
                <a:ea typeface="微软雅黑" panose="020B0503020204020204" pitchFamily="34" charset="-122"/>
              </a:rPr>
              <a:t>Hadoop</a:t>
            </a:r>
            <a:r>
              <a:rPr lang="zh-CN" altLang="en-US" sz="2400" dirty="0" smtClean="0">
                <a:solidFill>
                  <a:srgbClr val="778495"/>
                </a:solidFill>
                <a:latin typeface="微软雅黑" panose="020B0503020204020204" pitchFamily="34" charset="-122"/>
                <a:ea typeface="微软雅黑" panose="020B0503020204020204" pitchFamily="34" charset="-122"/>
              </a:rPr>
              <a:t>对企业的意义</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17" name="文本占位符 2"/>
          <p:cNvSpPr>
            <a:spLocks noGrp="1"/>
          </p:cNvSpPr>
          <p:nvPr>
            <p:ph type="body" sz="quarter" idx="13"/>
          </p:nvPr>
        </p:nvSpPr>
        <p:spPr>
          <a:xfrm>
            <a:off x="458050" y="771549"/>
            <a:ext cx="8229600" cy="3384377"/>
          </a:xfrm>
        </p:spPr>
        <p:txBody>
          <a:bodyPr>
            <a:noAutofit/>
          </a:bodyPr>
          <a:lstStyle/>
          <a:p>
            <a:pPr>
              <a:lnSpc>
                <a:spcPct val="150000"/>
              </a:lnSpc>
              <a:spcBef>
                <a:spcPct val="0"/>
              </a:spcBef>
            </a:pPr>
            <a:r>
              <a:rPr lang="zh-CN" altLang="en-US" sz="2000" dirty="0" smtClean="0">
                <a:solidFill>
                  <a:srgbClr val="000000"/>
                </a:solidFill>
                <a:latin typeface="+mn-ea"/>
                <a:sym typeface="Times New Roman" panose="02020603050405020304" pitchFamily="18" charset="0"/>
              </a:rPr>
              <a:t>具体</a:t>
            </a:r>
            <a:r>
              <a:rPr lang="zh-CN" altLang="en-US" sz="2000" dirty="0">
                <a:solidFill>
                  <a:srgbClr val="000000"/>
                </a:solidFill>
                <a:latin typeface="+mn-ea"/>
                <a:sym typeface="Times New Roman" panose="02020603050405020304" pitchFamily="18" charset="0"/>
              </a:rPr>
              <a:t>应用</a:t>
            </a:r>
          </a:p>
          <a:p>
            <a:pPr lvl="1">
              <a:lnSpc>
                <a:spcPct val="150000"/>
              </a:lnSpc>
              <a:spcBef>
                <a:spcPct val="0"/>
              </a:spcBef>
            </a:pPr>
            <a:r>
              <a:rPr lang="en-US" altLang="zh-CN" sz="1600" dirty="0" smtClean="0">
                <a:solidFill>
                  <a:srgbClr val="000000"/>
                </a:solidFill>
                <a:latin typeface="+mn-ea"/>
                <a:sym typeface="Times New Roman" panose="02020603050405020304" pitchFamily="18" charset="0"/>
              </a:rPr>
              <a:t>Facebook </a:t>
            </a:r>
            <a:r>
              <a:rPr lang="en-US" altLang="zh-CN" sz="1600" dirty="0">
                <a:solidFill>
                  <a:srgbClr val="000000"/>
                </a:solidFill>
                <a:latin typeface="+mn-ea"/>
                <a:sym typeface="Times New Roman" panose="02020603050405020304" pitchFamily="18" charset="0"/>
              </a:rPr>
              <a:t>message</a:t>
            </a:r>
            <a:r>
              <a:rPr lang="zh-CN" altLang="en-US" sz="1600" dirty="0">
                <a:solidFill>
                  <a:srgbClr val="000000"/>
                </a:solidFill>
                <a:latin typeface="+mn-ea"/>
                <a:sym typeface="Times New Roman" panose="02020603050405020304" pitchFamily="18" charset="0"/>
              </a:rPr>
              <a:t>系统</a:t>
            </a:r>
            <a:r>
              <a:rPr lang="en-US" altLang="zh-CN" sz="1600" dirty="0">
                <a:solidFill>
                  <a:srgbClr val="000000"/>
                </a:solidFill>
                <a:latin typeface="+mn-ea"/>
                <a:sym typeface="Times New Roman" panose="02020603050405020304" pitchFamily="18" charset="0"/>
              </a:rPr>
              <a:t>(</a:t>
            </a:r>
            <a:r>
              <a:rPr lang="en-US" altLang="zh-CN" sz="1600" dirty="0" err="1">
                <a:solidFill>
                  <a:srgbClr val="000000"/>
                </a:solidFill>
                <a:latin typeface="+mn-ea"/>
                <a:sym typeface="Times New Roman" panose="02020603050405020304" pitchFamily="18" charset="0"/>
              </a:rPr>
              <a:t>HBase</a:t>
            </a:r>
            <a:r>
              <a:rPr lang="en-US" altLang="zh-CN" sz="1600" dirty="0">
                <a:solidFill>
                  <a:srgbClr val="000000"/>
                </a:solidFill>
                <a:latin typeface="+mn-ea"/>
                <a:sym typeface="Times New Roman" panose="02020603050405020304" pitchFamily="18" charset="0"/>
              </a:rPr>
              <a:t>)</a:t>
            </a:r>
          </a:p>
          <a:p>
            <a:pPr lvl="1">
              <a:lnSpc>
                <a:spcPct val="150000"/>
              </a:lnSpc>
              <a:spcBef>
                <a:spcPct val="0"/>
              </a:spcBef>
            </a:pPr>
            <a:r>
              <a:rPr lang="en-US" altLang="zh-CN" sz="1600" dirty="0" smtClean="0">
                <a:solidFill>
                  <a:srgbClr val="000000"/>
                </a:solidFill>
                <a:latin typeface="+mn-ea"/>
                <a:sym typeface="Times New Roman" panose="02020603050405020304" pitchFamily="18" charset="0"/>
              </a:rPr>
              <a:t>TrendMicro </a:t>
            </a:r>
            <a:r>
              <a:rPr lang="zh-CN" altLang="en-US" sz="1600" dirty="0">
                <a:solidFill>
                  <a:srgbClr val="000000"/>
                </a:solidFill>
                <a:latin typeface="+mn-ea"/>
                <a:sym typeface="Times New Roman" panose="02020603050405020304" pitchFamily="18" charset="0"/>
              </a:rPr>
              <a:t>处理病毒行为记录</a:t>
            </a:r>
            <a:r>
              <a:rPr lang="en-US" altLang="zh-CN" sz="1600" dirty="0">
                <a:solidFill>
                  <a:srgbClr val="000000"/>
                </a:solidFill>
                <a:latin typeface="+mn-ea"/>
                <a:sym typeface="Times New Roman" panose="02020603050405020304" pitchFamily="18" charset="0"/>
              </a:rPr>
              <a:t>(</a:t>
            </a:r>
            <a:r>
              <a:rPr lang="en-US" altLang="zh-CN" sz="1600" dirty="0" err="1">
                <a:solidFill>
                  <a:srgbClr val="000000"/>
                </a:solidFill>
                <a:latin typeface="+mn-ea"/>
                <a:sym typeface="Times New Roman" panose="02020603050405020304" pitchFamily="18" charset="0"/>
              </a:rPr>
              <a:t>Hadoop</a:t>
            </a:r>
            <a:r>
              <a:rPr lang="en-US" altLang="zh-CN" sz="1600" dirty="0">
                <a:solidFill>
                  <a:srgbClr val="000000"/>
                </a:solidFill>
                <a:latin typeface="+mn-ea"/>
                <a:sym typeface="Times New Roman" panose="02020603050405020304" pitchFamily="18" charset="0"/>
              </a:rPr>
              <a:t> MR)</a:t>
            </a:r>
          </a:p>
          <a:p>
            <a:pPr lvl="1">
              <a:lnSpc>
                <a:spcPct val="150000"/>
              </a:lnSpc>
              <a:spcBef>
                <a:spcPct val="0"/>
              </a:spcBef>
            </a:pPr>
            <a:r>
              <a:rPr lang="en-US" altLang="zh-CN" sz="1600" dirty="0" err="1" smtClean="0">
                <a:solidFill>
                  <a:srgbClr val="000000"/>
                </a:solidFill>
                <a:latin typeface="+mn-ea"/>
                <a:sym typeface="Times New Roman" panose="02020603050405020304" pitchFamily="18" charset="0"/>
              </a:rPr>
              <a:t>Alibaba</a:t>
            </a:r>
            <a:r>
              <a:rPr lang="en-US" altLang="zh-CN" sz="1600" dirty="0" smtClean="0">
                <a:solidFill>
                  <a:srgbClr val="000000"/>
                </a:solidFill>
                <a:latin typeface="+mn-ea"/>
                <a:sym typeface="Times New Roman" panose="02020603050405020304" pitchFamily="18" charset="0"/>
              </a:rPr>
              <a:t> </a:t>
            </a:r>
            <a:r>
              <a:rPr lang="zh-CN" altLang="en-US" sz="1600" dirty="0">
                <a:solidFill>
                  <a:srgbClr val="000000"/>
                </a:solidFill>
                <a:latin typeface="+mn-ea"/>
                <a:sym typeface="Times New Roman" panose="02020603050405020304" pitchFamily="18" charset="0"/>
              </a:rPr>
              <a:t>支付宝历史账单</a:t>
            </a:r>
            <a:r>
              <a:rPr lang="en-US" altLang="zh-CN" sz="1600" dirty="0">
                <a:solidFill>
                  <a:srgbClr val="000000"/>
                </a:solidFill>
                <a:latin typeface="+mn-ea"/>
                <a:sym typeface="Times New Roman" panose="02020603050405020304" pitchFamily="18" charset="0"/>
              </a:rPr>
              <a:t>(</a:t>
            </a:r>
            <a:r>
              <a:rPr lang="en-US" altLang="zh-CN" sz="1600" dirty="0" err="1">
                <a:solidFill>
                  <a:srgbClr val="000000"/>
                </a:solidFill>
                <a:latin typeface="+mn-ea"/>
                <a:sym typeface="Times New Roman" panose="02020603050405020304" pitchFamily="18" charset="0"/>
              </a:rPr>
              <a:t>HBase</a:t>
            </a:r>
            <a:r>
              <a:rPr lang="en-US" altLang="zh-CN" sz="1600" dirty="0">
                <a:solidFill>
                  <a:srgbClr val="000000"/>
                </a:solidFill>
                <a:latin typeface="+mn-ea"/>
                <a:sym typeface="Times New Roman" panose="02020603050405020304" pitchFamily="18" charset="0"/>
              </a:rPr>
              <a:t>)</a:t>
            </a:r>
          </a:p>
          <a:p>
            <a:pPr lvl="1">
              <a:lnSpc>
                <a:spcPct val="150000"/>
              </a:lnSpc>
              <a:spcBef>
                <a:spcPct val="0"/>
              </a:spcBef>
            </a:pPr>
            <a:r>
              <a:rPr lang="en-US" altLang="zh-CN" sz="1600" dirty="0" smtClean="0">
                <a:solidFill>
                  <a:srgbClr val="000000"/>
                </a:solidFill>
                <a:latin typeface="+mn-ea"/>
                <a:sym typeface="Times New Roman" panose="02020603050405020304" pitchFamily="18" charset="0"/>
              </a:rPr>
              <a:t>Twitter </a:t>
            </a:r>
            <a:r>
              <a:rPr lang="zh-CN" altLang="en-US" sz="1600" dirty="0">
                <a:solidFill>
                  <a:srgbClr val="000000"/>
                </a:solidFill>
                <a:latin typeface="+mn-ea"/>
                <a:sym typeface="Times New Roman" panose="02020603050405020304" pitchFamily="18" charset="0"/>
              </a:rPr>
              <a:t>处理</a:t>
            </a:r>
            <a:r>
              <a:rPr lang="en-US" altLang="zh-CN" sz="1600" dirty="0">
                <a:solidFill>
                  <a:srgbClr val="000000"/>
                </a:solidFill>
                <a:latin typeface="+mn-ea"/>
                <a:sym typeface="Times New Roman" panose="02020603050405020304" pitchFamily="18" charset="0"/>
              </a:rPr>
              <a:t>tweets</a:t>
            </a:r>
            <a:r>
              <a:rPr lang="zh-CN" altLang="en-US" sz="1600" dirty="0">
                <a:solidFill>
                  <a:srgbClr val="000000"/>
                </a:solidFill>
                <a:latin typeface="+mn-ea"/>
                <a:sym typeface="Times New Roman" panose="02020603050405020304" pitchFamily="18" charset="0"/>
              </a:rPr>
              <a:t>，日志等数据</a:t>
            </a:r>
            <a:r>
              <a:rPr lang="en-US" altLang="zh-CN" sz="1600" dirty="0">
                <a:solidFill>
                  <a:srgbClr val="000000"/>
                </a:solidFill>
                <a:latin typeface="+mn-ea"/>
                <a:sym typeface="Times New Roman" panose="02020603050405020304" pitchFamily="18" charset="0"/>
              </a:rPr>
              <a:t>(</a:t>
            </a:r>
            <a:r>
              <a:rPr lang="en-US" altLang="zh-CN" sz="1600" dirty="0" err="1">
                <a:solidFill>
                  <a:srgbClr val="000000"/>
                </a:solidFill>
                <a:latin typeface="+mn-ea"/>
                <a:sym typeface="Times New Roman" panose="02020603050405020304" pitchFamily="18" charset="0"/>
              </a:rPr>
              <a:t>Hadoop</a:t>
            </a:r>
            <a:r>
              <a:rPr lang="en-US" altLang="zh-CN" sz="1600" dirty="0">
                <a:solidFill>
                  <a:srgbClr val="000000"/>
                </a:solidFill>
                <a:latin typeface="+mn-ea"/>
                <a:sym typeface="Times New Roman" panose="02020603050405020304" pitchFamily="18" charset="0"/>
              </a:rPr>
              <a:t>)</a:t>
            </a:r>
          </a:p>
          <a:p>
            <a:pPr lvl="1">
              <a:lnSpc>
                <a:spcPct val="150000"/>
              </a:lnSpc>
              <a:spcBef>
                <a:spcPct val="0"/>
              </a:spcBef>
            </a:pPr>
            <a:r>
              <a:rPr lang="en-US" altLang="zh-CN" sz="1600" dirty="0" smtClean="0">
                <a:solidFill>
                  <a:srgbClr val="000000"/>
                </a:solidFill>
                <a:latin typeface="+mn-ea"/>
                <a:sym typeface="Times New Roman" panose="02020603050405020304" pitchFamily="18" charset="0"/>
              </a:rPr>
              <a:t>Amazon</a:t>
            </a:r>
            <a:r>
              <a:rPr lang="zh-CN" altLang="en-US" sz="1600" dirty="0">
                <a:solidFill>
                  <a:srgbClr val="000000"/>
                </a:solidFill>
                <a:latin typeface="+mn-ea"/>
                <a:sym typeface="Times New Roman" panose="02020603050405020304" pitchFamily="18" charset="0"/>
              </a:rPr>
              <a:t>处理交易记录，推荐系统</a:t>
            </a:r>
            <a:r>
              <a:rPr lang="en-US" altLang="zh-CN" sz="1600" dirty="0">
                <a:solidFill>
                  <a:srgbClr val="000000"/>
                </a:solidFill>
                <a:latin typeface="+mn-ea"/>
                <a:sym typeface="Times New Roman" panose="02020603050405020304" pitchFamily="18" charset="0"/>
              </a:rPr>
              <a:t>(</a:t>
            </a:r>
            <a:r>
              <a:rPr lang="en-US" altLang="zh-CN" sz="1600" dirty="0" err="1">
                <a:solidFill>
                  <a:srgbClr val="000000"/>
                </a:solidFill>
                <a:latin typeface="+mn-ea"/>
                <a:sym typeface="Times New Roman" panose="02020603050405020304" pitchFamily="18" charset="0"/>
              </a:rPr>
              <a:t>Hadoop</a:t>
            </a:r>
            <a:r>
              <a:rPr lang="en-US" altLang="zh-CN" sz="1600" dirty="0">
                <a:solidFill>
                  <a:srgbClr val="000000"/>
                </a:solidFill>
                <a:latin typeface="+mn-ea"/>
                <a:sym typeface="Times New Roman" panose="02020603050405020304" pitchFamily="18" charset="0"/>
              </a:rPr>
              <a:t>)</a:t>
            </a:r>
          </a:p>
          <a:p>
            <a:pPr lvl="1">
              <a:lnSpc>
                <a:spcPct val="150000"/>
              </a:lnSpc>
              <a:spcBef>
                <a:spcPct val="0"/>
              </a:spcBef>
            </a:pPr>
            <a:r>
              <a:rPr lang="zh-CN" altLang="en-US" sz="1600" dirty="0" smtClean="0">
                <a:solidFill>
                  <a:srgbClr val="000000"/>
                </a:solidFill>
                <a:latin typeface="+mn-ea"/>
                <a:sym typeface="Times New Roman" panose="02020603050405020304" pitchFamily="18" charset="0"/>
              </a:rPr>
              <a:t>优</a:t>
            </a:r>
            <a:r>
              <a:rPr lang="zh-CN" altLang="en-US" sz="1600" dirty="0">
                <a:solidFill>
                  <a:srgbClr val="000000"/>
                </a:solidFill>
                <a:latin typeface="+mn-ea"/>
                <a:sym typeface="Times New Roman" panose="02020603050405020304" pitchFamily="18" charset="0"/>
              </a:rPr>
              <a:t>酷处理广告信息</a:t>
            </a:r>
            <a:r>
              <a:rPr lang="en-US" altLang="zh-CN" sz="1600" dirty="0">
                <a:solidFill>
                  <a:srgbClr val="000000"/>
                </a:solidFill>
                <a:latin typeface="+mn-ea"/>
                <a:sym typeface="Times New Roman" panose="02020603050405020304" pitchFamily="18" charset="0"/>
              </a:rPr>
              <a:t>(</a:t>
            </a:r>
            <a:r>
              <a:rPr lang="en-US" altLang="zh-CN" sz="1600" dirty="0" err="1">
                <a:solidFill>
                  <a:srgbClr val="000000"/>
                </a:solidFill>
                <a:latin typeface="+mn-ea"/>
                <a:sym typeface="Times New Roman" panose="02020603050405020304" pitchFamily="18" charset="0"/>
              </a:rPr>
              <a:t>Hadoop</a:t>
            </a:r>
            <a:r>
              <a:rPr lang="en-US" altLang="zh-CN" sz="1600" dirty="0">
                <a:solidFill>
                  <a:srgbClr val="000000"/>
                </a:solidFill>
                <a:latin typeface="+mn-ea"/>
                <a:sym typeface="Times New Roman" panose="02020603050405020304" pitchFamily="18" charset="0"/>
              </a:rPr>
              <a:t>)</a:t>
            </a:r>
          </a:p>
          <a:p>
            <a:pPr lvl="1">
              <a:lnSpc>
                <a:spcPct val="150000"/>
              </a:lnSpc>
              <a:spcBef>
                <a:spcPct val="0"/>
              </a:spcBef>
            </a:pPr>
            <a:r>
              <a:rPr lang="en-US" altLang="zh-CN" sz="1600" dirty="0" smtClean="0">
                <a:solidFill>
                  <a:srgbClr val="000000"/>
                </a:solidFill>
                <a:latin typeface="+mn-ea"/>
                <a:sym typeface="Times New Roman" panose="02020603050405020304" pitchFamily="18" charset="0"/>
              </a:rPr>
              <a:t>Apple </a:t>
            </a:r>
            <a:r>
              <a:rPr lang="en-US" altLang="zh-CN" sz="1600" dirty="0" err="1">
                <a:solidFill>
                  <a:srgbClr val="000000"/>
                </a:solidFill>
                <a:latin typeface="+mn-ea"/>
                <a:sym typeface="Times New Roman" panose="02020603050405020304" pitchFamily="18" charset="0"/>
              </a:rPr>
              <a:t>siri</a:t>
            </a:r>
            <a:r>
              <a:rPr lang="en-US" altLang="zh-CN" sz="1600" dirty="0">
                <a:solidFill>
                  <a:srgbClr val="000000"/>
                </a:solidFill>
                <a:latin typeface="+mn-ea"/>
                <a:sym typeface="Times New Roman" panose="02020603050405020304" pitchFamily="18" charset="0"/>
              </a:rPr>
              <a:t> </a:t>
            </a:r>
            <a:r>
              <a:rPr lang="zh-CN" altLang="en-US" sz="1600" dirty="0">
                <a:solidFill>
                  <a:srgbClr val="000000"/>
                </a:solidFill>
                <a:latin typeface="+mn-ea"/>
                <a:sym typeface="Times New Roman" panose="02020603050405020304" pitchFamily="18" charset="0"/>
              </a:rPr>
              <a:t>处理问答信息</a:t>
            </a:r>
            <a:r>
              <a:rPr lang="en-US" altLang="zh-CN" sz="1600" dirty="0">
                <a:solidFill>
                  <a:srgbClr val="000000"/>
                </a:solidFill>
                <a:latin typeface="+mn-ea"/>
                <a:sym typeface="Times New Roman" panose="02020603050405020304" pitchFamily="18" charset="0"/>
              </a:rPr>
              <a:t>(</a:t>
            </a:r>
            <a:r>
              <a:rPr lang="en-US" altLang="zh-CN" sz="1600" dirty="0" err="1">
                <a:solidFill>
                  <a:srgbClr val="000000"/>
                </a:solidFill>
                <a:latin typeface="+mn-ea"/>
                <a:sym typeface="Times New Roman" panose="02020603050405020304" pitchFamily="18" charset="0"/>
              </a:rPr>
              <a:t>HBase</a:t>
            </a:r>
            <a:r>
              <a:rPr lang="en-US" altLang="zh-CN" sz="1600" dirty="0">
                <a:solidFill>
                  <a:srgbClr val="000000"/>
                </a:solidFill>
                <a:latin typeface="+mn-ea"/>
                <a:sym typeface="Times New Roman" panose="02020603050405020304" pitchFamily="18" charset="0"/>
              </a:rPr>
              <a:t>)</a:t>
            </a:r>
          </a:p>
          <a:p>
            <a:pPr>
              <a:lnSpc>
                <a:spcPct val="150000"/>
              </a:lnSpc>
              <a:spcBef>
                <a:spcPct val="0"/>
              </a:spcBef>
            </a:pPr>
            <a:endParaRPr lang="zh-CN" altLang="en-US" sz="2000" dirty="0">
              <a:latin typeface="+mn-ea"/>
            </a:endParaRPr>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spTree>
    <p:extLst>
      <p:ext uri="{BB962C8B-B14F-4D97-AF65-F5344CB8AC3E}">
        <p14:creationId xmlns:p14="http://schemas.microsoft.com/office/powerpoint/2010/main" val="312199424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dirty="0" err="1" smtClean="0">
                <a:solidFill>
                  <a:srgbClr val="778495"/>
                </a:solidFill>
                <a:latin typeface="微软雅黑" panose="020B0503020204020204" pitchFamily="34" charset="-122"/>
                <a:ea typeface="微软雅黑" panose="020B0503020204020204" pitchFamily="34" charset="-122"/>
              </a:rPr>
              <a:t>Hadoop</a:t>
            </a:r>
            <a:r>
              <a:rPr lang="zh-CN" altLang="en-US" sz="2400" dirty="0" smtClean="0">
                <a:solidFill>
                  <a:srgbClr val="778495"/>
                </a:solidFill>
                <a:latin typeface="微软雅黑" panose="020B0503020204020204" pitchFamily="34" charset="-122"/>
                <a:ea typeface="微软雅黑" panose="020B0503020204020204" pitchFamily="34" charset="-122"/>
              </a:rPr>
              <a:t>迈向主流市场</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700972"/>
            <a:ext cx="6477496" cy="3864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266347"/>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dirty="0" err="1" smtClean="0">
                <a:solidFill>
                  <a:srgbClr val="778495"/>
                </a:solidFill>
                <a:latin typeface="微软雅黑" panose="020B0503020204020204" pitchFamily="34" charset="-122"/>
                <a:ea typeface="微软雅黑" panose="020B0503020204020204" pitchFamily="34" charset="-122"/>
              </a:rPr>
              <a:t>Hadoop</a:t>
            </a:r>
            <a:r>
              <a:rPr lang="zh-CN" altLang="en-US" sz="2400" dirty="0" smtClean="0">
                <a:solidFill>
                  <a:srgbClr val="778495"/>
                </a:solidFill>
                <a:latin typeface="微软雅黑" panose="020B0503020204020204" pitchFamily="34" charset="-122"/>
                <a:ea typeface="微软雅黑" panose="020B0503020204020204" pitchFamily="34" charset="-122"/>
              </a:rPr>
              <a:t>生态系统</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406702" y="2242927"/>
            <a:ext cx="2569832" cy="724961"/>
          </a:xfrm>
          <a:prstGeom prst="rect">
            <a:avLst/>
          </a:prstGeom>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1222751" y="1700910"/>
            <a:ext cx="1539344" cy="1062424"/>
          </a:xfrm>
          <a:prstGeom prst="rect">
            <a:avLst/>
          </a:prstGeom>
        </p:spPr>
      </p:pic>
      <p:pic>
        <p:nvPicPr>
          <p:cNvPr id="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2203114" y="3900474"/>
            <a:ext cx="1239140" cy="964485"/>
          </a:xfrm>
          <a:prstGeom prst="rect">
            <a:avLst/>
          </a:prstGeom>
        </p:spPr>
      </p:pic>
      <p:pic>
        <p:nvPicPr>
          <p:cNvPr id="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6262" y="3903528"/>
            <a:ext cx="1678801" cy="627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1141" y="2832368"/>
            <a:ext cx="1642606" cy="579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96712" y="3613970"/>
            <a:ext cx="723896" cy="120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99071" y="990708"/>
            <a:ext cx="2004555" cy="542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11031" y="2951927"/>
            <a:ext cx="1932165" cy="584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16216" y="1724709"/>
            <a:ext cx="1317917" cy="916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99521" y="3655075"/>
            <a:ext cx="1085845" cy="1194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96950" y="660128"/>
            <a:ext cx="2126978" cy="958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661658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dirty="0" err="1" smtClean="0">
                <a:solidFill>
                  <a:srgbClr val="778495"/>
                </a:solidFill>
                <a:latin typeface="微软雅黑" panose="020B0503020204020204" pitchFamily="34" charset="-122"/>
                <a:ea typeface="微软雅黑" panose="020B0503020204020204" pitchFamily="34" charset="-122"/>
              </a:rPr>
              <a:t>Hadoop</a:t>
            </a:r>
            <a:r>
              <a:rPr lang="zh-CN" altLang="en-US" sz="2400" dirty="0" smtClean="0">
                <a:solidFill>
                  <a:srgbClr val="778495"/>
                </a:solidFill>
                <a:latin typeface="微软雅黑" panose="020B0503020204020204" pitchFamily="34" charset="-122"/>
                <a:ea typeface="微软雅黑" panose="020B0503020204020204" pitchFamily="34" charset="-122"/>
              </a:rPr>
              <a:t>生态系统</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pic>
        <p:nvPicPr>
          <p:cNvPr id="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200209" y="947801"/>
            <a:ext cx="1069732" cy="737943"/>
          </a:xfrm>
          <a:prstGeom prst="rect">
            <a:avLst/>
          </a:prstGeom>
        </p:spPr>
      </p:pic>
      <p:pic>
        <p:nvPicPr>
          <p:cNvPr id="1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1139716" y="2015066"/>
            <a:ext cx="1076289" cy="291697"/>
          </a:xfrm>
          <a:prstGeom prst="rect">
            <a:avLst/>
          </a:prstGeom>
        </p:spPr>
      </p:pic>
      <p:pic>
        <p:nvPicPr>
          <p:cNvPr id="1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1527782" y="2528374"/>
            <a:ext cx="442816" cy="738027"/>
          </a:xfrm>
          <a:prstGeom prst="rect">
            <a:avLst/>
          </a:prstGeom>
        </p:spPr>
      </p:pic>
      <p:sp>
        <p:nvSpPr>
          <p:cNvPr id="20" name="Text Box 5"/>
          <p:cNvSpPr>
            <a:spLocks noChangeArrowheads="1"/>
          </p:cNvSpPr>
          <p:nvPr/>
        </p:nvSpPr>
        <p:spPr bwMode="auto">
          <a:xfrm>
            <a:off x="2633134" y="1091519"/>
            <a:ext cx="395509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000" dirty="0">
                <a:sym typeface="宋体" panose="02010600030101010101" pitchFamily="2" charset="-122"/>
              </a:rPr>
              <a:t>Hive</a:t>
            </a:r>
            <a:r>
              <a:rPr lang="en-US" altLang="zh-CN" sz="2000" dirty="0">
                <a:sym typeface="宋体" panose="02010600030101010101" pitchFamily="2" charset="-122"/>
              </a:rPr>
              <a:t> — </a:t>
            </a:r>
            <a:r>
              <a:rPr lang="zh-CN" altLang="en-US" sz="2000" dirty="0" smtClean="0">
                <a:sym typeface="宋体" panose="02010600030101010101" pitchFamily="2" charset="-122"/>
              </a:rPr>
              <a:t>SQL</a:t>
            </a:r>
            <a:r>
              <a:rPr lang="zh-CN" altLang="en-US" sz="2000" dirty="0">
                <a:sym typeface="宋体" panose="02010600030101010101" pitchFamily="2" charset="-122"/>
              </a:rPr>
              <a:t>/MR</a:t>
            </a:r>
            <a:r>
              <a:rPr lang="zh-CN" altLang="en-US" sz="2000" dirty="0" smtClean="0">
                <a:sym typeface="宋体" panose="02010600030101010101" pitchFamily="2" charset="-122"/>
              </a:rPr>
              <a:t>编译器</a:t>
            </a:r>
            <a:endParaRPr lang="zh-CN" altLang="en-US" sz="2000" dirty="0">
              <a:sym typeface="宋体" panose="02010600030101010101" pitchFamily="2" charset="-122"/>
            </a:endParaRPr>
          </a:p>
        </p:txBody>
      </p:sp>
      <p:sp>
        <p:nvSpPr>
          <p:cNvPr id="21" name="Text Box 6"/>
          <p:cNvSpPr>
            <a:spLocks noChangeArrowheads="1"/>
          </p:cNvSpPr>
          <p:nvPr/>
        </p:nvSpPr>
        <p:spPr bwMode="auto">
          <a:xfrm>
            <a:off x="2645240" y="2000186"/>
            <a:ext cx="4879088" cy="408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000" dirty="0" smtClean="0">
                <a:sym typeface="宋体" panose="02010600030101010101" pitchFamily="2" charset="-122"/>
              </a:rPr>
              <a:t>H</a:t>
            </a:r>
            <a:r>
              <a:rPr lang="en-US" altLang="zh-CN" sz="2000" dirty="0" smtClean="0">
                <a:sym typeface="宋体" panose="02010600030101010101" pitchFamily="2" charset="-122"/>
              </a:rPr>
              <a:t>b</a:t>
            </a:r>
            <a:r>
              <a:rPr lang="zh-CN" altLang="en-US" sz="2000" dirty="0" smtClean="0">
                <a:sym typeface="宋体" panose="02010600030101010101" pitchFamily="2" charset="-122"/>
              </a:rPr>
              <a:t>ase </a:t>
            </a:r>
            <a:r>
              <a:rPr lang="en-US" altLang="zh-CN" sz="2000" dirty="0" smtClean="0">
                <a:sym typeface="宋体" panose="02010600030101010101" pitchFamily="2" charset="-122"/>
              </a:rPr>
              <a:t>— </a:t>
            </a:r>
            <a:r>
              <a:rPr lang="zh-CN" altLang="en-US" sz="2000" dirty="0" smtClean="0">
                <a:sym typeface="宋体" panose="02010600030101010101" pitchFamily="2" charset="-122"/>
              </a:rPr>
              <a:t>列</a:t>
            </a:r>
            <a:r>
              <a:rPr lang="zh-CN" altLang="en-US" sz="2000" dirty="0">
                <a:sym typeface="宋体" panose="02010600030101010101" pitchFamily="2" charset="-122"/>
              </a:rPr>
              <a:t>簇的分布式NoSQL</a:t>
            </a:r>
            <a:endParaRPr lang="zh-CN" altLang="en-US" sz="2000" dirty="0"/>
          </a:p>
        </p:txBody>
      </p:sp>
      <p:sp>
        <p:nvSpPr>
          <p:cNvPr id="22" name="Text Box 7"/>
          <p:cNvSpPr>
            <a:spLocks noChangeArrowheads="1"/>
          </p:cNvSpPr>
          <p:nvPr/>
        </p:nvSpPr>
        <p:spPr bwMode="auto">
          <a:xfrm>
            <a:off x="2633134" y="2675830"/>
            <a:ext cx="50352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000" dirty="0" smtClean="0">
                <a:sym typeface="宋体" panose="02010600030101010101" pitchFamily="2" charset="-122"/>
              </a:rPr>
              <a:t>Zookeeper </a:t>
            </a:r>
            <a:r>
              <a:rPr lang="en-US" altLang="zh-CN" sz="2000" dirty="0" smtClean="0">
                <a:sym typeface="宋体" panose="02010600030101010101" pitchFamily="2" charset="-122"/>
              </a:rPr>
              <a:t>— </a:t>
            </a:r>
            <a:r>
              <a:rPr lang="zh-CN" altLang="en-US" sz="2000" dirty="0" smtClean="0">
                <a:sym typeface="宋体" panose="02010600030101010101" pitchFamily="2" charset="-122"/>
              </a:rPr>
              <a:t>分布式</a:t>
            </a:r>
            <a:r>
              <a:rPr lang="zh-CN" altLang="en-US" sz="2000" dirty="0">
                <a:sym typeface="宋体" panose="02010600030101010101" pitchFamily="2" charset="-122"/>
              </a:rPr>
              <a:t>协同调度</a:t>
            </a:r>
            <a:endParaRPr lang="zh-CN" altLang="en-US" sz="2000" dirty="0"/>
          </a:p>
        </p:txBody>
      </p:sp>
      <p:pic>
        <p:nvPicPr>
          <p:cNvPr id="23"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a:xfrm>
            <a:off x="1142457" y="3595723"/>
            <a:ext cx="1185236" cy="358470"/>
          </a:xfrm>
          <a:prstGeom prst="rect">
            <a:avLst/>
          </a:prstGeom>
        </p:spPr>
      </p:pic>
      <p:sp>
        <p:nvSpPr>
          <p:cNvPr id="24" name="Text Box 9"/>
          <p:cNvSpPr>
            <a:spLocks noChangeArrowheads="1"/>
          </p:cNvSpPr>
          <p:nvPr/>
        </p:nvSpPr>
        <p:spPr bwMode="auto">
          <a:xfrm>
            <a:off x="2645240" y="3477139"/>
            <a:ext cx="43030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000" dirty="0" smtClean="0">
                <a:sym typeface="宋体" panose="02010600030101010101" pitchFamily="2" charset="-122"/>
              </a:rPr>
              <a:t>Avro </a:t>
            </a:r>
            <a:r>
              <a:rPr lang="en-US" altLang="zh-CN" sz="2000" dirty="0" smtClean="0">
                <a:sym typeface="宋体" panose="02010600030101010101" pitchFamily="2" charset="-122"/>
              </a:rPr>
              <a:t>— </a:t>
            </a:r>
            <a:r>
              <a:rPr lang="zh-CN" altLang="en-US" sz="2000" dirty="0" smtClean="0">
                <a:sym typeface="宋体" panose="02010600030101010101" pitchFamily="2" charset="-122"/>
              </a:rPr>
              <a:t>接口</a:t>
            </a:r>
            <a:r>
              <a:rPr lang="zh-CN" altLang="en-US" sz="2000" dirty="0">
                <a:sym typeface="宋体" panose="02010600030101010101" pitchFamily="2" charset="-122"/>
              </a:rPr>
              <a:t>序列化开发工具</a:t>
            </a:r>
            <a:endParaRPr lang="zh-CN" altLang="en-US" sz="2000" dirty="0"/>
          </a:p>
        </p:txBody>
      </p:sp>
    </p:spTree>
    <p:extLst>
      <p:ext uri="{BB962C8B-B14F-4D97-AF65-F5344CB8AC3E}">
        <p14:creationId xmlns:p14="http://schemas.microsoft.com/office/powerpoint/2010/main" val="172179895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dirty="0" err="1" smtClean="0">
                <a:solidFill>
                  <a:srgbClr val="778495"/>
                </a:solidFill>
                <a:latin typeface="微软雅黑" panose="020B0503020204020204" pitchFamily="34" charset="-122"/>
                <a:ea typeface="微软雅黑" panose="020B0503020204020204" pitchFamily="34" charset="-122"/>
              </a:rPr>
              <a:t>Hadoop</a:t>
            </a:r>
            <a:r>
              <a:rPr lang="zh-CN" altLang="en-US" sz="2400" dirty="0" smtClean="0">
                <a:solidFill>
                  <a:srgbClr val="778495"/>
                </a:solidFill>
                <a:latin typeface="微软雅黑" panose="020B0503020204020204" pitchFamily="34" charset="-122"/>
                <a:ea typeface="微软雅黑" panose="020B0503020204020204" pitchFamily="34" charset="-122"/>
              </a:rPr>
              <a:t>生态系统</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sp>
        <p:nvSpPr>
          <p:cNvPr id="20" name="Text Box 5"/>
          <p:cNvSpPr>
            <a:spLocks noChangeArrowheads="1"/>
          </p:cNvSpPr>
          <p:nvPr/>
        </p:nvSpPr>
        <p:spPr bwMode="auto">
          <a:xfrm>
            <a:off x="2633134" y="1091519"/>
            <a:ext cx="50352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en-US" altLang="zh-CN" sz="2000" dirty="0" smtClean="0">
                <a:sym typeface="宋体" panose="02010600030101010101" pitchFamily="2" charset="-122"/>
              </a:rPr>
              <a:t>Flume/NG/Scribe — </a:t>
            </a:r>
            <a:r>
              <a:rPr lang="zh-CN" altLang="en-US" sz="2000" dirty="0" smtClean="0">
                <a:sym typeface="宋体" panose="02010600030101010101" pitchFamily="2" charset="-122"/>
              </a:rPr>
              <a:t>数据流</a:t>
            </a:r>
            <a:r>
              <a:rPr lang="zh-CN" altLang="en-US" sz="2000" dirty="0">
                <a:sym typeface="宋体" panose="02010600030101010101" pitchFamily="2" charset="-122"/>
              </a:rPr>
              <a:t>收集工具</a:t>
            </a:r>
          </a:p>
        </p:txBody>
      </p:sp>
      <p:sp>
        <p:nvSpPr>
          <p:cNvPr id="21" name="Text Box 6"/>
          <p:cNvSpPr>
            <a:spLocks noChangeArrowheads="1"/>
          </p:cNvSpPr>
          <p:nvPr/>
        </p:nvSpPr>
        <p:spPr bwMode="auto">
          <a:xfrm>
            <a:off x="2633134" y="2012476"/>
            <a:ext cx="4879088" cy="408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en-US" altLang="zh-CN" sz="2000" dirty="0" err="1" smtClean="0">
                <a:sym typeface="宋体" panose="02010600030101010101" pitchFamily="2" charset="-122"/>
              </a:rPr>
              <a:t>Sqoop</a:t>
            </a:r>
            <a:r>
              <a:rPr lang="en-US" altLang="zh-CN" sz="2000" dirty="0" smtClean="0">
                <a:sym typeface="宋体" panose="02010600030101010101" pitchFamily="2" charset="-122"/>
              </a:rPr>
              <a:t> — ETL</a:t>
            </a:r>
            <a:r>
              <a:rPr lang="zh-CN" altLang="en-US" sz="2000" dirty="0">
                <a:sym typeface="宋体" panose="02010600030101010101" pitchFamily="2" charset="-122"/>
              </a:rPr>
              <a:t>工具</a:t>
            </a:r>
          </a:p>
        </p:txBody>
      </p:sp>
      <p:sp>
        <p:nvSpPr>
          <p:cNvPr id="22" name="Text Box 7"/>
          <p:cNvSpPr>
            <a:spLocks noChangeArrowheads="1"/>
          </p:cNvSpPr>
          <p:nvPr/>
        </p:nvSpPr>
        <p:spPr bwMode="auto">
          <a:xfrm>
            <a:off x="2633134" y="3050056"/>
            <a:ext cx="50352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en-US" altLang="zh-CN" sz="2000" dirty="0" smtClean="0">
                <a:sym typeface="宋体" panose="02010600030101010101" pitchFamily="2" charset="-122"/>
              </a:rPr>
              <a:t>Pig — </a:t>
            </a:r>
            <a:r>
              <a:rPr lang="zh-CN" altLang="en-US" sz="2000" dirty="0">
                <a:sym typeface="宋体" panose="02010600030101010101" pitchFamily="2" charset="-122"/>
              </a:rPr>
              <a:t>Pig-Latin/MR</a:t>
            </a:r>
            <a:r>
              <a:rPr lang="zh-CN" altLang="en-US" sz="2000" dirty="0" smtClean="0">
                <a:sym typeface="宋体" panose="02010600030101010101" pitchFamily="2" charset="-122"/>
              </a:rPr>
              <a:t>编译器</a:t>
            </a:r>
            <a:endParaRPr lang="zh-CN" altLang="en-US" sz="2000" dirty="0"/>
          </a:p>
        </p:txBody>
      </p:sp>
      <p:sp>
        <p:nvSpPr>
          <p:cNvPr id="24" name="Text Box 9"/>
          <p:cNvSpPr>
            <a:spLocks noChangeArrowheads="1"/>
          </p:cNvSpPr>
          <p:nvPr/>
        </p:nvSpPr>
        <p:spPr bwMode="auto">
          <a:xfrm>
            <a:off x="2645240" y="4210576"/>
            <a:ext cx="43030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spcBef>
                <a:spcPct val="0"/>
              </a:spcBef>
              <a:buNone/>
            </a:pPr>
            <a:r>
              <a:rPr lang="en-US" altLang="zh-CN" sz="2000" dirty="0" smtClean="0">
                <a:sym typeface="宋体" panose="02010600030101010101" pitchFamily="2" charset="-122"/>
              </a:rPr>
              <a:t>Mahout</a:t>
            </a:r>
            <a:r>
              <a:rPr lang="zh-CN" altLang="en-US" sz="2000" dirty="0" smtClean="0">
                <a:sym typeface="宋体" panose="02010600030101010101" pitchFamily="2" charset="-122"/>
              </a:rPr>
              <a:t> </a:t>
            </a:r>
            <a:r>
              <a:rPr lang="en-US" altLang="zh-CN" sz="2000" dirty="0" smtClean="0">
                <a:sym typeface="宋体" panose="02010600030101010101" pitchFamily="2" charset="-122"/>
              </a:rPr>
              <a:t>—</a:t>
            </a:r>
            <a:r>
              <a:rPr lang="zh-CN" altLang="en-US" sz="2000" dirty="0">
                <a:sym typeface="宋体" panose="02010600030101010101" pitchFamily="2" charset="-122"/>
              </a:rPr>
              <a:t>基于MR的算法库</a:t>
            </a:r>
            <a:endParaRPr lang="zh-CN" altLang="en-US" sz="2000" dirty="0"/>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262100" y="933450"/>
            <a:ext cx="906041" cy="706834"/>
          </a:xfrm>
          <a:prstGeom prst="rect">
            <a:avLst/>
          </a:prstGeom>
        </p:spPr>
      </p:pic>
      <p:pic>
        <p:nvPicPr>
          <p:cNvPr id="1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1043608" y="1921894"/>
            <a:ext cx="1513776" cy="566276"/>
          </a:xfrm>
          <a:prstGeom prst="rect">
            <a:avLst/>
          </a:prstGeom>
        </p:spPr>
      </p:pic>
      <p:pic>
        <p:nvPicPr>
          <p:cNvPr id="1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1279290" y="2770799"/>
            <a:ext cx="871660" cy="958624"/>
          </a:xfrm>
          <a:prstGeom prst="rect">
            <a:avLst/>
          </a:prstGeom>
        </p:spPr>
      </p:pic>
      <p:pic>
        <p:nvPicPr>
          <p:cNvPr id="15"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a:xfrm>
            <a:off x="1135627" y="4012052"/>
            <a:ext cx="1329737" cy="598634"/>
          </a:xfrm>
          <a:prstGeom prst="rect">
            <a:avLst/>
          </a:prstGeom>
        </p:spPr>
      </p:pic>
    </p:spTree>
    <p:extLst>
      <p:ext uri="{BB962C8B-B14F-4D97-AF65-F5344CB8AC3E}">
        <p14:creationId xmlns:p14="http://schemas.microsoft.com/office/powerpoint/2010/main" val="174887844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dirty="0" err="1" smtClean="0">
                <a:solidFill>
                  <a:srgbClr val="778495"/>
                </a:solidFill>
                <a:latin typeface="微软雅黑" panose="020B0503020204020204" pitchFamily="34" charset="-122"/>
                <a:ea typeface="微软雅黑" panose="020B0503020204020204" pitchFamily="34" charset="-122"/>
              </a:rPr>
              <a:t>Hadoop</a:t>
            </a:r>
            <a:r>
              <a:rPr lang="zh-CN" altLang="en-US" sz="2400" dirty="0" smtClean="0">
                <a:solidFill>
                  <a:srgbClr val="778495"/>
                </a:solidFill>
                <a:latin typeface="微软雅黑" panose="020B0503020204020204" pitchFamily="34" charset="-122"/>
                <a:ea typeface="微软雅黑" panose="020B0503020204020204" pitchFamily="34" charset="-122"/>
              </a:rPr>
              <a:t>分布式文件系统</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17" name="文本占位符 2"/>
          <p:cNvSpPr>
            <a:spLocks noGrp="1"/>
          </p:cNvSpPr>
          <p:nvPr>
            <p:ph type="body" sz="quarter" idx="13"/>
          </p:nvPr>
        </p:nvSpPr>
        <p:spPr>
          <a:xfrm>
            <a:off x="458050" y="771549"/>
            <a:ext cx="3609894" cy="3729411"/>
          </a:xfrm>
        </p:spPr>
        <p:txBody>
          <a:bodyPr>
            <a:noAutofit/>
          </a:bodyPr>
          <a:lstStyle/>
          <a:p>
            <a:pPr marR="164465"/>
            <a:r>
              <a:rPr lang="en-US" altLang="zh-CN" sz="2000" dirty="0" err="1">
                <a:latin typeface="+mn-ea"/>
                <a:cs typeface="微软雅黑"/>
              </a:rPr>
              <a:t>Hadoop</a:t>
            </a:r>
            <a:r>
              <a:rPr lang="zh-CN" altLang="en-US" sz="2000" dirty="0">
                <a:latin typeface="+mn-ea"/>
                <a:cs typeface="微软雅黑"/>
              </a:rPr>
              <a:t>的分布式文件系统遵 循着</a:t>
            </a:r>
            <a:r>
              <a:rPr lang="en-US" altLang="zh-CN" sz="2000" dirty="0">
                <a:latin typeface="+mn-ea"/>
                <a:cs typeface="微软雅黑"/>
              </a:rPr>
              <a:t>Google</a:t>
            </a:r>
            <a:r>
              <a:rPr lang="zh-CN" altLang="en-US" sz="2000" dirty="0">
                <a:latin typeface="+mn-ea"/>
                <a:cs typeface="微软雅黑"/>
              </a:rPr>
              <a:t>文件系统的实现方 式，由一个名字节点以及多个 数据节点构成</a:t>
            </a:r>
          </a:p>
          <a:p>
            <a:pPr>
              <a:lnSpc>
                <a:spcPts val="2150"/>
              </a:lnSpc>
              <a:spcBef>
                <a:spcPts val="45"/>
              </a:spcBef>
            </a:pPr>
            <a:endParaRPr lang="zh-CN" altLang="en-US" sz="2000" dirty="0">
              <a:latin typeface="+mn-ea"/>
              <a:cs typeface="微软雅黑"/>
            </a:endParaRPr>
          </a:p>
          <a:p>
            <a:pPr marR="6350"/>
            <a:r>
              <a:rPr lang="zh-CN" altLang="en-US" sz="2000" dirty="0">
                <a:latin typeface="+mn-ea"/>
                <a:cs typeface="微软雅黑"/>
              </a:rPr>
              <a:t>在</a:t>
            </a:r>
            <a:r>
              <a:rPr lang="en-US" altLang="zh-CN" sz="2000" dirty="0">
                <a:latin typeface="+mn-ea"/>
                <a:cs typeface="微软雅黑"/>
              </a:rPr>
              <a:t>HDFS</a:t>
            </a:r>
            <a:r>
              <a:rPr lang="zh-CN" altLang="en-US" sz="2000" dirty="0">
                <a:latin typeface="+mn-ea"/>
                <a:cs typeface="微软雅黑"/>
              </a:rPr>
              <a:t>中，主节点被称为名 字节点，即</a:t>
            </a:r>
            <a:r>
              <a:rPr lang="en-US" altLang="zh-CN" sz="2000" dirty="0" err="1">
                <a:latin typeface="+mn-ea"/>
                <a:cs typeface="微软雅黑"/>
              </a:rPr>
              <a:t>NameNode</a:t>
            </a:r>
            <a:r>
              <a:rPr lang="zh-CN" altLang="en-US" sz="2000" dirty="0">
                <a:latin typeface="+mn-ea"/>
                <a:cs typeface="微软雅黑"/>
              </a:rPr>
              <a:t>；数据 块的存储节点被称为数据节点， 即</a:t>
            </a:r>
            <a:r>
              <a:rPr lang="en-US" altLang="zh-CN" sz="2000" dirty="0" err="1">
                <a:latin typeface="+mn-ea"/>
                <a:cs typeface="微软雅黑"/>
              </a:rPr>
              <a:t>DataNode</a:t>
            </a:r>
            <a:endParaRPr lang="zh-CN" altLang="en-US" sz="2000" dirty="0">
              <a:latin typeface="+mn-ea"/>
              <a:cs typeface="微软雅黑"/>
            </a:endParaRPr>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pic>
        <p:nvPicPr>
          <p:cNvPr id="3" name="图片 2"/>
          <p:cNvPicPr>
            <a:picLocks noChangeAspect="1"/>
          </p:cNvPicPr>
          <p:nvPr/>
        </p:nvPicPr>
        <p:blipFill>
          <a:blip r:embed="rId3"/>
          <a:stretch>
            <a:fillRect/>
          </a:stretch>
        </p:blipFill>
        <p:spPr>
          <a:xfrm>
            <a:off x="4572000" y="1809483"/>
            <a:ext cx="2809524" cy="1647619"/>
          </a:xfrm>
          <a:prstGeom prst="rect">
            <a:avLst/>
          </a:prstGeom>
        </p:spPr>
      </p:pic>
      <p:sp>
        <p:nvSpPr>
          <p:cNvPr id="5" name="圆角矩形 4"/>
          <p:cNvSpPr/>
          <p:nvPr/>
        </p:nvSpPr>
        <p:spPr>
          <a:xfrm>
            <a:off x="4572000" y="915566"/>
            <a:ext cx="1224136" cy="50405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smtClean="0"/>
              <a:t>NameNode</a:t>
            </a:r>
            <a:endParaRPr lang="zh-CN" altLang="en-US" sz="1200" dirty="0"/>
          </a:p>
        </p:txBody>
      </p:sp>
    </p:spTree>
    <p:extLst>
      <p:ext uri="{BB962C8B-B14F-4D97-AF65-F5344CB8AC3E}">
        <p14:creationId xmlns:p14="http://schemas.microsoft.com/office/powerpoint/2010/main" val="187510188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dirty="0" err="1" smtClean="0">
                <a:solidFill>
                  <a:srgbClr val="778495"/>
                </a:solidFill>
                <a:latin typeface="微软雅黑" panose="020B0503020204020204" pitchFamily="34" charset="-122"/>
                <a:ea typeface="微软雅黑" panose="020B0503020204020204" pitchFamily="34" charset="-122"/>
              </a:rPr>
              <a:t>Hadoop</a:t>
            </a:r>
            <a:r>
              <a:rPr lang="zh-CN" altLang="en-US" sz="2400" dirty="0" smtClean="0">
                <a:solidFill>
                  <a:srgbClr val="778495"/>
                </a:solidFill>
                <a:latin typeface="微软雅黑" panose="020B0503020204020204" pitchFamily="34" charset="-122"/>
                <a:ea typeface="微软雅黑" panose="020B0503020204020204" pitchFamily="34" charset="-122"/>
              </a:rPr>
              <a:t>分布式编程环境</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17" name="文本占位符 2"/>
          <p:cNvSpPr>
            <a:spLocks noGrp="1"/>
          </p:cNvSpPr>
          <p:nvPr>
            <p:ph type="body" sz="quarter" idx="13"/>
          </p:nvPr>
        </p:nvSpPr>
        <p:spPr>
          <a:xfrm>
            <a:off x="458050" y="771549"/>
            <a:ext cx="3609894" cy="3729411"/>
          </a:xfrm>
        </p:spPr>
        <p:txBody>
          <a:bodyPr>
            <a:noAutofit/>
          </a:bodyPr>
          <a:lstStyle/>
          <a:p>
            <a:pPr marR="106680"/>
            <a:r>
              <a:rPr lang="en-US" altLang="zh-CN" sz="2000" dirty="0" err="1">
                <a:latin typeface="+mn-ea"/>
                <a:cs typeface="微软雅黑"/>
              </a:rPr>
              <a:t>Hadoop</a:t>
            </a:r>
            <a:r>
              <a:rPr lang="zh-CN" altLang="en-US" sz="2000" dirty="0">
                <a:latin typeface="+mn-ea"/>
                <a:cs typeface="微软雅黑"/>
              </a:rPr>
              <a:t>的分布式编程</a:t>
            </a:r>
            <a:r>
              <a:rPr lang="zh-CN" altLang="en-US" sz="2000" dirty="0" smtClean="0">
                <a:latin typeface="+mn-ea"/>
                <a:cs typeface="微软雅黑"/>
              </a:rPr>
              <a:t>环境</a:t>
            </a:r>
            <a:r>
              <a:rPr lang="en-US" altLang="zh-CN" sz="2000" dirty="0" err="1">
                <a:latin typeface="+mn-ea"/>
                <a:cs typeface="微软雅黑"/>
              </a:rPr>
              <a:t>MapReduce</a:t>
            </a:r>
            <a:r>
              <a:rPr lang="zh-CN" altLang="en-US" sz="2000" dirty="0">
                <a:latin typeface="+mn-ea"/>
                <a:cs typeface="微软雅黑"/>
              </a:rPr>
              <a:t>也具有</a:t>
            </a:r>
            <a:r>
              <a:rPr lang="zh-CN" altLang="en-US" sz="2000" dirty="0" smtClean="0">
                <a:latin typeface="+mn-ea"/>
                <a:cs typeface="微软雅黑"/>
              </a:rPr>
              <a:t>与</a:t>
            </a:r>
            <a:r>
              <a:rPr lang="en-US" altLang="zh-CN" sz="2000" dirty="0" smtClean="0">
                <a:latin typeface="+mn-ea"/>
                <a:cs typeface="微软雅黑"/>
              </a:rPr>
              <a:t>Google</a:t>
            </a:r>
            <a:r>
              <a:rPr lang="zh-CN" altLang="en-US" sz="2000" dirty="0">
                <a:latin typeface="+mn-ea"/>
                <a:cs typeface="微软雅黑"/>
              </a:rPr>
              <a:t>的</a:t>
            </a:r>
            <a:r>
              <a:rPr lang="en-US" altLang="zh-CN" sz="2000" dirty="0" err="1">
                <a:latin typeface="+mn-ea"/>
                <a:cs typeface="微软雅黑"/>
              </a:rPr>
              <a:t>MapReduce</a:t>
            </a:r>
            <a:r>
              <a:rPr lang="zh-CN" altLang="en-US" sz="2000" dirty="0" smtClean="0">
                <a:latin typeface="+mn-ea"/>
                <a:cs typeface="微软雅黑"/>
              </a:rPr>
              <a:t>相似的环境</a:t>
            </a:r>
            <a:endParaRPr lang="en-US" altLang="zh-CN" sz="2000" dirty="0" smtClean="0">
              <a:latin typeface="+mn-ea"/>
              <a:cs typeface="微软雅黑"/>
            </a:endParaRPr>
          </a:p>
          <a:p>
            <a:pPr marR="106680"/>
            <a:endParaRPr lang="zh-CN" altLang="en-US" sz="2000" dirty="0">
              <a:latin typeface="+mn-ea"/>
              <a:cs typeface="微软雅黑"/>
            </a:endParaRPr>
          </a:p>
          <a:p>
            <a:pPr marR="6350"/>
            <a:r>
              <a:rPr lang="en-US" altLang="zh-CN" sz="2000" dirty="0" err="1">
                <a:latin typeface="+mn-ea"/>
                <a:cs typeface="微软雅黑"/>
              </a:rPr>
              <a:t>Hadoop</a:t>
            </a:r>
            <a:r>
              <a:rPr lang="zh-CN" altLang="en-US" sz="2000" dirty="0">
                <a:latin typeface="+mn-ea"/>
                <a:cs typeface="微软雅黑"/>
              </a:rPr>
              <a:t>的</a:t>
            </a:r>
            <a:r>
              <a:rPr lang="en-US" altLang="zh-CN" sz="2000" dirty="0" err="1">
                <a:latin typeface="+mn-ea"/>
                <a:cs typeface="微软雅黑"/>
              </a:rPr>
              <a:t>MapReduce</a:t>
            </a:r>
            <a:r>
              <a:rPr lang="zh-CN" altLang="en-US" sz="2000" dirty="0" smtClean="0">
                <a:latin typeface="+mn-ea"/>
                <a:cs typeface="微软雅黑"/>
              </a:rPr>
              <a:t>运行</a:t>
            </a:r>
            <a:r>
              <a:rPr lang="zh-CN" altLang="en-US" sz="2000" dirty="0">
                <a:latin typeface="+mn-ea"/>
                <a:cs typeface="微软雅黑"/>
              </a:rPr>
              <a:t>环境由一个</a:t>
            </a:r>
            <a:r>
              <a:rPr lang="zh-CN" altLang="en-US" sz="2000" dirty="0" smtClean="0">
                <a:latin typeface="+mn-ea"/>
                <a:cs typeface="微软雅黑"/>
              </a:rPr>
              <a:t>任务管理器</a:t>
            </a:r>
            <a:r>
              <a:rPr lang="en-US" altLang="zh-CN" sz="2000" dirty="0" err="1" smtClean="0">
                <a:latin typeface="+mn-ea"/>
                <a:cs typeface="微软雅黑"/>
              </a:rPr>
              <a:t>JobTracker</a:t>
            </a:r>
            <a:r>
              <a:rPr lang="zh-CN" altLang="en-US" sz="2000" dirty="0">
                <a:latin typeface="+mn-ea"/>
                <a:cs typeface="微软雅黑"/>
              </a:rPr>
              <a:t>以及分</a:t>
            </a:r>
            <a:r>
              <a:rPr lang="zh-CN" altLang="en-US" sz="2000" dirty="0" smtClean="0">
                <a:latin typeface="+mn-ea"/>
                <a:cs typeface="微软雅黑"/>
              </a:rPr>
              <a:t>任务管理</a:t>
            </a:r>
            <a:r>
              <a:rPr lang="zh-CN" altLang="en-US" sz="2000" dirty="0">
                <a:latin typeface="+mn-ea"/>
                <a:cs typeface="微软雅黑"/>
              </a:rPr>
              <a:t>器组成</a:t>
            </a:r>
            <a:r>
              <a:rPr lang="en-US" altLang="zh-CN" sz="2000" dirty="0" err="1">
                <a:latin typeface="+mn-ea"/>
                <a:cs typeface="微软雅黑"/>
              </a:rPr>
              <a:t>TaskTracker</a:t>
            </a:r>
            <a:endParaRPr lang="en-US" altLang="zh-CN" sz="2000" dirty="0">
              <a:latin typeface="+mn-ea"/>
              <a:cs typeface="微软雅黑"/>
            </a:endParaRPr>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sp>
        <p:nvSpPr>
          <p:cNvPr id="7" name="object 4"/>
          <p:cNvSpPr/>
          <p:nvPr/>
        </p:nvSpPr>
        <p:spPr>
          <a:xfrm>
            <a:off x="4067944" y="655212"/>
            <a:ext cx="4608512" cy="3956162"/>
          </a:xfrm>
          <a:prstGeom prst="rect">
            <a:avLst/>
          </a:prstGeom>
          <a:blipFill>
            <a:blip r:embed="rId3" cstate="print"/>
            <a:stretch>
              <a:fillRect/>
            </a:stretch>
          </a:blipFill>
        </p:spPr>
        <p:txBody>
          <a:bodyPr wrap="square" lIns="0" tIns="0" rIns="0" bIns="0" rtlCol="0">
            <a:spAutoFit/>
          </a:bodyPr>
          <a:lstStyle/>
          <a:p>
            <a:endParaRPr/>
          </a:p>
        </p:txBody>
      </p:sp>
    </p:spTree>
    <p:extLst>
      <p:ext uri="{BB962C8B-B14F-4D97-AF65-F5344CB8AC3E}">
        <p14:creationId xmlns:p14="http://schemas.microsoft.com/office/powerpoint/2010/main" val="269000903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dirty="0" smtClean="0">
                <a:solidFill>
                  <a:srgbClr val="778495"/>
                </a:solidFill>
                <a:latin typeface="微软雅黑" panose="020B0503020204020204" pitchFamily="34" charset="-122"/>
                <a:ea typeface="微软雅黑" panose="020B0503020204020204" pitchFamily="34" charset="-122"/>
              </a:rPr>
              <a:t>Hive</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17" name="文本占位符 2"/>
          <p:cNvSpPr>
            <a:spLocks noGrp="1"/>
          </p:cNvSpPr>
          <p:nvPr>
            <p:ph type="body" sz="quarter" idx="13"/>
          </p:nvPr>
        </p:nvSpPr>
        <p:spPr>
          <a:xfrm>
            <a:off x="458050" y="771549"/>
            <a:ext cx="3825918" cy="3839825"/>
          </a:xfrm>
        </p:spPr>
        <p:txBody>
          <a:bodyPr>
            <a:noAutofit/>
          </a:bodyPr>
          <a:lstStyle/>
          <a:p>
            <a:pPr marR="216535">
              <a:lnSpc>
                <a:spcPts val="2160"/>
              </a:lnSpc>
            </a:pPr>
            <a:r>
              <a:rPr lang="en-US" altLang="zh-CN" sz="2000" spc="-15" dirty="0">
                <a:latin typeface="+mn-ea"/>
                <a:cs typeface="微软雅黑"/>
              </a:rPr>
              <a:t>Hive</a:t>
            </a:r>
            <a:r>
              <a:rPr lang="zh-CN" altLang="en-US" sz="2000" spc="-15" dirty="0">
                <a:latin typeface="+mn-ea"/>
                <a:cs typeface="微软雅黑"/>
              </a:rPr>
              <a:t>是建立在</a:t>
            </a:r>
            <a:r>
              <a:rPr lang="en-US" altLang="zh-CN" sz="2000" spc="-15" dirty="0" err="1">
                <a:latin typeface="+mn-ea"/>
                <a:cs typeface="微软雅黑"/>
              </a:rPr>
              <a:t>MapReduce</a:t>
            </a:r>
            <a:r>
              <a:rPr lang="zh-CN" altLang="en-US" sz="2000" spc="-15" dirty="0">
                <a:latin typeface="+mn-ea"/>
                <a:cs typeface="微软雅黑"/>
              </a:rPr>
              <a:t>之上的数据查询语言</a:t>
            </a:r>
          </a:p>
          <a:p>
            <a:pPr marR="139065" algn="just">
              <a:lnSpc>
                <a:spcPct val="90000"/>
              </a:lnSpc>
            </a:pPr>
            <a:r>
              <a:rPr lang="en-US" altLang="zh-CN" sz="2000" spc="-15" dirty="0">
                <a:latin typeface="+mn-ea"/>
                <a:cs typeface="微软雅黑"/>
              </a:rPr>
              <a:t>Hive</a:t>
            </a:r>
            <a:r>
              <a:rPr lang="zh-CN" altLang="en-US" sz="2000" spc="-15" dirty="0" smtClean="0">
                <a:latin typeface="+mn-ea"/>
                <a:cs typeface="微软雅黑"/>
              </a:rPr>
              <a:t>可</a:t>
            </a:r>
            <a:r>
              <a:rPr lang="zh-CN" altLang="en-US" sz="2000" spc="-15" dirty="0">
                <a:latin typeface="+mn-ea"/>
                <a:cs typeface="微软雅黑"/>
              </a:rPr>
              <a:t>被</a:t>
            </a:r>
            <a:r>
              <a:rPr lang="zh-CN" altLang="en-US" sz="2000" spc="-15" dirty="0" smtClean="0">
                <a:latin typeface="+mn-ea"/>
                <a:cs typeface="微软雅黑"/>
              </a:rPr>
              <a:t>认为</a:t>
            </a:r>
            <a:r>
              <a:rPr lang="zh-CN" altLang="en-US" sz="2000" spc="-15" dirty="0">
                <a:latin typeface="+mn-ea"/>
                <a:cs typeface="微软雅黑"/>
              </a:rPr>
              <a:t>是为数据分析人员提供的语言，地位</a:t>
            </a:r>
            <a:r>
              <a:rPr lang="zh-CN" altLang="en-US" sz="2000" spc="-15" dirty="0" smtClean="0">
                <a:latin typeface="+mn-ea"/>
                <a:cs typeface="微软雅黑"/>
              </a:rPr>
              <a:t>相当于</a:t>
            </a:r>
            <a:r>
              <a:rPr lang="en-US" altLang="zh-CN" sz="2000" spc="-15" dirty="0" smtClean="0">
                <a:latin typeface="+mn-ea"/>
                <a:cs typeface="微软雅黑"/>
              </a:rPr>
              <a:t>SQL</a:t>
            </a:r>
            <a:r>
              <a:rPr lang="zh-CN" altLang="en-US" sz="2000" spc="-15" dirty="0">
                <a:latin typeface="+mn-ea"/>
                <a:cs typeface="微软雅黑"/>
              </a:rPr>
              <a:t>结构化查询语言</a:t>
            </a:r>
          </a:p>
          <a:p>
            <a:pPr marR="6350">
              <a:lnSpc>
                <a:spcPct val="90000"/>
              </a:lnSpc>
            </a:pPr>
            <a:r>
              <a:rPr lang="en-US" altLang="zh-CN" sz="2000" spc="-15" dirty="0">
                <a:latin typeface="+mn-ea"/>
                <a:cs typeface="微软雅黑"/>
              </a:rPr>
              <a:t>Hive</a:t>
            </a:r>
            <a:r>
              <a:rPr lang="zh-CN" altLang="en-US" sz="2000" spc="-15" dirty="0">
                <a:latin typeface="+mn-ea"/>
                <a:cs typeface="微软雅黑"/>
              </a:rPr>
              <a:t>是一个查询引擎，在一个</a:t>
            </a:r>
            <a:r>
              <a:rPr lang="zh-CN" altLang="en-US" sz="2000" spc="-15" dirty="0" smtClean="0">
                <a:latin typeface="+mn-ea"/>
                <a:cs typeface="微软雅黑"/>
              </a:rPr>
              <a:t>单一的</a:t>
            </a:r>
            <a:r>
              <a:rPr lang="zh-CN" altLang="en-US" sz="2000" spc="-15" dirty="0">
                <a:latin typeface="+mn-ea"/>
                <a:cs typeface="微软雅黑"/>
              </a:rPr>
              <a:t>节点上对用户的查询语句进行</a:t>
            </a:r>
            <a:r>
              <a:rPr lang="zh-CN" altLang="en-US" sz="2000" spc="-15" dirty="0" smtClean="0">
                <a:latin typeface="+mn-ea"/>
                <a:cs typeface="微软雅黑"/>
              </a:rPr>
              <a:t>分析</a:t>
            </a:r>
            <a:r>
              <a:rPr lang="zh-CN" altLang="en-US" sz="2000" spc="-15" dirty="0">
                <a:latin typeface="+mn-ea"/>
                <a:cs typeface="微软雅黑"/>
              </a:rPr>
              <a:t>，并编译成为</a:t>
            </a:r>
            <a:r>
              <a:rPr lang="en-US" altLang="zh-CN" sz="2000" spc="-15" dirty="0" err="1">
                <a:latin typeface="+mn-ea"/>
                <a:cs typeface="微软雅黑"/>
              </a:rPr>
              <a:t>MapReduce</a:t>
            </a:r>
            <a:r>
              <a:rPr lang="zh-CN" altLang="en-US" sz="2000" spc="-15" dirty="0">
                <a:latin typeface="+mn-ea"/>
                <a:cs typeface="微软雅黑"/>
              </a:rPr>
              <a:t>的</a:t>
            </a:r>
            <a:r>
              <a:rPr lang="zh-CN" altLang="en-US" sz="2000" spc="-15" dirty="0" smtClean="0">
                <a:latin typeface="+mn-ea"/>
                <a:cs typeface="微软雅黑"/>
              </a:rPr>
              <a:t>查询流程</a:t>
            </a:r>
            <a:r>
              <a:rPr lang="en-US" altLang="zh-CN" sz="2000" spc="-15" dirty="0">
                <a:latin typeface="+mn-ea"/>
                <a:cs typeface="微软雅黑"/>
              </a:rPr>
              <a:t>(Schema)</a:t>
            </a:r>
            <a:r>
              <a:rPr lang="zh-CN" altLang="en-US" sz="2000" spc="-15" dirty="0">
                <a:latin typeface="+mn-ea"/>
                <a:cs typeface="微软雅黑"/>
              </a:rPr>
              <a:t>，使用</a:t>
            </a:r>
            <a:r>
              <a:rPr lang="en-US" altLang="zh-CN" sz="2000" spc="-15" dirty="0" err="1">
                <a:latin typeface="+mn-ea"/>
                <a:cs typeface="微软雅黑"/>
              </a:rPr>
              <a:t>Hadoop</a:t>
            </a:r>
            <a:r>
              <a:rPr lang="zh-CN" altLang="en-US" sz="2000" spc="-15" dirty="0" smtClean="0">
                <a:latin typeface="+mn-ea"/>
                <a:cs typeface="微软雅黑"/>
              </a:rPr>
              <a:t>本身的</a:t>
            </a:r>
            <a:r>
              <a:rPr lang="en-US" altLang="zh-CN" sz="2000" spc="-15" dirty="0" err="1">
                <a:latin typeface="+mn-ea"/>
                <a:cs typeface="微软雅黑"/>
              </a:rPr>
              <a:t>MapReduce</a:t>
            </a:r>
            <a:r>
              <a:rPr lang="zh-CN" altLang="en-US" sz="2000" spc="-15" dirty="0">
                <a:latin typeface="+mn-ea"/>
                <a:cs typeface="微软雅黑"/>
              </a:rPr>
              <a:t>引擎进行查询操作</a:t>
            </a:r>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sp>
        <p:nvSpPr>
          <p:cNvPr id="6" name="object 4"/>
          <p:cNvSpPr/>
          <p:nvPr/>
        </p:nvSpPr>
        <p:spPr>
          <a:xfrm>
            <a:off x="4716016" y="668951"/>
            <a:ext cx="3528392" cy="4045020"/>
          </a:xfrm>
          <a:prstGeom prst="rect">
            <a:avLst/>
          </a:prstGeom>
          <a:blipFill>
            <a:blip r:embed="rId3" cstate="print"/>
            <a:stretch>
              <a:fillRect/>
            </a:stretch>
          </a:blipFill>
        </p:spPr>
        <p:txBody>
          <a:bodyPr wrap="square" lIns="0" tIns="0" rIns="0" bIns="0" rtlCol="0">
            <a:spAutoFit/>
          </a:bodyPr>
          <a:lstStyle/>
          <a:p>
            <a:endParaRPr/>
          </a:p>
        </p:txBody>
      </p:sp>
    </p:spTree>
    <p:extLst>
      <p:ext uri="{BB962C8B-B14F-4D97-AF65-F5344CB8AC3E}">
        <p14:creationId xmlns:p14="http://schemas.microsoft.com/office/powerpoint/2010/main" val="213878100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dirty="0" err="1" smtClean="0">
                <a:solidFill>
                  <a:srgbClr val="778495"/>
                </a:solidFill>
                <a:latin typeface="微软雅黑" panose="020B0503020204020204" pitchFamily="34" charset="-122"/>
                <a:ea typeface="微软雅黑" panose="020B0503020204020204" pitchFamily="34" charset="-122"/>
              </a:rPr>
              <a:t>HBase</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17" name="文本占位符 2"/>
          <p:cNvSpPr>
            <a:spLocks noGrp="1"/>
          </p:cNvSpPr>
          <p:nvPr>
            <p:ph type="body" sz="quarter" idx="13"/>
          </p:nvPr>
        </p:nvSpPr>
        <p:spPr>
          <a:xfrm>
            <a:off x="458050" y="771549"/>
            <a:ext cx="8218406" cy="2016225"/>
          </a:xfrm>
        </p:spPr>
        <p:txBody>
          <a:bodyPr>
            <a:noAutofit/>
          </a:bodyPr>
          <a:lstStyle/>
          <a:p>
            <a:pPr marL="355600" marR="6350">
              <a:lnSpc>
                <a:spcPct val="100099"/>
              </a:lnSpc>
            </a:pPr>
            <a:r>
              <a:rPr lang="en-US" altLang="zh-CN" sz="2000" dirty="0" err="1" smtClean="0">
                <a:latin typeface="+mn-ea"/>
                <a:cs typeface="微软雅黑"/>
              </a:rPr>
              <a:t>Hbase</a:t>
            </a:r>
            <a:r>
              <a:rPr lang="zh-CN" altLang="en-US" sz="2000" dirty="0" smtClean="0">
                <a:latin typeface="+mn-ea"/>
                <a:cs typeface="微软雅黑"/>
              </a:rPr>
              <a:t>是依据</a:t>
            </a:r>
            <a:r>
              <a:rPr lang="en-US" altLang="zh-CN" sz="2000" dirty="0">
                <a:latin typeface="+mn-ea"/>
                <a:cs typeface="微软雅黑"/>
              </a:rPr>
              <a:t>Google</a:t>
            </a:r>
            <a:r>
              <a:rPr lang="zh-CN" altLang="en-US" sz="2000" dirty="0">
                <a:latin typeface="+mn-ea"/>
                <a:cs typeface="微软雅黑"/>
              </a:rPr>
              <a:t> </a:t>
            </a:r>
            <a:r>
              <a:rPr lang="en-US" altLang="zh-CN" sz="2000" dirty="0" err="1">
                <a:latin typeface="+mn-ea"/>
                <a:cs typeface="微软雅黑"/>
              </a:rPr>
              <a:t>BigTable</a:t>
            </a:r>
            <a:r>
              <a:rPr lang="zh-CN" altLang="en-US" sz="2000" dirty="0">
                <a:latin typeface="+mn-ea"/>
                <a:cs typeface="微软雅黑"/>
              </a:rPr>
              <a:t>实现的一个</a:t>
            </a:r>
            <a:r>
              <a:rPr lang="zh-CN" altLang="en-US" sz="2000" dirty="0" smtClean="0">
                <a:latin typeface="+mn-ea"/>
                <a:cs typeface="微软雅黑"/>
              </a:rPr>
              <a:t>分布式数据库系统</a:t>
            </a:r>
            <a:endParaRPr lang="en-US" altLang="zh-CN" sz="2000" dirty="0" smtClean="0">
              <a:latin typeface="+mn-ea"/>
              <a:cs typeface="微软雅黑"/>
            </a:endParaRPr>
          </a:p>
          <a:p>
            <a:pPr marL="355600" marR="6350">
              <a:lnSpc>
                <a:spcPct val="100099"/>
              </a:lnSpc>
            </a:pPr>
            <a:r>
              <a:rPr lang="zh-CN" altLang="en-US" sz="2000" dirty="0" smtClean="0">
                <a:latin typeface="+mn-ea"/>
                <a:cs typeface="微软雅黑"/>
              </a:rPr>
              <a:t>如果</a:t>
            </a:r>
            <a:r>
              <a:rPr lang="zh-CN" altLang="en-US" sz="2000" dirty="0">
                <a:latin typeface="+mn-ea"/>
                <a:cs typeface="微软雅黑"/>
              </a:rPr>
              <a:t>在分布式的环境下</a:t>
            </a:r>
            <a:r>
              <a:rPr lang="zh-CN" altLang="en-US" sz="2000" dirty="0" smtClean="0">
                <a:latin typeface="+mn-ea"/>
                <a:cs typeface="微软雅黑"/>
              </a:rPr>
              <a:t>，虽然</a:t>
            </a:r>
            <a:r>
              <a:rPr lang="zh-CN" altLang="en-US" sz="2000" dirty="0">
                <a:latin typeface="+mn-ea"/>
                <a:cs typeface="微软雅黑"/>
              </a:rPr>
              <a:t>底层的</a:t>
            </a:r>
            <a:r>
              <a:rPr lang="en-US" altLang="zh-CN" sz="2000" dirty="0">
                <a:latin typeface="+mn-ea"/>
                <a:cs typeface="微软雅黑"/>
              </a:rPr>
              <a:t>HDFS</a:t>
            </a:r>
            <a:r>
              <a:rPr lang="zh-CN" altLang="en-US" sz="2000" dirty="0">
                <a:latin typeface="+mn-ea"/>
                <a:cs typeface="微软雅黑"/>
              </a:rPr>
              <a:t>对于数据的随机读写没有很强的支持，但是</a:t>
            </a:r>
            <a:r>
              <a:rPr lang="en-US" altLang="zh-CN" sz="2000" dirty="0" err="1">
                <a:latin typeface="+mn-ea"/>
                <a:cs typeface="微软雅黑"/>
              </a:rPr>
              <a:t>HBase</a:t>
            </a:r>
            <a:r>
              <a:rPr lang="zh-CN" altLang="en-US" sz="2000" dirty="0">
                <a:latin typeface="+mn-ea"/>
                <a:cs typeface="微软雅黑"/>
              </a:rPr>
              <a:t>通过自身的设计，使得对于数据库</a:t>
            </a:r>
            <a:r>
              <a:rPr lang="zh-CN" altLang="en-US" sz="2000" dirty="0" smtClean="0">
                <a:latin typeface="+mn-ea"/>
                <a:cs typeface="微软雅黑"/>
              </a:rPr>
              <a:t>记录有</a:t>
            </a:r>
            <a:r>
              <a:rPr lang="zh-CN" altLang="en-US" sz="2000" dirty="0">
                <a:latin typeface="+mn-ea"/>
                <a:cs typeface="微软雅黑"/>
              </a:rPr>
              <a:t>很好的读写特性</a:t>
            </a:r>
          </a:p>
          <a:p>
            <a:pPr marL="355600"/>
            <a:r>
              <a:rPr lang="en-US" altLang="zh-CN" sz="2000" dirty="0" err="1">
                <a:latin typeface="+mn-ea"/>
                <a:cs typeface="微软雅黑"/>
              </a:rPr>
              <a:t>HBase</a:t>
            </a:r>
            <a:r>
              <a:rPr lang="zh-CN" altLang="en-US" sz="2000" dirty="0">
                <a:latin typeface="+mn-ea"/>
                <a:cs typeface="微软雅黑"/>
              </a:rPr>
              <a:t>支持记录的插入，删除以及修改操作</a:t>
            </a:r>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sp>
        <p:nvSpPr>
          <p:cNvPr id="7" name="object 4"/>
          <p:cNvSpPr/>
          <p:nvPr/>
        </p:nvSpPr>
        <p:spPr>
          <a:xfrm>
            <a:off x="1691680" y="2787774"/>
            <a:ext cx="6336704" cy="2322755"/>
          </a:xfrm>
          <a:prstGeom prst="rect">
            <a:avLst/>
          </a:prstGeom>
          <a:blipFill>
            <a:blip r:embed="rId3" cstate="print"/>
            <a:stretch>
              <a:fillRect/>
            </a:stretch>
          </a:blipFill>
        </p:spPr>
        <p:txBody>
          <a:bodyPr wrap="square" lIns="0" tIns="0" rIns="0" bIns="0" rtlCol="0">
            <a:spAutoFit/>
          </a:bodyPr>
          <a:lstStyle/>
          <a:p>
            <a:endParaRPr/>
          </a:p>
        </p:txBody>
      </p:sp>
    </p:spTree>
    <p:extLst>
      <p:ext uri="{BB962C8B-B14F-4D97-AF65-F5344CB8AC3E}">
        <p14:creationId xmlns:p14="http://schemas.microsoft.com/office/powerpoint/2010/main" val="227014485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1"/>
          <p:cNvSpPr txBox="1">
            <a:spLocks/>
          </p:cNvSpPr>
          <p:nvPr/>
        </p:nvSpPr>
        <p:spPr>
          <a:xfrm>
            <a:off x="458050" y="19548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数据源</a:t>
            </a:r>
            <a:endParaRPr lang="en-GB" altLang="zh-CN" sz="2400" dirty="0">
              <a:solidFill>
                <a:srgbClr val="778495"/>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899592" y="843558"/>
            <a:ext cx="7197083" cy="3449558"/>
          </a:xfrm>
          <a:prstGeom prst="rect">
            <a:avLst/>
          </a:prstGeom>
        </p:spPr>
      </p:pic>
    </p:spTree>
    <p:extLst>
      <p:ext uri="{BB962C8B-B14F-4D97-AF65-F5344CB8AC3E}">
        <p14:creationId xmlns:p14="http://schemas.microsoft.com/office/powerpoint/2010/main" val="335516697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dirty="0" err="1" smtClean="0">
                <a:solidFill>
                  <a:srgbClr val="778495"/>
                </a:solidFill>
                <a:latin typeface="微软雅黑" panose="020B0503020204020204" pitchFamily="34" charset="-122"/>
                <a:ea typeface="微软雅黑" panose="020B0503020204020204" pitchFamily="34" charset="-122"/>
              </a:rPr>
              <a:t>ZooKeeper</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17" name="文本占位符 2"/>
          <p:cNvSpPr>
            <a:spLocks noGrp="1"/>
          </p:cNvSpPr>
          <p:nvPr>
            <p:ph type="body" sz="quarter" idx="13"/>
          </p:nvPr>
        </p:nvSpPr>
        <p:spPr>
          <a:xfrm>
            <a:off x="458050" y="771549"/>
            <a:ext cx="7426318" cy="864097"/>
          </a:xfrm>
        </p:spPr>
        <p:txBody>
          <a:bodyPr>
            <a:noAutofit/>
          </a:bodyPr>
          <a:lstStyle/>
          <a:p>
            <a:pPr marR="6350">
              <a:lnSpc>
                <a:spcPct val="100099"/>
              </a:lnSpc>
            </a:pPr>
            <a:r>
              <a:rPr lang="en-US" altLang="zh-CN" sz="2000" spc="-75" dirty="0" err="1">
                <a:latin typeface="+mn-ea"/>
                <a:cs typeface="Verdana"/>
              </a:rPr>
              <a:t>Z</a:t>
            </a:r>
            <a:r>
              <a:rPr lang="en-US" altLang="zh-CN" sz="2000" spc="-15" dirty="0" err="1">
                <a:latin typeface="+mn-ea"/>
                <a:cs typeface="Verdana"/>
              </a:rPr>
              <a:t>o</a:t>
            </a:r>
            <a:r>
              <a:rPr lang="en-US" altLang="zh-CN" sz="2000" spc="-25" dirty="0" err="1">
                <a:latin typeface="+mn-ea"/>
                <a:cs typeface="Verdana"/>
              </a:rPr>
              <a:t>o</a:t>
            </a:r>
            <a:r>
              <a:rPr lang="en-US" altLang="zh-CN" sz="2000" spc="-100" dirty="0" err="1">
                <a:latin typeface="+mn-ea"/>
                <a:cs typeface="Verdana"/>
              </a:rPr>
              <a:t>K</a:t>
            </a:r>
            <a:r>
              <a:rPr lang="en-US" altLang="zh-CN" sz="2000" spc="-15" dirty="0" err="1">
                <a:latin typeface="+mn-ea"/>
                <a:cs typeface="Verdana"/>
              </a:rPr>
              <a:t>eepe</a:t>
            </a:r>
            <a:r>
              <a:rPr lang="en-US" altLang="zh-CN" sz="2000" spc="-25" dirty="0" err="1">
                <a:latin typeface="+mn-ea"/>
                <a:cs typeface="Verdana"/>
              </a:rPr>
              <a:t>r</a:t>
            </a:r>
            <a:r>
              <a:rPr lang="zh-CN" altLang="en-US" sz="2000" dirty="0">
                <a:latin typeface="+mn-ea"/>
                <a:cs typeface="微软雅黑"/>
              </a:rPr>
              <a:t>是一个非常稳固的分布式锁环境，编程接口</a:t>
            </a:r>
            <a:r>
              <a:rPr lang="zh-CN" altLang="en-US" sz="2000" dirty="0" smtClean="0">
                <a:latin typeface="+mn-ea"/>
                <a:cs typeface="微软雅黑"/>
              </a:rPr>
              <a:t>类似于</a:t>
            </a:r>
            <a:r>
              <a:rPr lang="en-US" altLang="zh-CN" sz="2000" spc="-5" dirty="0">
                <a:latin typeface="+mn-ea"/>
                <a:cs typeface="Verdana"/>
              </a:rPr>
              <a:t>Go</a:t>
            </a:r>
            <a:r>
              <a:rPr lang="en-US" altLang="zh-CN" sz="2000" spc="-10" dirty="0">
                <a:latin typeface="+mn-ea"/>
                <a:cs typeface="Verdana"/>
              </a:rPr>
              <a:t>o</a:t>
            </a:r>
            <a:r>
              <a:rPr lang="en-US" altLang="zh-CN" sz="2000" spc="-5" dirty="0">
                <a:latin typeface="+mn-ea"/>
                <a:cs typeface="Verdana"/>
              </a:rPr>
              <a:t>gl</a:t>
            </a:r>
            <a:r>
              <a:rPr lang="en-US" altLang="zh-CN" sz="2000" spc="5" dirty="0">
                <a:latin typeface="+mn-ea"/>
                <a:cs typeface="Verdana"/>
              </a:rPr>
              <a:t>e</a:t>
            </a:r>
            <a:r>
              <a:rPr lang="zh-CN" altLang="en-US" sz="2000" dirty="0">
                <a:latin typeface="+mn-ea"/>
                <a:cs typeface="微软雅黑"/>
              </a:rPr>
              <a:t>系统中的</a:t>
            </a:r>
            <a:r>
              <a:rPr lang="en-US" altLang="zh-CN" sz="2000" spc="-20" dirty="0">
                <a:latin typeface="+mn-ea"/>
                <a:cs typeface="Verdana"/>
              </a:rPr>
              <a:t>Chubby</a:t>
            </a:r>
            <a:r>
              <a:rPr lang="zh-CN" altLang="en-US" sz="2000" dirty="0">
                <a:latin typeface="+mn-ea"/>
                <a:cs typeface="微软雅黑"/>
              </a:rPr>
              <a:t>系统</a:t>
            </a:r>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sp>
        <p:nvSpPr>
          <p:cNvPr id="6" name="object 4"/>
          <p:cNvSpPr/>
          <p:nvPr/>
        </p:nvSpPr>
        <p:spPr>
          <a:xfrm>
            <a:off x="1866953" y="1832232"/>
            <a:ext cx="4608512" cy="2611326"/>
          </a:xfrm>
          <a:prstGeom prst="rect">
            <a:avLst/>
          </a:prstGeom>
          <a:blipFill>
            <a:blip r:embed="rId3" cstate="print"/>
            <a:stretch>
              <a:fillRect/>
            </a:stretch>
          </a:blipFill>
        </p:spPr>
        <p:txBody>
          <a:bodyPr wrap="square" lIns="0" tIns="0" rIns="0" bIns="0" rtlCol="0">
            <a:spAutoFit/>
          </a:bodyPr>
          <a:lstStyle/>
          <a:p>
            <a:endParaRPr/>
          </a:p>
        </p:txBody>
      </p:sp>
    </p:spTree>
    <p:extLst>
      <p:ext uri="{BB962C8B-B14F-4D97-AF65-F5344CB8AC3E}">
        <p14:creationId xmlns:p14="http://schemas.microsoft.com/office/powerpoint/2010/main" val="86958099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8050" y="195486"/>
            <a:ext cx="346587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dirty="0" err="1" smtClean="0">
                <a:solidFill>
                  <a:srgbClr val="778495"/>
                </a:solidFill>
                <a:latin typeface="微软雅黑" panose="020B0503020204020204" pitchFamily="34" charset="-122"/>
                <a:ea typeface="微软雅黑" panose="020B0503020204020204" pitchFamily="34" charset="-122"/>
              </a:rPr>
              <a:t>Hadoop</a:t>
            </a:r>
            <a:endParaRPr lang="en-GB" altLang="zh-CN" sz="2400" dirty="0">
              <a:solidFill>
                <a:srgbClr val="778495"/>
              </a:solidFill>
              <a:latin typeface="微软雅黑" panose="020B0503020204020204" pitchFamily="34" charset="-122"/>
              <a:ea typeface="微软雅黑" panose="020B0503020204020204" pitchFamily="34" charset="-122"/>
            </a:endParaRPr>
          </a:p>
        </p:txBody>
      </p:sp>
      <p:sp>
        <p:nvSpPr>
          <p:cNvPr id="2" name="矩形 1"/>
          <p:cNvSpPr/>
          <p:nvPr/>
        </p:nvSpPr>
        <p:spPr>
          <a:xfrm>
            <a:off x="458050" y="2408296"/>
            <a:ext cx="3438128" cy="449995"/>
          </a:xfrm>
          <a:prstGeom prst="rect">
            <a:avLst/>
          </a:prstGeom>
        </p:spPr>
        <p:txBody>
          <a:bodyPr wrap="square">
            <a:spAutoFit/>
          </a:bodyPr>
          <a:lstStyle/>
          <a:p>
            <a:pPr>
              <a:lnSpc>
                <a:spcPts val="3100"/>
              </a:lnSpc>
              <a:spcBef>
                <a:spcPct val="0"/>
              </a:spcBef>
            </a:pPr>
            <a:endParaRPr lang="zh-CN" altLang="en-US" sz="2000" dirty="0"/>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771550"/>
            <a:ext cx="7214838" cy="372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524907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1">
            <a:extLst>
              <a:ext uri="{FF2B5EF4-FFF2-40B4-BE49-F238E27FC236}">
                <a16:creationId xmlns:a16="http://schemas.microsoft.com/office/drawing/2014/main" xmlns="" id="{4B7DB7DC-D473-4F21-81F9-632D4C62C22E}"/>
              </a:ext>
            </a:extLst>
          </p:cNvPr>
          <p:cNvSpPr/>
          <p:nvPr/>
        </p:nvSpPr>
        <p:spPr>
          <a:xfrm flipH="1">
            <a:off x="3664844" y="2647776"/>
            <a:ext cx="5478884" cy="1148110"/>
          </a:xfrm>
          <a:custGeom>
            <a:avLst/>
            <a:gdLst>
              <a:gd name="connsiteX0" fmla="*/ 0 w 5580112"/>
              <a:gd name="connsiteY0" fmla="*/ 0 h 5143500"/>
              <a:gd name="connsiteX1" fmla="*/ 5580112 w 5580112"/>
              <a:gd name="connsiteY1" fmla="*/ 0 h 5143500"/>
              <a:gd name="connsiteX2" fmla="*/ 5580112 w 5580112"/>
              <a:gd name="connsiteY2" fmla="*/ 5143500 h 5143500"/>
              <a:gd name="connsiteX3" fmla="*/ 0 w 5580112"/>
              <a:gd name="connsiteY3" fmla="*/ 5143500 h 5143500"/>
              <a:gd name="connsiteX4" fmla="*/ 0 w 5580112"/>
              <a:gd name="connsiteY4" fmla="*/ 0 h 5143500"/>
              <a:gd name="connsiteX0" fmla="*/ 0 w 5580112"/>
              <a:gd name="connsiteY0" fmla="*/ 0 h 5150534"/>
              <a:gd name="connsiteX1" fmla="*/ 5580112 w 5580112"/>
              <a:gd name="connsiteY1" fmla="*/ 0 h 5150534"/>
              <a:gd name="connsiteX2" fmla="*/ 2028020 w 5580112"/>
              <a:gd name="connsiteY2" fmla="*/ 5150534 h 5150534"/>
              <a:gd name="connsiteX3" fmla="*/ 0 w 5580112"/>
              <a:gd name="connsiteY3" fmla="*/ 5143500 h 5150534"/>
              <a:gd name="connsiteX4" fmla="*/ 0 w 5580112"/>
              <a:gd name="connsiteY4" fmla="*/ 0 h 5150534"/>
              <a:gd name="connsiteX0" fmla="*/ 0 w 5580112"/>
              <a:gd name="connsiteY0" fmla="*/ 0 h 5150534"/>
              <a:gd name="connsiteX1" fmla="*/ 5580112 w 5580112"/>
              <a:gd name="connsiteY1" fmla="*/ 0 h 5150534"/>
              <a:gd name="connsiteX2" fmla="*/ 2464118 w 5580112"/>
              <a:gd name="connsiteY2" fmla="*/ 5150534 h 5150534"/>
              <a:gd name="connsiteX3" fmla="*/ 0 w 5580112"/>
              <a:gd name="connsiteY3" fmla="*/ 5143500 h 5150534"/>
              <a:gd name="connsiteX4" fmla="*/ 0 w 5580112"/>
              <a:gd name="connsiteY4" fmla="*/ 0 h 5150534"/>
              <a:gd name="connsiteX0" fmla="*/ 0 w 3969895"/>
              <a:gd name="connsiteY0" fmla="*/ 10969 h 5161503"/>
              <a:gd name="connsiteX1" fmla="*/ 3969895 w 3969895"/>
              <a:gd name="connsiteY1" fmla="*/ 0 h 5161503"/>
              <a:gd name="connsiteX2" fmla="*/ 2464118 w 3969895"/>
              <a:gd name="connsiteY2" fmla="*/ 5161503 h 5161503"/>
              <a:gd name="connsiteX3" fmla="*/ 0 w 3969895"/>
              <a:gd name="connsiteY3" fmla="*/ 5154469 h 5161503"/>
              <a:gd name="connsiteX4" fmla="*/ 0 w 3969895"/>
              <a:gd name="connsiteY4" fmla="*/ 10969 h 5161503"/>
              <a:gd name="connsiteX0" fmla="*/ 0 w 3969895"/>
              <a:gd name="connsiteY0" fmla="*/ 10969 h 5154469"/>
              <a:gd name="connsiteX1" fmla="*/ 3969895 w 3969895"/>
              <a:gd name="connsiteY1" fmla="*/ 0 h 5154469"/>
              <a:gd name="connsiteX2" fmla="*/ 3219219 w 3969895"/>
              <a:gd name="connsiteY2" fmla="*/ 5129991 h 5154469"/>
              <a:gd name="connsiteX3" fmla="*/ 0 w 3969895"/>
              <a:gd name="connsiteY3" fmla="*/ 5154469 h 5154469"/>
              <a:gd name="connsiteX4" fmla="*/ 0 w 3969895"/>
              <a:gd name="connsiteY4" fmla="*/ 10969 h 5154469"/>
              <a:gd name="connsiteX0" fmla="*/ 0 w 3879883"/>
              <a:gd name="connsiteY0" fmla="*/ 2 h 5143502"/>
              <a:gd name="connsiteX1" fmla="*/ 3879883 w 3879883"/>
              <a:gd name="connsiteY1" fmla="*/ 83565 h 5143502"/>
              <a:gd name="connsiteX2" fmla="*/ 3219219 w 3879883"/>
              <a:gd name="connsiteY2" fmla="*/ 5119024 h 5143502"/>
              <a:gd name="connsiteX3" fmla="*/ 0 w 3879883"/>
              <a:gd name="connsiteY3" fmla="*/ 5143502 h 5143502"/>
              <a:gd name="connsiteX4" fmla="*/ 0 w 3879883"/>
              <a:gd name="connsiteY4" fmla="*/ 2 h 5143502"/>
              <a:gd name="connsiteX0" fmla="*/ 0 w 3844878"/>
              <a:gd name="connsiteY0" fmla="*/ 2 h 5143502"/>
              <a:gd name="connsiteX1" fmla="*/ 3844878 w 3844878"/>
              <a:gd name="connsiteY1" fmla="*/ 83565 h 5143502"/>
              <a:gd name="connsiteX2" fmla="*/ 3219219 w 3844878"/>
              <a:gd name="connsiteY2" fmla="*/ 5119024 h 5143502"/>
              <a:gd name="connsiteX3" fmla="*/ 0 w 3844878"/>
              <a:gd name="connsiteY3" fmla="*/ 5143502 h 5143502"/>
              <a:gd name="connsiteX4" fmla="*/ 0 w 3844878"/>
              <a:gd name="connsiteY4" fmla="*/ 2 h 5143502"/>
              <a:gd name="connsiteX0" fmla="*/ 0 w 4039330"/>
              <a:gd name="connsiteY0" fmla="*/ 2 h 5623209"/>
              <a:gd name="connsiteX1" fmla="*/ 3844878 w 4039330"/>
              <a:gd name="connsiteY1" fmla="*/ 83565 h 5623209"/>
              <a:gd name="connsiteX2" fmla="*/ 4039330 w 4039330"/>
              <a:gd name="connsiteY2" fmla="*/ 5623209 h 5623209"/>
              <a:gd name="connsiteX3" fmla="*/ 0 w 4039330"/>
              <a:gd name="connsiteY3" fmla="*/ 5143502 h 5623209"/>
              <a:gd name="connsiteX4" fmla="*/ 0 w 4039330"/>
              <a:gd name="connsiteY4" fmla="*/ 2 h 5623209"/>
              <a:gd name="connsiteX0" fmla="*/ 0 w 4039330"/>
              <a:gd name="connsiteY0" fmla="*/ 2 h 5623209"/>
              <a:gd name="connsiteX1" fmla="*/ 3374815 w 4039330"/>
              <a:gd name="connsiteY1" fmla="*/ 20541 h 5623209"/>
              <a:gd name="connsiteX2" fmla="*/ 4039330 w 4039330"/>
              <a:gd name="connsiteY2" fmla="*/ 5623209 h 5623209"/>
              <a:gd name="connsiteX3" fmla="*/ 0 w 4039330"/>
              <a:gd name="connsiteY3" fmla="*/ 5143502 h 5623209"/>
              <a:gd name="connsiteX4" fmla="*/ 0 w 4039330"/>
              <a:gd name="connsiteY4" fmla="*/ 2 h 5623209"/>
              <a:gd name="connsiteX0" fmla="*/ 0 w 3943230"/>
              <a:gd name="connsiteY0" fmla="*/ 2 h 5641021"/>
              <a:gd name="connsiteX1" fmla="*/ 3374815 w 3943230"/>
              <a:gd name="connsiteY1" fmla="*/ 20541 h 5641021"/>
              <a:gd name="connsiteX2" fmla="*/ 3943230 w 3943230"/>
              <a:gd name="connsiteY2" fmla="*/ 5641021 h 5641021"/>
              <a:gd name="connsiteX3" fmla="*/ 0 w 3943230"/>
              <a:gd name="connsiteY3" fmla="*/ 5143502 h 5641021"/>
              <a:gd name="connsiteX4" fmla="*/ 0 w 3943230"/>
              <a:gd name="connsiteY4" fmla="*/ 2 h 5641021"/>
              <a:gd name="connsiteX0" fmla="*/ 0 w 3943230"/>
              <a:gd name="connsiteY0" fmla="*/ 2 h 5641021"/>
              <a:gd name="connsiteX1" fmla="*/ 3386121 w 3943230"/>
              <a:gd name="connsiteY1" fmla="*/ 20541 h 5641021"/>
              <a:gd name="connsiteX2" fmla="*/ 3943230 w 3943230"/>
              <a:gd name="connsiteY2" fmla="*/ 5641021 h 5641021"/>
              <a:gd name="connsiteX3" fmla="*/ 0 w 3943230"/>
              <a:gd name="connsiteY3" fmla="*/ 5143502 h 5641021"/>
              <a:gd name="connsiteX4" fmla="*/ 0 w 3943230"/>
              <a:gd name="connsiteY4" fmla="*/ 2 h 5641021"/>
              <a:gd name="connsiteX0" fmla="*/ 0 w 3934751"/>
              <a:gd name="connsiteY0" fmla="*/ 2 h 5641021"/>
              <a:gd name="connsiteX1" fmla="*/ 3386121 w 3934751"/>
              <a:gd name="connsiteY1" fmla="*/ 20541 h 5641021"/>
              <a:gd name="connsiteX2" fmla="*/ 3934751 w 3934751"/>
              <a:gd name="connsiteY2" fmla="*/ 5641021 h 5641021"/>
              <a:gd name="connsiteX3" fmla="*/ 0 w 3934751"/>
              <a:gd name="connsiteY3" fmla="*/ 5143502 h 5641021"/>
              <a:gd name="connsiteX4" fmla="*/ 0 w 3934751"/>
              <a:gd name="connsiteY4" fmla="*/ 2 h 5641021"/>
              <a:gd name="connsiteX0" fmla="*/ 0 w 3934751"/>
              <a:gd name="connsiteY0" fmla="*/ 2 h 5641021"/>
              <a:gd name="connsiteX1" fmla="*/ 3380468 w 3934751"/>
              <a:gd name="connsiteY1" fmla="*/ 2733 h 5641021"/>
              <a:gd name="connsiteX2" fmla="*/ 3934751 w 3934751"/>
              <a:gd name="connsiteY2" fmla="*/ 5641021 h 5641021"/>
              <a:gd name="connsiteX3" fmla="*/ 0 w 3934751"/>
              <a:gd name="connsiteY3" fmla="*/ 5143502 h 5641021"/>
              <a:gd name="connsiteX4" fmla="*/ 0 w 3934751"/>
              <a:gd name="connsiteY4" fmla="*/ 2 h 5641021"/>
              <a:gd name="connsiteX0" fmla="*/ 0 w 3934751"/>
              <a:gd name="connsiteY0" fmla="*/ 2 h 5641021"/>
              <a:gd name="connsiteX1" fmla="*/ 3388948 w 3934751"/>
              <a:gd name="connsiteY1" fmla="*/ 2733 h 5641021"/>
              <a:gd name="connsiteX2" fmla="*/ 3934751 w 3934751"/>
              <a:gd name="connsiteY2" fmla="*/ 5641021 h 5641021"/>
              <a:gd name="connsiteX3" fmla="*/ 0 w 3934751"/>
              <a:gd name="connsiteY3" fmla="*/ 5143502 h 5641021"/>
              <a:gd name="connsiteX4" fmla="*/ 0 w 3934751"/>
              <a:gd name="connsiteY4" fmla="*/ 2 h 5641021"/>
              <a:gd name="connsiteX0" fmla="*/ 0 w 3923446"/>
              <a:gd name="connsiteY0" fmla="*/ 2 h 5641021"/>
              <a:gd name="connsiteX1" fmla="*/ 3388948 w 3923446"/>
              <a:gd name="connsiteY1" fmla="*/ 2733 h 5641021"/>
              <a:gd name="connsiteX2" fmla="*/ 3923446 w 3923446"/>
              <a:gd name="connsiteY2" fmla="*/ 5641021 h 5641021"/>
              <a:gd name="connsiteX3" fmla="*/ 0 w 3923446"/>
              <a:gd name="connsiteY3" fmla="*/ 5143502 h 5641021"/>
              <a:gd name="connsiteX4" fmla="*/ 0 w 3923446"/>
              <a:gd name="connsiteY4" fmla="*/ 2 h 5641021"/>
              <a:gd name="connsiteX0" fmla="*/ 0 w 3926272"/>
              <a:gd name="connsiteY0" fmla="*/ 2 h 5641021"/>
              <a:gd name="connsiteX1" fmla="*/ 3388948 w 3926272"/>
              <a:gd name="connsiteY1" fmla="*/ 2733 h 5641021"/>
              <a:gd name="connsiteX2" fmla="*/ 3926272 w 3926272"/>
              <a:gd name="connsiteY2" fmla="*/ 5641021 h 5641021"/>
              <a:gd name="connsiteX3" fmla="*/ 0 w 3926272"/>
              <a:gd name="connsiteY3" fmla="*/ 5143502 h 5641021"/>
              <a:gd name="connsiteX4" fmla="*/ 0 w 3926272"/>
              <a:gd name="connsiteY4" fmla="*/ 2 h 5641021"/>
              <a:gd name="connsiteX0" fmla="*/ 0 w 3900834"/>
              <a:gd name="connsiteY0" fmla="*/ 2 h 5302617"/>
              <a:gd name="connsiteX1" fmla="*/ 3388948 w 3900834"/>
              <a:gd name="connsiteY1" fmla="*/ 2733 h 5302617"/>
              <a:gd name="connsiteX2" fmla="*/ 3900834 w 3900834"/>
              <a:gd name="connsiteY2" fmla="*/ 5302617 h 5302617"/>
              <a:gd name="connsiteX3" fmla="*/ 0 w 3900834"/>
              <a:gd name="connsiteY3" fmla="*/ 5143502 h 5302617"/>
              <a:gd name="connsiteX4" fmla="*/ 0 w 3900834"/>
              <a:gd name="connsiteY4" fmla="*/ 2 h 5302617"/>
              <a:gd name="connsiteX0" fmla="*/ 0 w 3898007"/>
              <a:gd name="connsiteY0" fmla="*/ 2 h 5195752"/>
              <a:gd name="connsiteX1" fmla="*/ 3388948 w 3898007"/>
              <a:gd name="connsiteY1" fmla="*/ 2733 h 5195752"/>
              <a:gd name="connsiteX2" fmla="*/ 3898007 w 3898007"/>
              <a:gd name="connsiteY2" fmla="*/ 5195752 h 5195752"/>
              <a:gd name="connsiteX3" fmla="*/ 0 w 3898007"/>
              <a:gd name="connsiteY3" fmla="*/ 5143502 h 5195752"/>
              <a:gd name="connsiteX4" fmla="*/ 0 w 3898007"/>
              <a:gd name="connsiteY4" fmla="*/ 2 h 5195752"/>
              <a:gd name="connsiteX0" fmla="*/ 0 w 3895181"/>
              <a:gd name="connsiteY0" fmla="*/ 2 h 5143502"/>
              <a:gd name="connsiteX1" fmla="*/ 3388948 w 3895181"/>
              <a:gd name="connsiteY1" fmla="*/ 2733 h 5143502"/>
              <a:gd name="connsiteX2" fmla="*/ 3895181 w 3895181"/>
              <a:gd name="connsiteY2" fmla="*/ 5035459 h 5143502"/>
              <a:gd name="connsiteX3" fmla="*/ 0 w 3895181"/>
              <a:gd name="connsiteY3" fmla="*/ 5143502 h 5143502"/>
              <a:gd name="connsiteX4" fmla="*/ 0 w 3895181"/>
              <a:gd name="connsiteY4" fmla="*/ 2 h 5143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5181" h="5143502">
                <a:moveTo>
                  <a:pt x="0" y="2"/>
                </a:moveTo>
                <a:lnTo>
                  <a:pt x="3388948" y="2733"/>
                </a:lnTo>
                <a:lnTo>
                  <a:pt x="3895181" y="5035459"/>
                </a:lnTo>
                <a:lnTo>
                  <a:pt x="0" y="5143502"/>
                </a:lnTo>
                <a:lnTo>
                  <a:pt x="0" y="2"/>
                </a:lnTo>
                <a:close/>
              </a:path>
            </a:pathLst>
          </a:custGeom>
          <a:solidFill>
            <a:srgbClr val="1B3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xmlns="" id="{25C15822-181B-464F-9384-45CC8E47D4FB}"/>
              </a:ext>
            </a:extLst>
          </p:cNvPr>
          <p:cNvSpPr/>
          <p:nvPr/>
        </p:nvSpPr>
        <p:spPr>
          <a:xfrm flipH="1">
            <a:off x="667127" y="567927"/>
            <a:ext cx="4752528" cy="3546763"/>
          </a:xfrm>
          <a:custGeom>
            <a:avLst/>
            <a:gdLst>
              <a:gd name="connsiteX0" fmla="*/ 0 w 1510121"/>
              <a:gd name="connsiteY0" fmla="*/ 0 h 1126988"/>
              <a:gd name="connsiteX1" fmla="*/ 714343 w 1510121"/>
              <a:gd name="connsiteY1" fmla="*/ 1126988 h 1126988"/>
              <a:gd name="connsiteX2" fmla="*/ 1510121 w 1510121"/>
              <a:gd name="connsiteY2" fmla="*/ 1123485 h 1126988"/>
              <a:gd name="connsiteX3" fmla="*/ 798064 w 1510121"/>
              <a:gd name="connsiteY3" fmla="*/ 102 h 1126988"/>
            </a:gdLst>
            <a:ahLst/>
            <a:cxnLst>
              <a:cxn ang="0">
                <a:pos x="connsiteX0" y="connsiteY0"/>
              </a:cxn>
              <a:cxn ang="0">
                <a:pos x="connsiteX1" y="connsiteY1"/>
              </a:cxn>
              <a:cxn ang="0">
                <a:pos x="connsiteX2" y="connsiteY2"/>
              </a:cxn>
              <a:cxn ang="0">
                <a:pos x="connsiteX3" y="connsiteY3"/>
              </a:cxn>
            </a:cxnLst>
            <a:rect l="l" t="t" r="r" b="b"/>
            <a:pathLst>
              <a:path w="1510121" h="1126988">
                <a:moveTo>
                  <a:pt x="0" y="0"/>
                </a:moveTo>
                <a:lnTo>
                  <a:pt x="714343" y="1126988"/>
                </a:lnTo>
                <a:lnTo>
                  <a:pt x="1510121" y="1123485"/>
                </a:lnTo>
                <a:lnTo>
                  <a:pt x="798064" y="102"/>
                </a:lnTo>
                <a:close/>
              </a:path>
            </a:pathLst>
          </a:cu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6" name="任意多边形: 形状 25">
            <a:extLst>
              <a:ext uri="{FF2B5EF4-FFF2-40B4-BE49-F238E27FC236}">
                <a16:creationId xmlns:a16="http://schemas.microsoft.com/office/drawing/2014/main" xmlns="" id="{C7C5B49F-FD44-4756-979C-5283FB503C42}"/>
              </a:ext>
            </a:extLst>
          </p:cNvPr>
          <p:cNvSpPr/>
          <p:nvPr/>
        </p:nvSpPr>
        <p:spPr>
          <a:xfrm flipH="1">
            <a:off x="122504" y="1168376"/>
            <a:ext cx="2653725" cy="1980448"/>
          </a:xfrm>
          <a:custGeom>
            <a:avLst/>
            <a:gdLst>
              <a:gd name="connsiteX0" fmla="*/ 0 w 1510121"/>
              <a:gd name="connsiteY0" fmla="*/ 0 h 1126988"/>
              <a:gd name="connsiteX1" fmla="*/ 714343 w 1510121"/>
              <a:gd name="connsiteY1" fmla="*/ 1126988 h 1126988"/>
              <a:gd name="connsiteX2" fmla="*/ 1510121 w 1510121"/>
              <a:gd name="connsiteY2" fmla="*/ 1123485 h 1126988"/>
              <a:gd name="connsiteX3" fmla="*/ 798064 w 1510121"/>
              <a:gd name="connsiteY3" fmla="*/ 102 h 1126988"/>
            </a:gdLst>
            <a:ahLst/>
            <a:cxnLst>
              <a:cxn ang="0">
                <a:pos x="connsiteX0" y="connsiteY0"/>
              </a:cxn>
              <a:cxn ang="0">
                <a:pos x="connsiteX1" y="connsiteY1"/>
              </a:cxn>
              <a:cxn ang="0">
                <a:pos x="connsiteX2" y="connsiteY2"/>
              </a:cxn>
              <a:cxn ang="0">
                <a:pos x="connsiteX3" y="connsiteY3"/>
              </a:cxn>
            </a:cxnLst>
            <a:rect l="l" t="t" r="r" b="b"/>
            <a:pathLst>
              <a:path w="1510121" h="1126988">
                <a:moveTo>
                  <a:pt x="0" y="0"/>
                </a:moveTo>
                <a:lnTo>
                  <a:pt x="714343" y="1126988"/>
                </a:lnTo>
                <a:lnTo>
                  <a:pt x="1510121" y="1123485"/>
                </a:lnTo>
                <a:lnTo>
                  <a:pt x="798064" y="102"/>
                </a:lnTo>
                <a:close/>
              </a:path>
            </a:pathLst>
          </a:custGeom>
          <a:solidFill>
            <a:schemeClr val="tx1">
              <a:lumMod val="65000"/>
              <a:lumOff val="3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0" name="矩形 29">
            <a:extLst>
              <a:ext uri="{FF2B5EF4-FFF2-40B4-BE49-F238E27FC236}">
                <a16:creationId xmlns:a16="http://schemas.microsoft.com/office/drawing/2014/main" xmlns="" id="{0A035679-ED33-40F8-8548-41451F31AA56}"/>
              </a:ext>
            </a:extLst>
          </p:cNvPr>
          <p:cNvSpPr/>
          <p:nvPr/>
        </p:nvSpPr>
        <p:spPr>
          <a:xfrm>
            <a:off x="5091581" y="1069742"/>
            <a:ext cx="3656883" cy="1862048"/>
          </a:xfrm>
          <a:prstGeom prst="rect">
            <a:avLst/>
          </a:prstGeom>
        </p:spPr>
        <p:txBody>
          <a:bodyPr wrap="square">
            <a:spAutoFit/>
          </a:bodyPr>
          <a:lstStyle/>
          <a:p>
            <a:pPr fontAlgn="auto">
              <a:spcBef>
                <a:spcPts val="0"/>
              </a:spcBef>
              <a:spcAft>
                <a:spcPts val="0"/>
              </a:spcAft>
              <a:defRPr/>
            </a:pPr>
            <a:r>
              <a:rPr lang="en-US" altLang="zh-CN" sz="11500" spc="300" dirty="0" smtClean="0">
                <a:solidFill>
                  <a:srgbClr val="1B3C4B"/>
                </a:solidFill>
                <a:latin typeface="Agency FB" panose="020B0503020202020204" pitchFamily="34" charset="0"/>
                <a:cs typeface="+mn-ea"/>
                <a:sym typeface="+mn-lt"/>
              </a:rPr>
              <a:t>Thanks</a:t>
            </a:r>
            <a:endParaRPr lang="zh-CN" altLang="en-US" sz="11500" spc="300" dirty="0">
              <a:solidFill>
                <a:srgbClr val="1B3C4B"/>
              </a:solidFill>
              <a:latin typeface="Agency FB" panose="020B0503020202020204" pitchFamily="34" charset="0"/>
              <a:cs typeface="+mn-ea"/>
              <a:sym typeface="+mn-lt"/>
            </a:endParaRPr>
          </a:p>
        </p:txBody>
      </p:sp>
    </p:spTree>
    <p:extLst>
      <p:ext uri="{BB962C8B-B14F-4D97-AF65-F5344CB8AC3E}">
        <p14:creationId xmlns:p14="http://schemas.microsoft.com/office/powerpoint/2010/main" val="309656422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1"/>
          <p:cNvSpPr txBox="1">
            <a:spLocks/>
          </p:cNvSpPr>
          <p:nvPr/>
        </p:nvSpPr>
        <p:spPr>
          <a:xfrm>
            <a:off x="458050" y="19548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数据源</a:t>
            </a:r>
            <a:endParaRPr lang="en-GB" altLang="zh-CN" sz="2400" dirty="0">
              <a:solidFill>
                <a:srgbClr val="778495"/>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899592" y="843558"/>
            <a:ext cx="7290318" cy="3384376"/>
          </a:xfrm>
          <a:prstGeom prst="rect">
            <a:avLst/>
          </a:prstGeom>
        </p:spPr>
      </p:pic>
    </p:spTree>
    <p:extLst>
      <p:ext uri="{BB962C8B-B14F-4D97-AF65-F5344CB8AC3E}">
        <p14:creationId xmlns:p14="http://schemas.microsoft.com/office/powerpoint/2010/main" val="376597787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1"/>
          <p:cNvSpPr txBox="1">
            <a:spLocks/>
          </p:cNvSpPr>
          <p:nvPr/>
        </p:nvSpPr>
        <p:spPr>
          <a:xfrm>
            <a:off x="458050" y="195486"/>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数据源</a:t>
            </a:r>
            <a:endParaRPr lang="en-GB" altLang="zh-CN" sz="2400" dirty="0">
              <a:solidFill>
                <a:srgbClr val="778495"/>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899591" y="843558"/>
            <a:ext cx="7344815" cy="3456384"/>
          </a:xfrm>
          <a:prstGeom prst="rect">
            <a:avLst/>
          </a:prstGeom>
        </p:spPr>
      </p:pic>
    </p:spTree>
    <p:extLst>
      <p:ext uri="{BB962C8B-B14F-4D97-AF65-F5344CB8AC3E}">
        <p14:creationId xmlns:p14="http://schemas.microsoft.com/office/powerpoint/2010/main" val="337509177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1"/>
          <p:cNvSpPr txBox="1">
            <a:spLocks/>
          </p:cNvSpPr>
          <p:nvPr/>
        </p:nvSpPr>
        <p:spPr>
          <a:xfrm>
            <a:off x="458050" y="195486"/>
            <a:ext cx="490603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2400" dirty="0" smtClean="0">
                <a:solidFill>
                  <a:srgbClr val="778495"/>
                </a:solidFill>
                <a:latin typeface="微软雅黑" panose="020B0503020204020204" pitchFamily="34" charset="-122"/>
                <a:ea typeface="微软雅黑" panose="020B0503020204020204" pitchFamily="34" charset="-122"/>
              </a:rPr>
              <a:t>大数据对各行业产生的价值和影响</a:t>
            </a:r>
            <a:endParaRPr lang="en-GB" altLang="zh-CN" sz="2400" dirty="0">
              <a:solidFill>
                <a:srgbClr val="778495"/>
              </a:solidFill>
              <a:latin typeface="微软雅黑" panose="020B0503020204020204" pitchFamily="34" charset="-122"/>
              <a:ea typeface="微软雅黑" panose="020B0503020204020204" pitchFamily="34" charset="-122"/>
            </a:endParaRPr>
          </a:p>
        </p:txBody>
      </p:sp>
      <p:graphicFrame>
        <p:nvGraphicFramePr>
          <p:cNvPr id="5" name="Diagram 5"/>
          <p:cNvGraphicFramePr/>
          <p:nvPr>
            <p:extLst>
              <p:ext uri="{D42A27DB-BD31-4B8C-83A1-F6EECF244321}">
                <p14:modId xmlns:p14="http://schemas.microsoft.com/office/powerpoint/2010/main" val="1681447327"/>
              </p:ext>
            </p:extLst>
          </p:nvPr>
        </p:nvGraphicFramePr>
        <p:xfrm>
          <a:off x="1854627" y="802176"/>
          <a:ext cx="4814863" cy="31448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a:spLocks noChangeArrowheads="1"/>
          </p:cNvSpPr>
          <p:nvPr/>
        </p:nvSpPr>
        <p:spPr bwMode="auto">
          <a:xfrm>
            <a:off x="5320083" y="704094"/>
            <a:ext cx="3140349" cy="678981"/>
          </a:xfrm>
          <a:prstGeom prst="roundRect">
            <a:avLst>
              <a:gd name="adj" fmla="val 16667"/>
            </a:avLst>
          </a:prstGeom>
          <a:noFill/>
          <a:ln w="3175">
            <a:solidFill>
              <a:srgbClr val="D0A660"/>
            </a:solidFill>
            <a:round/>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200" dirty="0">
                <a:solidFill>
                  <a:srgbClr val="000000"/>
                </a:solidFill>
                <a:latin typeface="+mn-ea"/>
                <a:ea typeface="+mn-ea"/>
              </a:rPr>
              <a:t>全面分析来自渠道反馈、社会传媒等多源信息，将每个客户作为个体进行全景了解。</a:t>
            </a:r>
            <a:endParaRPr lang="en-US" altLang="zh-CN" sz="1200" dirty="0">
              <a:solidFill>
                <a:srgbClr val="000000"/>
              </a:solidFill>
              <a:latin typeface="+mn-ea"/>
              <a:ea typeface="+mn-ea"/>
            </a:endParaRPr>
          </a:p>
        </p:txBody>
      </p:sp>
      <p:sp>
        <p:nvSpPr>
          <p:cNvPr id="7" name="TextBox 6"/>
          <p:cNvSpPr>
            <a:spLocks noChangeArrowheads="1"/>
          </p:cNvSpPr>
          <p:nvPr/>
        </p:nvSpPr>
        <p:spPr bwMode="auto">
          <a:xfrm>
            <a:off x="6054172" y="1422873"/>
            <a:ext cx="2406260" cy="678981"/>
          </a:xfrm>
          <a:prstGeom prst="roundRect">
            <a:avLst>
              <a:gd name="adj" fmla="val 16667"/>
            </a:avLst>
          </a:prstGeom>
          <a:noFill/>
          <a:ln w="3175">
            <a:solidFill>
              <a:srgbClr val="D0A660"/>
            </a:solidFill>
            <a:round/>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200" dirty="0">
                <a:solidFill>
                  <a:srgbClr val="000000"/>
                </a:solidFill>
                <a:latin typeface="+mn-ea"/>
                <a:ea typeface="+mn-ea"/>
              </a:rPr>
              <a:t>利用实时数据实现预测性维护并减少故障，推动产品和服务开发。</a:t>
            </a:r>
            <a:endParaRPr lang="en-US" altLang="zh-CN" sz="1200" dirty="0">
              <a:solidFill>
                <a:srgbClr val="000000"/>
              </a:solidFill>
              <a:latin typeface="+mn-ea"/>
              <a:ea typeface="+mn-ea"/>
            </a:endParaRPr>
          </a:p>
        </p:txBody>
      </p:sp>
      <p:sp>
        <p:nvSpPr>
          <p:cNvPr id="8" name="TextBox 7"/>
          <p:cNvSpPr>
            <a:spLocks noChangeArrowheads="1"/>
          </p:cNvSpPr>
          <p:nvPr/>
        </p:nvSpPr>
        <p:spPr bwMode="auto">
          <a:xfrm>
            <a:off x="6109498" y="2749557"/>
            <a:ext cx="2350934" cy="1634490"/>
          </a:xfrm>
          <a:prstGeom prst="roundRect">
            <a:avLst>
              <a:gd name="adj" fmla="val 16667"/>
            </a:avLst>
          </a:prstGeom>
          <a:noFill/>
          <a:ln w="3175">
            <a:solidFill>
              <a:srgbClr val="D0A660"/>
            </a:solidFill>
            <a:round/>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200" dirty="0">
                <a:solidFill>
                  <a:srgbClr val="000000"/>
                </a:solidFill>
                <a:latin typeface="+mn-ea"/>
                <a:ea typeface="+mn-ea"/>
              </a:rPr>
              <a:t>梳理结构化、非结构化、海量历史</a:t>
            </a:r>
            <a:r>
              <a:rPr lang="en-US" altLang="zh-CN" sz="1200" dirty="0">
                <a:solidFill>
                  <a:srgbClr val="000000"/>
                </a:solidFill>
                <a:latin typeface="+mn-ea"/>
                <a:ea typeface="+mn-ea"/>
              </a:rPr>
              <a:t>/</a:t>
            </a:r>
            <a:r>
              <a:rPr lang="zh-CN" altLang="en-US" sz="1200" dirty="0">
                <a:solidFill>
                  <a:srgbClr val="000000"/>
                </a:solidFill>
                <a:latin typeface="+mn-ea"/>
                <a:ea typeface="+mn-ea"/>
              </a:rPr>
              <a:t>实时、地理信息四类数据资源，以企业核心业务及应用为主线实现四类数据资源的关联利用。</a:t>
            </a:r>
            <a:endParaRPr lang="en-GB" altLang="en-US" sz="1200" dirty="0">
              <a:solidFill>
                <a:srgbClr val="000000"/>
              </a:solidFill>
              <a:latin typeface="+mn-ea"/>
              <a:ea typeface="+mn-ea"/>
            </a:endParaRPr>
          </a:p>
        </p:txBody>
      </p:sp>
      <p:sp>
        <p:nvSpPr>
          <p:cNvPr id="9" name="TextBox 8"/>
          <p:cNvSpPr>
            <a:spLocks noChangeArrowheads="1"/>
          </p:cNvSpPr>
          <p:nvPr/>
        </p:nvSpPr>
        <p:spPr bwMode="auto">
          <a:xfrm>
            <a:off x="3263557" y="3967914"/>
            <a:ext cx="2440151" cy="1021556"/>
          </a:xfrm>
          <a:prstGeom prst="roundRect">
            <a:avLst>
              <a:gd name="adj" fmla="val 16667"/>
            </a:avLst>
          </a:prstGeom>
          <a:noFill/>
          <a:ln w="3175">
            <a:solidFill>
              <a:srgbClr val="D0A660"/>
            </a:solidFill>
            <a:round/>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200" dirty="0">
                <a:solidFill>
                  <a:srgbClr val="000000"/>
                </a:solidFill>
                <a:latin typeface="+mn-ea"/>
                <a:ea typeface="+mn-ea"/>
              </a:rPr>
              <a:t>通过全面数据分析改进风险模型，结合交易流数据实时捕获风险，及时有效的控制。</a:t>
            </a:r>
            <a:endParaRPr lang="en-US" altLang="zh-CN" sz="1200" dirty="0">
              <a:solidFill>
                <a:srgbClr val="000000"/>
              </a:solidFill>
              <a:latin typeface="+mn-ea"/>
              <a:ea typeface="+mn-ea"/>
            </a:endParaRPr>
          </a:p>
        </p:txBody>
      </p:sp>
      <p:sp>
        <p:nvSpPr>
          <p:cNvPr id="10" name="TextBox 9"/>
          <p:cNvSpPr>
            <a:spLocks noChangeArrowheads="1"/>
          </p:cNvSpPr>
          <p:nvPr/>
        </p:nvSpPr>
        <p:spPr bwMode="auto">
          <a:xfrm>
            <a:off x="467544" y="2915231"/>
            <a:ext cx="2106503" cy="1328023"/>
          </a:xfrm>
          <a:prstGeom prst="roundRect">
            <a:avLst>
              <a:gd name="adj" fmla="val 16667"/>
            </a:avLst>
          </a:prstGeom>
          <a:noFill/>
          <a:ln w="3175">
            <a:solidFill>
              <a:srgbClr val="D0A660"/>
            </a:solidFill>
            <a:round/>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200" dirty="0">
                <a:solidFill>
                  <a:srgbClr val="000000"/>
                </a:solidFill>
                <a:latin typeface="+mn-ea"/>
                <a:ea typeface="+mn-ea"/>
              </a:rPr>
              <a:t>实时分析所有的运营数据和效果反馈，优化运营流程。利用投资回报率最大的技术减少</a:t>
            </a:r>
            <a:r>
              <a:rPr lang="en-US" altLang="zh-CN" sz="1200" dirty="0">
                <a:solidFill>
                  <a:srgbClr val="000000"/>
                </a:solidFill>
                <a:latin typeface="+mn-ea"/>
                <a:ea typeface="+mn-ea"/>
              </a:rPr>
              <a:t>IT</a:t>
            </a:r>
            <a:r>
              <a:rPr lang="zh-CN" altLang="en-US" sz="1200" dirty="0">
                <a:solidFill>
                  <a:srgbClr val="000000"/>
                </a:solidFill>
                <a:latin typeface="+mn-ea"/>
                <a:ea typeface="+mn-ea"/>
              </a:rPr>
              <a:t>成本</a:t>
            </a:r>
            <a:endParaRPr lang="en-US" altLang="zh-CN" sz="1200" dirty="0">
              <a:solidFill>
                <a:srgbClr val="000000"/>
              </a:solidFill>
              <a:latin typeface="+mn-ea"/>
              <a:ea typeface="+mn-ea"/>
            </a:endParaRPr>
          </a:p>
        </p:txBody>
      </p:sp>
      <p:sp>
        <p:nvSpPr>
          <p:cNvPr id="11" name="TextBox 10"/>
          <p:cNvSpPr>
            <a:spLocks noChangeArrowheads="1"/>
          </p:cNvSpPr>
          <p:nvPr/>
        </p:nvSpPr>
        <p:spPr bwMode="auto">
          <a:xfrm>
            <a:off x="636222" y="1146321"/>
            <a:ext cx="1923398" cy="1021556"/>
          </a:xfrm>
          <a:prstGeom prst="roundRect">
            <a:avLst>
              <a:gd name="adj" fmla="val 16667"/>
            </a:avLst>
          </a:prstGeom>
          <a:noFill/>
          <a:ln w="3175">
            <a:solidFill>
              <a:srgbClr val="D0A660"/>
            </a:solidFill>
            <a:round/>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lnSpc>
                <a:spcPct val="150000"/>
              </a:lnSpc>
              <a:spcBef>
                <a:spcPct val="0"/>
              </a:spcBef>
              <a:buFont typeface="Arial" panose="020B0604020202020204" pitchFamily="34" charset="0"/>
              <a:buNone/>
            </a:pPr>
            <a:r>
              <a:rPr lang="zh-CN" altLang="en-US" sz="1200" dirty="0">
                <a:solidFill>
                  <a:srgbClr val="000000"/>
                </a:solidFill>
                <a:latin typeface="+mn-ea"/>
                <a:ea typeface="+mn-ea"/>
              </a:rPr>
              <a:t>多源捕获市场反馈，利用海量市场信息和研究数据来快速驱动创新。</a:t>
            </a:r>
            <a:endParaRPr lang="en-US" altLang="zh-CN" sz="1200" dirty="0">
              <a:solidFill>
                <a:srgbClr val="000000"/>
              </a:solidFill>
              <a:latin typeface="+mn-ea"/>
              <a:ea typeface="+mn-ea"/>
            </a:endParaRPr>
          </a:p>
        </p:txBody>
      </p:sp>
      <p:grpSp>
        <p:nvGrpSpPr>
          <p:cNvPr id="12" name="Group 12"/>
          <p:cNvGrpSpPr/>
          <p:nvPr/>
        </p:nvGrpSpPr>
        <p:grpSpPr bwMode="auto">
          <a:xfrm>
            <a:off x="3547313" y="1707654"/>
            <a:ext cx="1457634" cy="1235374"/>
            <a:chOff x="2693081" y="1451941"/>
            <a:chExt cx="1845480" cy="1596415"/>
          </a:xfrm>
          <a:solidFill>
            <a:srgbClr val="0070C0"/>
          </a:solidFill>
        </p:grpSpPr>
        <p:sp>
          <p:nvSpPr>
            <p:cNvPr id="19" name="Hexagon 13"/>
            <p:cNvSpPr/>
            <p:nvPr/>
          </p:nvSpPr>
          <p:spPr>
            <a:xfrm>
              <a:off x="2693081" y="1451941"/>
              <a:ext cx="1845480" cy="1596415"/>
            </a:xfrm>
            <a:prstGeom prst="hexagon">
              <a:avLst>
                <a:gd name="adj" fmla="val 28570"/>
                <a:gd name="vf" fmla="val 115470"/>
              </a:avLst>
            </a:prstGeom>
            <a:grpFill/>
            <a:ln w="25400" cap="flat" cmpd="sng" algn="ctr">
              <a:solidFill>
                <a:srgbClr val="FFFFFF">
                  <a:hueOff val="0"/>
                  <a:satOff val="0"/>
                  <a:lumOff val="0"/>
                  <a:alphaOff val="0"/>
                </a:srgbClr>
              </a:solidFill>
              <a:prstDash val="solid"/>
            </a:ln>
            <a:effectLst/>
          </p:spPr>
        </p:sp>
        <p:sp>
          <p:nvSpPr>
            <p:cNvPr id="20" name="Hexagon 4"/>
            <p:cNvSpPr/>
            <p:nvPr/>
          </p:nvSpPr>
          <p:spPr>
            <a:xfrm>
              <a:off x="2998903" y="1716489"/>
              <a:ext cx="1233836" cy="1067319"/>
            </a:xfrm>
            <a:prstGeom prst="rect">
              <a:avLst/>
            </a:prstGeom>
            <a:grpFill/>
            <a:ln>
              <a:noFill/>
            </a:ln>
            <a:effectLst/>
          </p:spPr>
          <p:txBody>
            <a:bodyPr lIns="25400" tIns="25400" rIns="25400" bIns="25400" spcCol="1270" anchor="ctr"/>
            <a:lstStyle/>
            <a:p>
              <a:pPr algn="ctr" defTabSz="889000" eaLnBrk="1" fontAlgn="auto" hangingPunct="1">
                <a:lnSpc>
                  <a:spcPct val="90000"/>
                </a:lnSpc>
                <a:spcBef>
                  <a:spcPts val="0"/>
                </a:spcBef>
                <a:spcAft>
                  <a:spcPct val="35000"/>
                </a:spcAft>
                <a:defRPr/>
              </a:pPr>
              <a:r>
                <a:rPr lang="zh-CN" altLang="en-US" sz="2000" b="1" kern="0" dirty="0">
                  <a:solidFill>
                    <a:srgbClr val="FFFFFF"/>
                  </a:solidFill>
                  <a:latin typeface="+mn-ea"/>
                </a:rPr>
                <a:t>大数据</a:t>
              </a:r>
              <a:endParaRPr lang="en-GB" sz="2000" b="1" kern="0" dirty="0">
                <a:solidFill>
                  <a:srgbClr val="FFFFFF"/>
                </a:solidFill>
                <a:latin typeface="+mn-ea"/>
              </a:endParaRPr>
            </a:p>
          </p:txBody>
        </p:sp>
      </p:grpSp>
      <p:pic>
        <p:nvPicPr>
          <p:cNvPr id="13"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99976" y="829398"/>
            <a:ext cx="455155" cy="32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03708" y="2115611"/>
            <a:ext cx="336037" cy="493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17516" y="3433766"/>
            <a:ext cx="535402" cy="441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7"/>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96926" y="3503789"/>
            <a:ext cx="475217" cy="45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8"/>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574047" y="2109469"/>
            <a:ext cx="550449" cy="432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0"/>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774666" y="4242103"/>
            <a:ext cx="570511" cy="34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911253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第一PPT模板网-WWW.1PPT.COM"/>
</p:tagLst>
</file>

<file path=ppt/theme/theme1.xml><?xml version="1.0" encoding="utf-8"?>
<a:theme xmlns:a="http://schemas.openxmlformats.org/drawingml/2006/main" name="第一PPT，www.1ppt.com">
  <a:themeElements>
    <a:clrScheme name="自定义 237">
      <a:dk1>
        <a:srgbClr val="000000"/>
      </a:dk1>
      <a:lt1>
        <a:srgbClr val="FFFFFF"/>
      </a:lt1>
      <a:dk2>
        <a:srgbClr val="778495"/>
      </a:dk2>
      <a:lt2>
        <a:srgbClr val="F0F0F0"/>
      </a:lt2>
      <a:accent1>
        <a:srgbClr val="1B3C4B"/>
      </a:accent1>
      <a:accent2>
        <a:srgbClr val="838383"/>
      </a:accent2>
      <a:accent3>
        <a:srgbClr val="1B3C4B"/>
      </a:accent3>
      <a:accent4>
        <a:srgbClr val="838383"/>
      </a:accent4>
      <a:accent5>
        <a:srgbClr val="1B3C4B"/>
      </a:accent5>
      <a:accent6>
        <a:srgbClr val="838383"/>
      </a:accent6>
      <a:hlink>
        <a:srgbClr val="1B3C4B"/>
      </a:hlink>
      <a:folHlink>
        <a:srgbClr val="838383"/>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marL="171450" indent="-171450">
          <a:buFont typeface="Arial" panose="020B0604020202020204" pitchFamily="34" charset="0"/>
          <a:buChar char="•"/>
          <a:defRPr sz="24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自定义 237">
    <a:dk1>
      <a:srgbClr val="000000"/>
    </a:dk1>
    <a:lt1>
      <a:srgbClr val="FFFFFF"/>
    </a:lt1>
    <a:dk2>
      <a:srgbClr val="778495"/>
    </a:dk2>
    <a:lt2>
      <a:srgbClr val="F0F0F0"/>
    </a:lt2>
    <a:accent1>
      <a:srgbClr val="1B3C4B"/>
    </a:accent1>
    <a:accent2>
      <a:srgbClr val="838383"/>
    </a:accent2>
    <a:accent3>
      <a:srgbClr val="1B3C4B"/>
    </a:accent3>
    <a:accent4>
      <a:srgbClr val="838383"/>
    </a:accent4>
    <a:accent5>
      <a:srgbClr val="1B3C4B"/>
    </a:accent5>
    <a:accent6>
      <a:srgbClr val="838383"/>
    </a:accent6>
    <a:hlink>
      <a:srgbClr val="1B3C4B"/>
    </a:hlink>
    <a:folHlink>
      <a:srgbClr val="838383"/>
    </a:folHlink>
  </a:clrScheme>
</a:themeOverride>
</file>

<file path=ppt/theme/themeOverride2.xml><?xml version="1.0" encoding="utf-8"?>
<a:themeOverride xmlns:a="http://schemas.openxmlformats.org/drawingml/2006/main">
  <a:clrScheme name="自定义 237">
    <a:dk1>
      <a:srgbClr val="000000"/>
    </a:dk1>
    <a:lt1>
      <a:srgbClr val="FFFFFF"/>
    </a:lt1>
    <a:dk2>
      <a:srgbClr val="778495"/>
    </a:dk2>
    <a:lt2>
      <a:srgbClr val="F0F0F0"/>
    </a:lt2>
    <a:accent1>
      <a:srgbClr val="1B3C4B"/>
    </a:accent1>
    <a:accent2>
      <a:srgbClr val="838383"/>
    </a:accent2>
    <a:accent3>
      <a:srgbClr val="1B3C4B"/>
    </a:accent3>
    <a:accent4>
      <a:srgbClr val="838383"/>
    </a:accent4>
    <a:accent5>
      <a:srgbClr val="1B3C4B"/>
    </a:accent5>
    <a:accent6>
      <a:srgbClr val="838383"/>
    </a:accent6>
    <a:hlink>
      <a:srgbClr val="1B3C4B"/>
    </a:hlink>
    <a:folHlink>
      <a:srgbClr val="838383"/>
    </a:folHlink>
  </a:clrScheme>
</a:themeOverride>
</file>

<file path=ppt/theme/themeOverride3.xml><?xml version="1.0" encoding="utf-8"?>
<a:themeOverride xmlns:a="http://schemas.openxmlformats.org/drawingml/2006/main">
  <a:clrScheme name="自定义 237">
    <a:dk1>
      <a:srgbClr val="000000"/>
    </a:dk1>
    <a:lt1>
      <a:srgbClr val="FFFFFF"/>
    </a:lt1>
    <a:dk2>
      <a:srgbClr val="778495"/>
    </a:dk2>
    <a:lt2>
      <a:srgbClr val="F0F0F0"/>
    </a:lt2>
    <a:accent1>
      <a:srgbClr val="1B3C4B"/>
    </a:accent1>
    <a:accent2>
      <a:srgbClr val="838383"/>
    </a:accent2>
    <a:accent3>
      <a:srgbClr val="1B3C4B"/>
    </a:accent3>
    <a:accent4>
      <a:srgbClr val="838383"/>
    </a:accent4>
    <a:accent5>
      <a:srgbClr val="1B3C4B"/>
    </a:accent5>
    <a:accent6>
      <a:srgbClr val="838383"/>
    </a:accent6>
    <a:hlink>
      <a:srgbClr val="1B3C4B"/>
    </a:hlink>
    <a:folHlink>
      <a:srgbClr val="838383"/>
    </a:folHlink>
  </a:clrScheme>
</a:themeOverride>
</file>

<file path=ppt/theme/themeOverride4.xml><?xml version="1.0" encoding="utf-8"?>
<a:themeOverride xmlns:a="http://schemas.openxmlformats.org/drawingml/2006/main">
  <a:clrScheme name="自定义 237">
    <a:dk1>
      <a:srgbClr val="000000"/>
    </a:dk1>
    <a:lt1>
      <a:srgbClr val="FFFFFF"/>
    </a:lt1>
    <a:dk2>
      <a:srgbClr val="778495"/>
    </a:dk2>
    <a:lt2>
      <a:srgbClr val="F0F0F0"/>
    </a:lt2>
    <a:accent1>
      <a:srgbClr val="1B3C4B"/>
    </a:accent1>
    <a:accent2>
      <a:srgbClr val="838383"/>
    </a:accent2>
    <a:accent3>
      <a:srgbClr val="1B3C4B"/>
    </a:accent3>
    <a:accent4>
      <a:srgbClr val="838383"/>
    </a:accent4>
    <a:accent5>
      <a:srgbClr val="1B3C4B"/>
    </a:accent5>
    <a:accent6>
      <a:srgbClr val="838383"/>
    </a:accent6>
    <a:hlink>
      <a:srgbClr val="1B3C4B"/>
    </a:hlink>
    <a:folHlink>
      <a:srgbClr val="838383"/>
    </a:folHlink>
  </a:clrScheme>
</a:themeOverride>
</file>

<file path=docProps/app.xml><?xml version="1.0" encoding="utf-8"?>
<Properties xmlns="http://schemas.openxmlformats.org/officeDocument/2006/extended-properties" xmlns:vt="http://schemas.openxmlformats.org/officeDocument/2006/docPropsVTypes">
  <Template/>
  <TotalTime>3758</TotalTime>
  <Words>2997</Words>
  <Application>Microsoft Office PowerPoint</Application>
  <PresentationFormat>全屏显示(16:9)</PresentationFormat>
  <Paragraphs>525</Paragraphs>
  <Slides>62</Slides>
  <Notes>52</Notes>
  <HiddenSlides>1</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62</vt:i4>
      </vt:variant>
    </vt:vector>
  </HeadingPairs>
  <TitlesOfParts>
    <vt:vector size="82" baseType="lpstr">
      <vt:lpstr>Andalus</vt:lpstr>
      <vt:lpstr>FrutigerNext LT Regular</vt:lpstr>
      <vt:lpstr>MS PGothic</vt:lpstr>
      <vt:lpstr>Open Sans Light</vt:lpstr>
      <vt:lpstr>黑体</vt:lpstr>
      <vt:lpstr>华文楷体</vt:lpstr>
      <vt:lpstr>华文细黑</vt:lpstr>
      <vt:lpstr>华文中宋</vt:lpstr>
      <vt:lpstr>宋体</vt:lpstr>
      <vt:lpstr>微软雅黑</vt:lpstr>
      <vt:lpstr>Agency FB</vt:lpstr>
      <vt:lpstr>Arial</vt:lpstr>
      <vt:lpstr>Calibri</vt:lpstr>
      <vt:lpstr>Comic Sans MS</vt:lpstr>
      <vt:lpstr>Consolas</vt:lpstr>
      <vt:lpstr>Impact</vt:lpstr>
      <vt:lpstr>Times New Roman</vt:lpstr>
      <vt:lpstr>Verdana</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第一PPT模板网-WWW.1PPT.COM</dc:title>
  <dc:creator>user</dc:creator>
  <cp:keywords>第一PPT模板网-WWW.1PPT.COM</cp:keywords>
  <cp:lastModifiedBy>adi</cp:lastModifiedBy>
  <cp:revision>368</cp:revision>
  <dcterms:created xsi:type="dcterms:W3CDTF">2015-12-11T17:46:17Z</dcterms:created>
  <dcterms:modified xsi:type="dcterms:W3CDTF">2018-02-28T02:10:17Z</dcterms:modified>
</cp:coreProperties>
</file>